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01" autoAdjust="0"/>
  </p:normalViewPr>
  <p:slideViewPr>
    <p:cSldViewPr snapToGrid="0">
      <p:cViewPr varScale="1">
        <p:scale>
          <a:sx n="94" d="100"/>
          <a:sy n="94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AA9D5-BBA3-4980-9B5F-58AC77813A85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Click here to edit the master text style</a:t>
            </a:r>
          </a:p>
          <a:p>
            <a:pPr lvl="1"/>
            <a:r>
              <a:rPr lang="zh-CN" altLang="en-US"/>
              <a:t>Grade 2</a:t>
            </a:r>
          </a:p>
          <a:p>
            <a:pPr lvl="2"/>
            <a:r>
              <a:rPr lang="zh-CN" altLang="en-US"/>
              <a:t>Grade 3</a:t>
            </a:r>
          </a:p>
          <a:p>
            <a:pPr lvl="3"/>
            <a:r>
              <a:rPr lang="zh-CN" altLang="en-US"/>
              <a:t>Level 4</a:t>
            </a:r>
          </a:p>
          <a:p>
            <a:pPr lvl="4"/>
            <a:r>
              <a:rPr lang="zh-CN" altLang="en-US"/>
              <a:t>Grade 5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CB9B7-7DC3-4555-A5E7-C98F109A9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8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1" dirty="0" err="1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Papalexi </a:t>
            </a:r>
            <a:r>
              <a:rPr lang="en-US" altLang="zh-CN" b="0" i="1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E and </a:t>
            </a:r>
            <a:r>
              <a:rPr lang="en-US" altLang="zh-CN" b="0" i="1" dirty="0" err="1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Satija </a:t>
            </a:r>
            <a:r>
              <a:rPr lang="en-US" altLang="zh-CN" b="0" i="1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R. Single-cell RNA sequencing to explore immune cell heterogeneity, Nature Reviews Immunology 2018 (https://doi.org/10.1038/ nri.2017.76)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B9B7-7DC3-4555-A5E7-C98F109A977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285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22A30-DA11-7CBA-1C99-97746F982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A0D92F-0710-DBC8-4766-249702C7E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AAA5F-5D8E-8EED-050C-AAEED361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D44-FC6C-4F3C-AE20-417DDB379FCE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3A99A2-813C-0EC0-9598-DDFD98B1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5FBEAC-BA82-9C7A-5CF6-1B328FC0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0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31637-25E1-E68D-2C91-03BBB881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26C5A1-6421-69D8-08CD-7A39A5B2B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C6114D-67AF-8982-C798-8CBB6160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D44-FC6C-4F3C-AE20-417DDB379FCE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40CBC-F7CE-3CFD-0F96-F31AAD88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F060DA-4EDC-B788-5F35-7A4E1D2D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5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9C739B-B781-5475-6F88-D664B9764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4794DC-83F5-DEBC-3392-92DA21BC4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6C7D2C-2A99-090B-C665-A812BB6A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D44-FC6C-4F3C-AE20-417DDB379FCE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71704E-7B97-E3A4-9989-46721DB4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5687B-7140-72AC-E912-2300F34D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03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BDF00-095B-6346-EFA4-B1BFF75FB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874FDF-E88E-595A-1020-41F33E0E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D44-FC6C-4F3C-AE20-417DDB379FCE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119BE-3AAB-108B-696E-0C8BD0AF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3F87C-11EB-FC9A-E065-44AF0425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DCC23A-8394-685D-0120-E0F46A750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2395" cy="1152395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C871D8C-445C-AF79-3BBC-7C412F5F0E1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152395"/>
            <a:ext cx="113538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7877AFDC-A292-EB96-5B12-9270F8F58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091" y="275432"/>
            <a:ext cx="10515600" cy="7872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200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B32F6-5B14-4F79-B380-17466AE6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D7F4DB-A5CF-B936-8D4A-D5498513E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F90DE9-0613-18D4-254E-3095609F2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D44-FC6C-4F3C-AE20-417DDB379FCE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D9B97-2200-661F-5152-00056364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3076B-A446-B0BF-3765-3E604892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6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2E4B1-7822-D7A3-2001-33EF0ADF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37A91-1FC4-EF31-A403-A1367467C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34A53C-4786-DF53-271A-D39F891AD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951095-7342-7643-1C93-9BACE2CFC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D44-FC6C-4F3C-AE20-417DDB379FCE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3F2FB5-5C2A-712C-3ED2-97C560F7F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451874-858D-CB97-7BC6-9B5DE7D5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11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E6B5F-8333-ADD0-045F-C93BF1FE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A0C992-5EC4-B0CB-2A62-9C8ED3880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5D6D56-3540-A405-2651-C369D2978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1526CD-9F51-939B-0053-0B6225724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12BDF6-329A-3714-3278-52FE93698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4C9BD8-572E-8499-1637-CA4AE4DB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D44-FC6C-4F3C-AE20-417DDB379FCE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F5DC53-3EDB-F521-140F-1059947A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D63D93-D426-8C9E-0D89-D73B76DD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2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16B9D-5B0B-B6E7-F13A-C1011C92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193595-A222-73A2-7826-9EC1EACD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D44-FC6C-4F3C-AE20-417DDB379FCE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507434-7F35-EAF1-2DA2-80D4D616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83936F-AD95-4213-D0EB-7B5092D0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65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EA2674-D250-C066-5592-31944475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D44-FC6C-4F3C-AE20-417DDB379FCE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D42EEC-1F20-E668-C05B-F0B59702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F03964-9C7C-1739-EB3E-E85846C7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8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A8A25-9D1C-7651-9B9C-8D8341FA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68A7F-6F0C-58FC-42F8-253937100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E1D3E5-E0D6-C119-239C-1A64D56A8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1164E0-8922-023A-4B5F-2B8AFE4D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D44-FC6C-4F3C-AE20-417DDB379FCE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6180E1-51E9-D034-2448-F40328CB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0FBED1-558F-A346-F25F-1C760ECB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61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8A7DF-DFDC-1802-76BA-D09AB697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E56278-9856-96AC-8BCD-2DAA0D8D4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E1BC53-5E8F-3A2B-AA16-BA6FBFD5D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2C2DB8-49F3-CF41-27D2-46E70A9D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D44-FC6C-4F3C-AE20-417DDB379FCE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34D6CA-C651-C6CD-FAFC-5368CAB5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65F9B0-3421-35A6-57C2-ACBD27B8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00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AF3288-A4FE-CEF1-27B0-3E2A44D1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Click here to edit the master header style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B94C9A-B11E-F5F2-79F0-3C89F9FEA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Click here to edit the master text style</a:t>
            </a:r>
          </a:p>
          <a:p>
            <a:pPr lvl="1"/>
            <a:r>
              <a:rPr lang="zh-CN" altLang="en-US"/>
              <a:t>Grade 2</a:t>
            </a:r>
          </a:p>
          <a:p>
            <a:pPr lvl="2"/>
            <a:r>
              <a:rPr lang="zh-CN" altLang="en-US"/>
              <a:t>Grade 3</a:t>
            </a:r>
          </a:p>
          <a:p>
            <a:pPr lvl="3"/>
            <a:r>
              <a:rPr lang="zh-CN" altLang="en-US"/>
              <a:t>Level 4</a:t>
            </a:r>
          </a:p>
          <a:p>
            <a:pPr lvl="4"/>
            <a:r>
              <a:rPr lang="zh-CN" altLang="en-US"/>
              <a:t>Grade 5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860030-A9AE-B8C1-7D9B-4931FD066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F8D44-FC6C-4F3C-AE20-417DDB379FCE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EA027-DA94-D0CE-631B-EDD026D72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A5F3FE-9D91-48BC-3E93-85C47A986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39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467-021-27599-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sra/?term=PRJNA77791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nature.com/articles/s41467-021-27599-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ra-pub-run-odp.s3.amazonaws.com/sra/SRR16796863/SRR16796863" TargetMode="External"/><Relationship Id="rId2" Type="http://schemas.openxmlformats.org/officeDocument/2006/relationships/hyperlink" Target="https://sra-pub-run-odp.s3.amazonaws.com/sra/SRR16796883/SRR1679688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f.10xgenomics.com/supp/cell-exp/refdata-gex-GRCh38-2020-A.tar.gz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10xgenomics.com/single-cell-gene-expression/software/pipelines/latest/using/tutorial_ct" TargetMode="External"/><Relationship Id="rId2" Type="http://schemas.openxmlformats.org/officeDocument/2006/relationships/hyperlink" Target="https://github.com/alexdobin/STAR/blob/master/docs/STARsolo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F42D9-F35B-CF72-0FEF-471A2E676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+mn-lt"/>
              </a:rPr>
              <a:t>C</a:t>
            </a:r>
            <a:r>
              <a:rPr lang="zh-CN" altLang="en-US" sz="4000" dirty="0">
                <a:latin typeface="+mn-lt"/>
              </a:rPr>
              <a:t>ombined analysis of single cell transcriptome and </a:t>
            </a:r>
            <a:r>
              <a:rPr lang="en-US" altLang="zh-CN" sz="4000" dirty="0">
                <a:latin typeface="+mn-lt"/>
              </a:rPr>
              <a:t>bulk RNA-seq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323149-5724-EDB2-9A8B-B96A5C769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Practices</a:t>
            </a:r>
          </a:p>
        </p:txBody>
      </p:sp>
    </p:spTree>
    <p:extLst>
      <p:ext uri="{BB962C8B-B14F-4D97-AF65-F5344CB8AC3E}">
        <p14:creationId xmlns:p14="http://schemas.microsoft.com/office/powerpoint/2010/main" val="87580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D7499-D536-EFFA-938E-045CBDA5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28" y="277377"/>
            <a:ext cx="10194235" cy="855799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1. Study</a:t>
            </a:r>
            <a:r>
              <a:rPr lang="zh-CN" altLang="en-US" sz="3600" dirty="0"/>
              <a:t> </a:t>
            </a:r>
            <a:r>
              <a:rPr lang="en-US" altLang="zh-CN" sz="3600" dirty="0"/>
              <a:t>d</a:t>
            </a:r>
            <a:r>
              <a:rPr lang="zh-CN" altLang="en-US" sz="3600" dirty="0"/>
              <a:t>esign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6E2E9D-6E73-D10F-52D7-2CD8CEFE9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0924"/>
            <a:ext cx="10515600" cy="4864916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/>
              <a:t>Purpose</a:t>
            </a:r>
            <a:r>
              <a:rPr lang="en-US" altLang="zh-CN" sz="1600" dirty="0"/>
              <a:t>: Integrating single cell data and bulk RNA-seq to study the microenvironmental alterations between metastatic and non-metastatic esophageal cancer lymph nodes</a:t>
            </a:r>
          </a:p>
          <a:p>
            <a:pPr>
              <a:lnSpc>
                <a:spcPct val="130000"/>
              </a:lnSpc>
            </a:pPr>
            <a:r>
              <a:rPr lang="zh-CN" altLang="en-US" sz="1600" dirty="0"/>
              <a:t>Data</a:t>
            </a:r>
            <a:r>
              <a:rPr lang="en-US" altLang="zh-CN" sz="1600" dirty="0"/>
              <a:t>sets</a:t>
            </a:r>
            <a:r>
              <a:rPr lang="zh-CN" altLang="en-US" sz="1600" dirty="0"/>
              <a:t>:</a:t>
            </a:r>
            <a:endParaRPr lang="en-US" altLang="zh-CN" sz="1600" dirty="0"/>
          </a:p>
          <a:p>
            <a:pPr lvl="1">
              <a:lnSpc>
                <a:spcPct val="130000"/>
              </a:lnSpc>
            </a:pPr>
            <a:r>
              <a:rPr lang="en-US" altLang="zh-CN" sz="1400" dirty="0" err="1"/>
              <a:t>scRNA</a:t>
            </a:r>
            <a:r>
              <a:rPr lang="en-US" altLang="zh-CN" sz="1400" dirty="0"/>
              <a:t>-seq</a:t>
            </a:r>
          </a:p>
          <a:p>
            <a:pPr lvl="2">
              <a:lnSpc>
                <a:spcPct val="130000"/>
              </a:lnSpc>
            </a:pPr>
            <a:r>
              <a:rPr lang="zh-CN" altLang="en-US" sz="1200" dirty="0"/>
              <a:t>Reference: https:</a:t>
            </a:r>
            <a:r>
              <a:rPr lang="en-US" altLang="zh-CN" sz="1200" dirty="0">
                <a:hlinkClick r:id="rId3"/>
              </a:rPr>
              <a:t>//www.nature.com/articles/s41467-021-27599-5</a:t>
            </a:r>
            <a:endParaRPr lang="en-US" altLang="zh-CN" sz="1200" dirty="0"/>
          </a:p>
          <a:p>
            <a:pPr lvl="2">
              <a:lnSpc>
                <a:spcPct val="130000"/>
              </a:lnSpc>
            </a:pPr>
            <a:r>
              <a:rPr lang="en-US" altLang="zh-CN" sz="1200" dirty="0"/>
              <a:t>SRA </a:t>
            </a:r>
            <a:r>
              <a:rPr lang="zh-CN" altLang="en-US" sz="1200" dirty="0"/>
              <a:t>raw data: </a:t>
            </a:r>
            <a:r>
              <a:rPr lang="zh-CN" altLang="en-US" sz="1200" dirty="0">
                <a:hlinkClick r:id="rId4"/>
              </a:rPr>
              <a:t>https:</a:t>
            </a:r>
            <a:r>
              <a:rPr lang="en-US" altLang="zh-CN" sz="1200" dirty="0">
                <a:hlinkClick r:id="rId4"/>
              </a:rPr>
              <a:t>//www.ncbi.nlm.nih.gov/sra/?term=PRJNA777911</a:t>
            </a:r>
            <a:r>
              <a:rPr lang="en-US" altLang="zh-CN" sz="1200" dirty="0"/>
              <a:t> </a:t>
            </a:r>
          </a:p>
          <a:p>
            <a:pPr lvl="1">
              <a:lnSpc>
                <a:spcPct val="130000"/>
              </a:lnSpc>
            </a:pPr>
            <a:r>
              <a:rPr lang="en-US" altLang="zh-CN" sz="1400" dirty="0"/>
              <a:t>bulk RNA-seq</a:t>
            </a:r>
          </a:p>
          <a:p>
            <a:pPr lvl="2">
              <a:lnSpc>
                <a:spcPct val="130000"/>
              </a:lnSpc>
            </a:pPr>
            <a:r>
              <a:rPr lang="en-US" altLang="zh-CN" sz="1200" dirty="0"/>
              <a:t>TCGA ESCC </a:t>
            </a:r>
            <a:r>
              <a:rPr lang="zh-CN" altLang="en-US" sz="1200" dirty="0"/>
              <a:t>expression profile data</a:t>
            </a:r>
            <a:endParaRPr lang="en-US" altLang="zh-CN" sz="1200" dirty="0"/>
          </a:p>
          <a:p>
            <a:pPr>
              <a:lnSpc>
                <a:spcPct val="130000"/>
              </a:lnSpc>
            </a:pPr>
            <a:r>
              <a:rPr lang="en-US" altLang="zh-CN" sz="1600" dirty="0"/>
              <a:t>M</a:t>
            </a:r>
            <a:r>
              <a:rPr lang="zh-CN" altLang="en-US" sz="1600" dirty="0"/>
              <a:t>ethods:</a:t>
            </a:r>
            <a:endParaRPr lang="en-US" altLang="zh-CN" sz="1600" dirty="0"/>
          </a:p>
          <a:p>
            <a:pPr lvl="1">
              <a:lnSpc>
                <a:spcPct val="130000"/>
              </a:lnSpc>
            </a:pPr>
            <a:r>
              <a:rPr lang="zh-CN" altLang="en-US" sz="1400" dirty="0"/>
              <a:t>Download </a:t>
            </a:r>
            <a:r>
              <a:rPr lang="en-US" altLang="zh-CN" sz="1400" dirty="0"/>
              <a:t>SRA </a:t>
            </a:r>
            <a:r>
              <a:rPr lang="zh-CN" altLang="en-US" sz="1400" dirty="0"/>
              <a:t>data and convert to </a:t>
            </a:r>
            <a:r>
              <a:rPr lang="en-US" altLang="zh-CN" sz="1400" dirty="0" err="1"/>
              <a:t>fastq </a:t>
            </a:r>
            <a:r>
              <a:rPr lang="zh-CN" altLang="en-US" sz="1400" dirty="0"/>
              <a:t>format</a:t>
            </a:r>
            <a:endParaRPr lang="en-US" altLang="zh-CN" sz="1400" dirty="0"/>
          </a:p>
          <a:p>
            <a:pPr lvl="1">
              <a:lnSpc>
                <a:spcPct val="130000"/>
              </a:lnSpc>
            </a:pPr>
            <a:r>
              <a:rPr lang="zh-CN" altLang="en-US" sz="1400" dirty="0"/>
              <a:t>Compute the expression matrix using the </a:t>
            </a:r>
            <a:r>
              <a:rPr lang="en-US" altLang="zh-CN" sz="1400" dirty="0" err="1"/>
              <a:t>cellranger </a:t>
            </a:r>
            <a:r>
              <a:rPr lang="en-US" altLang="zh-CN" sz="1400" dirty="0"/>
              <a:t>count </a:t>
            </a:r>
            <a:r>
              <a:rPr lang="zh-CN" altLang="en-US" sz="1400" dirty="0"/>
              <a:t>method</a:t>
            </a:r>
            <a:endParaRPr lang="en-US" altLang="zh-CN" sz="1400" dirty="0"/>
          </a:p>
          <a:p>
            <a:pPr lvl="1">
              <a:lnSpc>
                <a:spcPct val="130000"/>
              </a:lnSpc>
            </a:pPr>
            <a:r>
              <a:rPr lang="zh-CN" altLang="en-US" sz="1400" dirty="0"/>
              <a:t>Integrati</a:t>
            </a:r>
            <a:r>
              <a:rPr lang="en-US" altLang="zh-CN" sz="1400" dirty="0"/>
              <a:t>ng the </a:t>
            </a:r>
            <a:r>
              <a:rPr lang="zh-CN" altLang="en-US" sz="1400" dirty="0"/>
              <a:t>data </a:t>
            </a:r>
            <a:r>
              <a:rPr lang="en-US" altLang="zh-CN" sz="1400" dirty="0"/>
              <a:t>of</a:t>
            </a:r>
            <a:r>
              <a:rPr lang="zh-CN" altLang="en-US" sz="1400" dirty="0"/>
              <a:t> lymph node </a:t>
            </a:r>
            <a:r>
              <a:rPr lang="en-US" altLang="zh-CN" sz="1400" dirty="0"/>
              <a:t>metastatic</a:t>
            </a:r>
            <a:r>
              <a:rPr lang="zh-CN" altLang="en-US" sz="1400" dirty="0"/>
              <a:t> and </a:t>
            </a:r>
            <a:r>
              <a:rPr lang="en-US" altLang="zh-CN" sz="1400" dirty="0"/>
              <a:t>non-</a:t>
            </a:r>
            <a:r>
              <a:rPr lang="zh-CN" altLang="en-US" sz="1400" dirty="0"/>
              <a:t>metast</a:t>
            </a:r>
            <a:r>
              <a:rPr lang="en-US" altLang="zh-CN" sz="1400" dirty="0" err="1"/>
              <a:t>atic</a:t>
            </a:r>
            <a:r>
              <a:rPr lang="en-US" altLang="zh-CN" sz="1400" dirty="0"/>
              <a:t> samples</a:t>
            </a:r>
          </a:p>
          <a:p>
            <a:pPr lvl="1">
              <a:lnSpc>
                <a:spcPct val="130000"/>
              </a:lnSpc>
            </a:pPr>
            <a:r>
              <a:rPr lang="en-US" altLang="zh-CN" sz="1400" dirty="0"/>
              <a:t>Basic</a:t>
            </a:r>
            <a:r>
              <a:rPr lang="zh-CN" altLang="en-US" sz="1400" dirty="0"/>
              <a:t> analysis of </a:t>
            </a:r>
            <a:r>
              <a:rPr lang="en-US" altLang="zh-CN" sz="1400" dirty="0"/>
              <a:t>scRNA-seq </a:t>
            </a:r>
            <a:r>
              <a:rPr lang="zh-CN" altLang="en-US" sz="1400" dirty="0"/>
              <a:t>data</a:t>
            </a:r>
            <a:endParaRPr lang="en-US" altLang="zh-CN" sz="1400" dirty="0"/>
          </a:p>
          <a:p>
            <a:pPr lvl="1">
              <a:lnSpc>
                <a:spcPct val="130000"/>
              </a:lnSpc>
            </a:pPr>
            <a:r>
              <a:rPr lang="zh-CN" altLang="en-US" sz="1400" dirty="0"/>
              <a:t>Combined analysis with </a:t>
            </a:r>
            <a:r>
              <a:rPr lang="en-US" altLang="zh-CN" sz="1400" dirty="0"/>
              <a:t>bulk RNA-seq</a:t>
            </a:r>
          </a:p>
        </p:txBody>
      </p:sp>
    </p:spTree>
    <p:extLst>
      <p:ext uri="{BB962C8B-B14F-4D97-AF65-F5344CB8AC3E}">
        <p14:creationId xmlns:p14="http://schemas.microsoft.com/office/powerpoint/2010/main" val="338875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45D8A07-11F0-1B9E-E805-56031AEDE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30" y="1280652"/>
            <a:ext cx="6742471" cy="351486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Samples from </a:t>
            </a:r>
            <a:r>
              <a:rPr lang="en-US" altLang="zh-CN" sz="2000" dirty="0"/>
              <a:t>11 ESCC </a:t>
            </a:r>
            <a:r>
              <a:rPr lang="zh-CN" altLang="en-US" sz="2000" dirty="0"/>
              <a:t>patients were included in th</a:t>
            </a:r>
            <a:r>
              <a:rPr lang="en-US" altLang="zh-CN" sz="2000" dirty="0"/>
              <a:t>is</a:t>
            </a:r>
            <a:r>
              <a:rPr lang="zh-CN" altLang="en-US" sz="2000" dirty="0"/>
              <a:t> study, and the types included peripheral blood mononuclear cells, tumor tissue and non-tumor tissue.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The authors compared </a:t>
            </a:r>
            <a:r>
              <a:rPr lang="en-US" altLang="zh-CN" sz="2000" dirty="0"/>
              <a:t>the </a:t>
            </a:r>
            <a:r>
              <a:rPr lang="zh-CN" altLang="en-US" sz="2000" dirty="0"/>
              <a:t>cell composition</a:t>
            </a:r>
            <a:r>
              <a:rPr lang="en-US" altLang="zh-CN" sz="2000" dirty="0"/>
              <a:t>s</a:t>
            </a:r>
            <a:r>
              <a:rPr lang="zh-CN" altLang="en-US" sz="2000" dirty="0"/>
              <a:t> between tumor-derived and non-tumor-derived tissues</a:t>
            </a:r>
            <a:r>
              <a:rPr lang="en-US" altLang="zh-CN" sz="2000" dirty="0"/>
              <a:t>, </a:t>
            </a:r>
            <a:r>
              <a:rPr lang="zh-CN" altLang="en-US" sz="2000" dirty="0"/>
              <a:t>identified prominent diversity among fibroblast compartments, and subpopulations of </a:t>
            </a:r>
            <a:r>
              <a:rPr lang="en-US" altLang="zh-CN" sz="2000" dirty="0"/>
              <a:t>CST1+ </a:t>
            </a:r>
            <a:r>
              <a:rPr lang="zh-CN" altLang="en-US" sz="2000" dirty="0"/>
              <a:t>myofibroblasts with potential biological significance and prominent prognostic value. These results </a:t>
            </a:r>
            <a:r>
              <a:rPr lang="en-US" altLang="zh-CN" sz="2000" dirty="0"/>
              <a:t>unveiled </a:t>
            </a:r>
            <a:r>
              <a:rPr lang="zh-CN" altLang="en-US" sz="2000" dirty="0"/>
              <a:t>the biology of esophageal cancer and provide an important theoretical basis for advancing therapeutic interventions in this malignancy.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1400" dirty="0"/>
              <a:t>Image source </a:t>
            </a:r>
            <a:r>
              <a:rPr lang="en-US" altLang="zh-CN" sz="1400" dirty="0">
                <a:hlinkClick r:id="rId2"/>
              </a:rPr>
              <a:t>https://www.nature.com/articles/s41467-021-27599-5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EC95A2A-605F-16E6-9E36-CE260BAD8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2. I</a:t>
            </a:r>
            <a:r>
              <a:rPr lang="zh-CN" altLang="en-US" sz="3600" dirty="0"/>
              <a:t>ntroduction </a:t>
            </a:r>
            <a:r>
              <a:rPr lang="en-US" altLang="zh-CN" sz="3600" dirty="0"/>
              <a:t>of </a:t>
            </a:r>
            <a:r>
              <a:rPr lang="en-US" altLang="zh-CN" sz="3600" dirty="0" err="1"/>
              <a:t>scRNA</a:t>
            </a:r>
            <a:r>
              <a:rPr lang="en-US" altLang="zh-CN" sz="3600" dirty="0"/>
              <a:t>-seq data</a:t>
            </a:r>
            <a:endParaRPr lang="zh-CN" altLang="en-US" sz="3600" dirty="0"/>
          </a:p>
        </p:txBody>
      </p:sp>
      <p:pic>
        <p:nvPicPr>
          <p:cNvPr id="1026" name="Picture 2" descr="figure 1">
            <a:extLst>
              <a:ext uri="{FF2B5EF4-FFF2-40B4-BE49-F238E27FC236}">
                <a16:creationId xmlns:a16="http://schemas.microsoft.com/office/drawing/2014/main" id="{F7A3EAB8-B555-3E20-88CF-5A7705E8F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368" y="1339517"/>
            <a:ext cx="3425394" cy="534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35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2F3437B-4FB0-0BBB-F51B-5F181CB9E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576"/>
            <a:ext cx="10515600" cy="467262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Step 1:</a:t>
            </a:r>
            <a:r>
              <a:rPr lang="zh-CN" altLang="en-US" dirty="0"/>
              <a:t> Download </a:t>
            </a:r>
            <a:r>
              <a:rPr lang="en-US" altLang="zh-CN" dirty="0"/>
              <a:t>SRA </a:t>
            </a:r>
            <a:r>
              <a:rPr lang="zh-CN" altLang="en-US" dirty="0"/>
              <a:t>data and convert to </a:t>
            </a:r>
            <a:r>
              <a:rPr lang="en-US" altLang="zh-CN" dirty="0" err="1"/>
              <a:t>fastq </a:t>
            </a:r>
            <a:r>
              <a:rPr lang="zh-CN" altLang="en-US" dirty="0"/>
              <a:t>format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da-DK" altLang="zh-CN" sz="2000" dirty="0"/>
              <a:t>wget </a:t>
            </a:r>
            <a:r>
              <a:rPr lang="da-DK" altLang="zh-CN" sz="2000" dirty="0">
                <a:hlinkClick r:id="rId2"/>
              </a:rPr>
              <a:t>https://sra-pub-run-odp.s3.amazonaws.com/sra/SRR16796883/SRR16796883</a:t>
            </a:r>
            <a:endParaRPr lang="da-DK" altLang="zh-CN" sz="2000" dirty="0"/>
          </a:p>
          <a:p>
            <a:pPr lvl="1">
              <a:lnSpc>
                <a:spcPct val="140000"/>
              </a:lnSpc>
            </a:pPr>
            <a:r>
              <a:rPr lang="da-DK" altLang="zh-CN" sz="2000" dirty="0"/>
              <a:t>wget </a:t>
            </a:r>
            <a:r>
              <a:rPr lang="da-DK" altLang="zh-CN" sz="2000" dirty="0">
                <a:hlinkClick r:id="rId3"/>
              </a:rPr>
              <a:t>https://sra-pub-run-odp.s3.amazonaws.com/sra/SRR16796863/SRR16796863</a:t>
            </a:r>
            <a:endParaRPr lang="da-DK" altLang="zh-CN" sz="2000" dirty="0"/>
          </a:p>
          <a:p>
            <a:pPr lvl="1">
              <a:lnSpc>
                <a:spcPct val="140000"/>
              </a:lnSpc>
            </a:pPr>
            <a:r>
              <a:rPr lang="zh-CN" altLang="en-US" sz="2000" dirty="0"/>
              <a:t>Note: After converting </a:t>
            </a:r>
            <a:r>
              <a:rPr lang="en-US" altLang="zh-CN" sz="2000" dirty="0"/>
              <a:t>data</a:t>
            </a:r>
            <a:r>
              <a:rPr lang="zh-CN" altLang="en-US" sz="2000" dirty="0"/>
              <a:t> to </a:t>
            </a:r>
            <a:r>
              <a:rPr lang="en-US" altLang="zh-CN" sz="2000" dirty="0" err="1"/>
              <a:t>fastq </a:t>
            </a:r>
            <a:r>
              <a:rPr lang="zh-CN" altLang="en-US" sz="2000" dirty="0"/>
              <a:t>format, the </a:t>
            </a:r>
            <a:r>
              <a:rPr lang="en-US" altLang="zh-CN" sz="2000" dirty="0" err="1"/>
              <a:t>fastq </a:t>
            </a:r>
            <a:r>
              <a:rPr lang="zh-CN" altLang="en-US" sz="2000" dirty="0"/>
              <a:t>file name should be modified in line, in the format</a:t>
            </a:r>
            <a:endParaRPr lang="en-US" altLang="zh-CN" sz="2000" dirty="0"/>
          </a:p>
          <a:p>
            <a:pPr lvl="2">
              <a:lnSpc>
                <a:spcPct val="140000"/>
              </a:lnSpc>
            </a:pPr>
            <a:r>
              <a:rPr lang="en-US" altLang="zh-CN" sz="1600" dirty="0"/>
              <a:t>[</a:t>
            </a:r>
            <a:r>
              <a:rPr lang="zh-CN" altLang="en-US" sz="1600" dirty="0"/>
              <a:t>sample name</a:t>
            </a:r>
            <a:r>
              <a:rPr lang="en-US" altLang="zh-CN" sz="1600" dirty="0"/>
              <a:t>]_S1_L001_R[1/2]_001.fastq.gz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Step </a:t>
            </a:r>
            <a:r>
              <a:rPr lang="zh-CN" altLang="en-US" dirty="0"/>
              <a:t>2</a:t>
            </a:r>
            <a:r>
              <a:rPr lang="en-US" altLang="zh-CN" dirty="0"/>
              <a:t>: </a:t>
            </a:r>
            <a:r>
              <a:rPr lang="zh-CN" altLang="en-US" dirty="0"/>
              <a:t>Use </a:t>
            </a:r>
            <a:r>
              <a:rPr lang="en-US" altLang="zh-CN" dirty="0" err="1"/>
              <a:t>cellranger </a:t>
            </a:r>
            <a:r>
              <a:rPr lang="en-US" altLang="zh-CN" dirty="0"/>
              <a:t>count </a:t>
            </a:r>
            <a:r>
              <a:rPr lang="zh-CN" altLang="en-US" dirty="0"/>
              <a:t>method to calculate the expression matrix</a:t>
            </a:r>
          </a:p>
          <a:p>
            <a:pPr lvl="1">
              <a:lnSpc>
                <a:spcPct val="140000"/>
              </a:lnSpc>
            </a:pPr>
            <a:r>
              <a:rPr lang="da-DK" altLang="zh-CN" sz="2000" dirty="0"/>
              <a:t>wget </a:t>
            </a:r>
            <a:r>
              <a:rPr lang="da-DK" altLang="zh-CN" sz="2000" dirty="0">
                <a:hlinkClick r:id="rId4"/>
              </a:rPr>
              <a:t>https://cf.10xgenomics.com/supp/cell-exp/refdata-gex-GRCh38-2020-A.tar.gz</a:t>
            </a:r>
            <a:endParaRPr lang="da-DK" altLang="zh-CN" sz="2000" dirty="0"/>
          </a:p>
          <a:p>
            <a:pPr lvl="1">
              <a:lnSpc>
                <a:spcPct val="140000"/>
              </a:lnSpc>
            </a:pPr>
            <a:r>
              <a:rPr lang="zh-CN" altLang="en-US" sz="2000" dirty="0"/>
              <a:t>Note: This step can also use </a:t>
            </a:r>
            <a:r>
              <a:rPr lang="en-US" altLang="zh-CN" sz="2000" dirty="0"/>
              <a:t>STAR-solo</a:t>
            </a:r>
            <a:r>
              <a:rPr lang="zh-CN" altLang="en-US" sz="2000" dirty="0"/>
              <a:t>, however, after the author‘s test, the output of </a:t>
            </a:r>
            <a:r>
              <a:rPr lang="en-US" altLang="zh-CN" sz="2000" dirty="0"/>
              <a:t>STAR-solo </a:t>
            </a:r>
            <a:r>
              <a:rPr lang="zh-CN" altLang="en-US" sz="2000" dirty="0"/>
              <a:t>differs greatly from </a:t>
            </a:r>
            <a:r>
              <a:rPr lang="en-US" altLang="zh-CN" sz="2000" dirty="0" err="1"/>
              <a:t>cellranger </a:t>
            </a:r>
            <a:r>
              <a:rPr lang="zh-CN" altLang="en-US" sz="2000" dirty="0"/>
              <a:t>(the number of genes, the number of </a:t>
            </a:r>
            <a:r>
              <a:rPr lang="en-US" altLang="zh-CN" sz="2000" dirty="0"/>
              <a:t>UMIs</a:t>
            </a:r>
            <a:r>
              <a:rPr lang="zh-CN" altLang="en-US" sz="2000" dirty="0"/>
              <a:t>, and the number of cells obtained by </a:t>
            </a:r>
            <a:r>
              <a:rPr lang="en-US" altLang="zh-CN" sz="2000" dirty="0"/>
              <a:t>STAR-solo </a:t>
            </a:r>
            <a:r>
              <a:rPr lang="zh-CN" altLang="en-US" sz="2000" dirty="0"/>
              <a:t>are low), so it is recommended to use the official </a:t>
            </a:r>
            <a:r>
              <a:rPr lang="en-US" altLang="zh-CN" sz="2000" dirty="0" err="1"/>
              <a:t>cellranger </a:t>
            </a:r>
            <a:r>
              <a:rPr lang="zh-CN" altLang="en-US" sz="2000" dirty="0"/>
              <a:t>software provided by </a:t>
            </a:r>
            <a:r>
              <a:rPr lang="en-US" altLang="zh-CN" sz="2000" dirty="0"/>
              <a:t>10X</a:t>
            </a:r>
            <a:r>
              <a:rPr lang="zh-CN" altLang="en-US" sz="2000" dirty="0"/>
              <a:t>.</a:t>
            </a:r>
            <a:endParaRPr lang="en-US" altLang="zh-CN" sz="2000" dirty="0"/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2900" dirty="0"/>
              <a:t>Step 3:</a:t>
            </a:r>
            <a:r>
              <a:rPr lang="zh-CN" altLang="en-US" sz="2900" dirty="0"/>
              <a:t> Integrat</a:t>
            </a:r>
            <a:r>
              <a:rPr lang="en-US" altLang="zh-CN" sz="2900" dirty="0" err="1"/>
              <a:t>ing</a:t>
            </a:r>
            <a:r>
              <a:rPr lang="en-US" altLang="zh-CN" sz="2900" dirty="0"/>
              <a:t> data of</a:t>
            </a:r>
            <a:r>
              <a:rPr lang="zh-CN" altLang="en-US" sz="2900" dirty="0"/>
              <a:t> lymph node metasta</a:t>
            </a:r>
            <a:r>
              <a:rPr lang="en-US" altLang="zh-CN" sz="2900" dirty="0" err="1"/>
              <a:t>tatic</a:t>
            </a:r>
            <a:r>
              <a:rPr lang="zh-CN" altLang="en-US" sz="2900" dirty="0"/>
              <a:t> and </a:t>
            </a:r>
            <a:r>
              <a:rPr lang="en-US" altLang="zh-CN" sz="2900" dirty="0"/>
              <a:t>non-</a:t>
            </a:r>
            <a:r>
              <a:rPr lang="zh-CN" altLang="en-US" sz="2900" dirty="0"/>
              <a:t>metasta</a:t>
            </a:r>
            <a:r>
              <a:rPr lang="en-US" altLang="zh-CN" sz="2900" dirty="0"/>
              <a:t>tic samples</a:t>
            </a:r>
            <a:endParaRPr lang="zh-CN" altLang="en-US" sz="2900" dirty="0"/>
          </a:p>
          <a:p>
            <a:pPr lvl="1">
              <a:lnSpc>
                <a:spcPct val="140000"/>
              </a:lnSpc>
            </a:pPr>
            <a:r>
              <a:rPr lang="en-US" altLang="zh-CN" sz="2000" dirty="0"/>
              <a:t>M</a:t>
            </a:r>
            <a:r>
              <a:rPr lang="zh-CN" altLang="en-US" sz="2000" dirty="0"/>
              <a:t>erging samples under different conditions, here the integration method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 err="1"/>
              <a:t>seurat</a:t>
            </a:r>
            <a:r>
              <a:rPr lang="en-US" altLang="zh-CN" sz="2000" dirty="0"/>
              <a:t> is </a:t>
            </a:r>
            <a:r>
              <a:rPr lang="zh-CN" altLang="en-US" sz="2000" dirty="0"/>
              <a:t>used</a:t>
            </a:r>
            <a:endParaRPr lang="en-US" altLang="zh-CN" sz="2000" dirty="0"/>
          </a:p>
          <a:p>
            <a:pPr lvl="1">
              <a:lnSpc>
                <a:spcPct val="140000"/>
              </a:lnSpc>
            </a:pPr>
            <a:r>
              <a:rPr lang="en-US" altLang="zh-CN" sz="2000" dirty="0"/>
              <a:t>Harmony </a:t>
            </a:r>
            <a:r>
              <a:rPr lang="zh-CN" altLang="en-US" sz="2000" dirty="0"/>
              <a:t>and </a:t>
            </a:r>
            <a:r>
              <a:rPr lang="en-US" altLang="zh-CN" sz="2000" dirty="0"/>
              <a:t>liger </a:t>
            </a:r>
            <a:r>
              <a:rPr lang="zh-CN" altLang="en-US" sz="2000" dirty="0"/>
              <a:t>two methods are also available (participants practice on their own)</a:t>
            </a:r>
            <a:endParaRPr lang="da-DK" altLang="zh-CN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350D2CB-6C54-B0A3-94C6-0C31630E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3. Methods details of this study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8694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FE1DFB-1D2E-3709-B05E-994697729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208"/>
            <a:ext cx="10515600" cy="473899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Step</a:t>
            </a:r>
            <a:r>
              <a:rPr lang="zh-CN" altLang="en-US" sz="2000" dirty="0"/>
              <a:t> </a:t>
            </a:r>
            <a:r>
              <a:rPr lang="en-US" altLang="zh-CN" sz="2000" dirty="0"/>
              <a:t>4: Basic</a:t>
            </a:r>
            <a:r>
              <a:rPr lang="zh-CN" altLang="en-US" sz="2000" dirty="0"/>
              <a:t> analysis of </a:t>
            </a:r>
            <a:r>
              <a:rPr lang="en-US" altLang="zh-CN" sz="2000" dirty="0"/>
              <a:t>scRNA-seq </a:t>
            </a:r>
            <a:r>
              <a:rPr lang="zh-CN" altLang="en-US" sz="2000" dirty="0"/>
              <a:t>data</a:t>
            </a:r>
          </a:p>
          <a:p>
            <a:pPr marL="800100" lvl="1" indent="-342900">
              <a:lnSpc>
                <a:spcPct val="130000"/>
              </a:lnSpc>
              <a:buFont typeface="+mj-lt"/>
              <a:buAutoNum type="alphaLcParenR"/>
            </a:pPr>
            <a:r>
              <a:rPr lang="en-US" altLang="zh-CN" sz="1800" dirty="0"/>
              <a:t>Normalization</a:t>
            </a:r>
            <a:r>
              <a:rPr lang="zh-CN" altLang="en-US" sz="1800" dirty="0"/>
              <a:t> (elimination of library variation)</a:t>
            </a:r>
            <a:endParaRPr lang="en-US" altLang="zh-CN" sz="1800" dirty="0"/>
          </a:p>
          <a:p>
            <a:pPr marL="800100" lvl="1" indent="-342900">
              <a:lnSpc>
                <a:spcPct val="130000"/>
              </a:lnSpc>
              <a:buFont typeface="+mj-lt"/>
              <a:buAutoNum type="alphaLcParenR"/>
            </a:pPr>
            <a:r>
              <a:rPr lang="zh-CN" altLang="en-US" sz="1800" dirty="0"/>
              <a:t>Dimensionality reduction (identification of the top </a:t>
            </a:r>
            <a:r>
              <a:rPr lang="en-US" altLang="zh-CN" sz="1800" dirty="0"/>
              <a:t>2000 </a:t>
            </a:r>
            <a:r>
              <a:rPr lang="zh-CN" altLang="en-US" sz="1800" dirty="0"/>
              <a:t>genes with maximum variation, expression normalization, </a:t>
            </a:r>
            <a:r>
              <a:rPr lang="en-US" altLang="zh-CN" sz="1800" dirty="0"/>
              <a:t>PCA</a:t>
            </a:r>
            <a:r>
              <a:rPr lang="zh-CN" altLang="en-US" sz="1800" dirty="0"/>
              <a:t>)</a:t>
            </a:r>
            <a:endParaRPr lang="en-US" altLang="zh-CN" sz="1800" dirty="0"/>
          </a:p>
          <a:p>
            <a:pPr marL="800100" lvl="1" indent="-342900">
              <a:lnSpc>
                <a:spcPct val="130000"/>
              </a:lnSpc>
              <a:buFont typeface="+mj-lt"/>
              <a:buAutoNum type="alphaLcParenR"/>
            </a:pPr>
            <a:r>
              <a:rPr lang="zh-CN" altLang="en-US" sz="1800" dirty="0"/>
              <a:t>Clustering</a:t>
            </a:r>
            <a:endParaRPr lang="en-US" altLang="zh-CN" sz="1800" dirty="0"/>
          </a:p>
          <a:p>
            <a:pPr marL="800100" lvl="1" indent="-342900">
              <a:lnSpc>
                <a:spcPct val="130000"/>
              </a:lnSpc>
              <a:buFont typeface="+mj-lt"/>
              <a:buAutoNum type="alphaLcParenR"/>
            </a:pPr>
            <a:r>
              <a:rPr lang="zh-CN" altLang="en-US" sz="1800" dirty="0"/>
              <a:t>Differential expression analysis</a:t>
            </a:r>
            <a:endParaRPr lang="en-US" altLang="zh-CN" sz="1800" dirty="0"/>
          </a:p>
          <a:p>
            <a:pPr marL="800100" lvl="1" indent="-342900">
              <a:lnSpc>
                <a:spcPct val="130000"/>
              </a:lnSpc>
              <a:buFont typeface="+mj-lt"/>
              <a:buAutoNum type="alphaLcParenR"/>
            </a:pPr>
            <a:r>
              <a:rPr lang="zh-CN" altLang="en-US" sz="1800" dirty="0"/>
              <a:t>Cell type annotation</a:t>
            </a:r>
            <a:endParaRPr lang="en-US" altLang="zh-CN" sz="1800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Step</a:t>
            </a:r>
            <a:r>
              <a:rPr lang="zh-CN" altLang="en-US" sz="2000" dirty="0"/>
              <a:t> </a:t>
            </a:r>
            <a:r>
              <a:rPr lang="en-US" altLang="zh-CN" sz="2000" dirty="0"/>
              <a:t>5:</a:t>
            </a:r>
            <a:r>
              <a:rPr lang="zh-CN" altLang="en-US" sz="2000" dirty="0"/>
              <a:t> Combined analysis with </a:t>
            </a:r>
            <a:r>
              <a:rPr lang="en-US" altLang="zh-CN" sz="2000" dirty="0"/>
              <a:t>bulk RNA-seq</a:t>
            </a:r>
          </a:p>
          <a:p>
            <a:pPr marL="800100" lvl="1" indent="-342900">
              <a:lnSpc>
                <a:spcPct val="130000"/>
              </a:lnSpc>
              <a:buFont typeface="+mj-lt"/>
              <a:buAutoNum type="alphaLcParenR"/>
            </a:pPr>
            <a:r>
              <a:rPr lang="zh-CN" altLang="en-US" sz="1800" dirty="0"/>
              <a:t>Validation of </a:t>
            </a:r>
            <a:r>
              <a:rPr lang="en-US" altLang="zh-CN" sz="1800" dirty="0"/>
              <a:t>DEGs </a:t>
            </a:r>
            <a:r>
              <a:rPr lang="zh-CN" altLang="en-US" sz="1800" dirty="0"/>
              <a:t>on </a:t>
            </a:r>
            <a:r>
              <a:rPr lang="en-US" altLang="zh-CN" sz="1800" dirty="0"/>
              <a:t>TCGA ESCC </a:t>
            </a:r>
            <a:r>
              <a:rPr lang="zh-CN" altLang="en-US" sz="1800" dirty="0"/>
              <a:t>dataset</a:t>
            </a:r>
            <a:endParaRPr lang="en-US" altLang="zh-CN" sz="1800" dirty="0"/>
          </a:p>
          <a:p>
            <a:pPr marL="800100" lvl="1" indent="-342900">
              <a:lnSpc>
                <a:spcPct val="130000"/>
              </a:lnSpc>
              <a:buFont typeface="+mj-lt"/>
              <a:buAutoNum type="alphaLcParenR"/>
            </a:pPr>
            <a:r>
              <a:rPr lang="zh-CN" altLang="en-US" sz="1800" dirty="0"/>
              <a:t>Prognostic correlation analysis</a:t>
            </a:r>
          </a:p>
          <a:p>
            <a:pPr>
              <a:lnSpc>
                <a:spcPct val="130000"/>
              </a:lnSpc>
            </a:pPr>
            <a:endParaRPr lang="zh-CN" altLang="en-US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B806063-8773-B4EE-5A7D-5D05BB84F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47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ADA90-ECB8-D145-F69C-5AB48CCA1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948" y="290393"/>
            <a:ext cx="10412104" cy="781287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Useful references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BA498-5369-A9A5-B81F-9CD4371F7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038"/>
            <a:ext cx="10515600" cy="143688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hlinkClick r:id="rId2"/>
              </a:rPr>
              <a:t>https://github.com/alexdobin/STAR/blob/master/docs/STARsolo.md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en-US" altLang="zh-CN" sz="1600" dirty="0">
                <a:hlinkClick r:id="rId3"/>
              </a:rPr>
              <a:t>https://support.10xgenomics.com/single-cell-gene-expression/software/pipelines/latest/using/tutorial_ct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638736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13217</TotalTime>
  <Words>592</Words>
  <Application>Microsoft Office PowerPoint</Application>
  <PresentationFormat>宽屏</PresentationFormat>
  <Paragraphs>46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Open Sans</vt:lpstr>
      <vt:lpstr>Wingdings</vt:lpstr>
      <vt:lpstr>Office 主题​​</vt:lpstr>
      <vt:lpstr>Combined analysis of single cell transcriptome and bulk RNA-seq</vt:lpstr>
      <vt:lpstr>1. Study design</vt:lpstr>
      <vt:lpstr>2. Introduction of scRNA-seq data</vt:lpstr>
      <vt:lpstr>3. Methods details of this study</vt:lpstr>
      <vt:lpstr>PowerPoint 演示文稿</vt:lpstr>
      <vt:lpstr>Useful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keywords>, docId:7DC3B3F90B835307F32BCADEC7CE1C65</cp:keywords>
  <cp:lastModifiedBy>charlie.wan88@outlook.com</cp:lastModifiedBy>
  <cp:revision>103</cp:revision>
  <dcterms:created xsi:type="dcterms:W3CDTF">2023-03-04T01:27:25Z</dcterms:created>
  <dcterms:modified xsi:type="dcterms:W3CDTF">2023-06-14T09:07:11Z</dcterms:modified>
</cp:coreProperties>
</file>