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59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01" autoAdjust="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A9D5-BBA3-4980-9B5F-58AC77813A85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Click here to edit the master text style</a:t>
            </a:r>
          </a:p>
          <a:p>
            <a:pPr lvl="1"/>
            <a:r>
              <a:rPr lang="zh-CN" altLang="en-US"/>
              <a:t>Grade 2</a:t>
            </a:r>
          </a:p>
          <a:p>
            <a:pPr lvl="2"/>
            <a:r>
              <a:rPr lang="zh-CN" altLang="en-US"/>
              <a:t>Grade 3</a:t>
            </a:r>
          </a:p>
          <a:p>
            <a:pPr lvl="3"/>
            <a:r>
              <a:rPr lang="zh-CN" altLang="en-US"/>
              <a:t>Level 4</a:t>
            </a:r>
          </a:p>
          <a:p>
            <a:pPr lvl="4"/>
            <a:r>
              <a:rPr lang="zh-CN" altLang="en-US"/>
              <a:t>Grade 5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CB9B7-7DC3-4555-A5E7-C98F109A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8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1" dirty="0" err="1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Papalexi </a:t>
            </a:r>
            <a:r>
              <a:rPr lang="en-US" altLang="zh-CN" b="0" i="1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E and </a:t>
            </a:r>
            <a:r>
              <a:rPr lang="en-US" altLang="zh-CN" b="0" i="1" dirty="0" err="1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Satija </a:t>
            </a:r>
            <a:r>
              <a:rPr lang="en-US" altLang="zh-CN" b="0" i="1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R. Single-cell RNA sequencing to explore immune cell heterogeneity, Nature Reviews Immunology 2018 (https://doi.org/10.1038/ nri.2017.76)</a:t>
            </a:r>
          </a:p>
          <a:p>
            <a:r>
              <a:rPr lang="en-US" altLang="zh-CN" dirty="0"/>
              <a:t>https://www.bioconductor.org/packages/devel/bioc/vignettes/limma/inst/doc/usersguide.pdf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B9B7-7DC3-4555-A5E7-C98F109A97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8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22A30-DA11-7CBA-1C99-97746F982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0D92F-0710-DBC8-4766-249702C7E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AAA5F-5D8E-8EED-050C-AAEED361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A99A2-813C-0EC0-9598-DDFD98B1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FBEAC-BA82-9C7A-5CF6-1B328FC0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31637-25E1-E68D-2C91-03BBB881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6C5A1-6421-69D8-08CD-7A39A5B2B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6114D-67AF-8982-C798-8CBB6160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40CBC-F7CE-3CFD-0F96-F31AAD88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060DA-4EDC-B788-5F35-7A4E1D2D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5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9C739B-B781-5475-6F88-D664B9764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794DC-83F5-DEBC-3392-92DA21BC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C7D2C-2A99-090B-C665-A812BB6A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1704E-7B97-E3A4-9989-46721DB4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5687B-7140-72AC-E912-2300F34D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3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BDF00-095B-6346-EFA4-B1BFF75F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74FDF-E88E-595A-1020-41F33E0E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119BE-3AAB-108B-696E-0C8BD0AF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3F87C-11EB-FC9A-E065-44AF0425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DCC23A-8394-685D-0120-E0F46A750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395" cy="115239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871D8C-445C-AF79-3BBC-7C412F5F0E1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52395"/>
            <a:ext cx="11353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7877AFDC-A292-EB96-5B12-9270F8F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91" y="275432"/>
            <a:ext cx="10515600" cy="7872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00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B32F6-5B14-4F79-B380-17466AE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7F4DB-A5CF-B936-8D4A-D5498513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90DE9-0613-18D4-254E-3095609F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D9B97-2200-661F-5152-00056364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3076B-A446-B0BF-3765-3E60489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2E4B1-7822-D7A3-2001-33EF0ADF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37A91-1FC4-EF31-A403-A1367467C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4A53C-4786-DF53-271A-D39F891A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51095-7342-7643-1C93-9BACE2CF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F2FB5-5C2A-712C-3ED2-97C560F7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51874-858D-CB97-7BC6-9B5DE7D5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1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E6B5F-8333-ADD0-045F-C93BF1FE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0C992-5EC4-B0CB-2A62-9C8ED388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D6D56-3540-A405-2651-C369D297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1526CD-9F51-939B-0053-0B6225724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12BDF6-329A-3714-3278-52FE93698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4C9BD8-572E-8499-1637-CA4AE4D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F5DC53-3EDB-F521-140F-1059947A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63D93-D426-8C9E-0D89-D73B76D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6B9D-5B0B-B6E7-F13A-C1011C92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93595-A222-73A2-7826-9EC1EACD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507434-7F35-EAF1-2DA2-80D4D616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83936F-AD95-4213-D0EB-7B5092D0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5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EA2674-D250-C066-5592-31944475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42EEC-1F20-E668-C05B-F0B59702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03964-9C7C-1739-EB3E-E85846C7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8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8A25-9D1C-7651-9B9C-8D8341FA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68A7F-6F0C-58FC-42F8-25393710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1D3E5-E0D6-C119-239C-1A64D56A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164E0-8922-023A-4B5F-2B8AFE4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180E1-51E9-D034-2448-F40328CB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FBED1-558F-A346-F25F-1C760ECB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1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8A7DF-DFDC-1802-76BA-D09AB697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E56278-9856-96AC-8BCD-2DAA0D8D4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E1BC53-5E8F-3A2B-AA16-BA6FBFD5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2DB8-49F3-CF41-27D2-46E70A9D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4D6CA-C651-C6CD-FAFC-5368CAB5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65F9B0-3421-35A6-57C2-ACBD27B8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0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AF3288-A4FE-CEF1-27B0-3E2A44D1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here to edit the master header style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94C9A-B11E-F5F2-79F0-3C89F9FE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here to edit the master text style</a:t>
            </a:r>
          </a:p>
          <a:p>
            <a:pPr lvl="1"/>
            <a:r>
              <a:rPr lang="zh-CN" altLang="en-US"/>
              <a:t>Grade 2</a:t>
            </a:r>
          </a:p>
          <a:p>
            <a:pPr lvl="2"/>
            <a:r>
              <a:rPr lang="zh-CN" altLang="en-US"/>
              <a:t>Grade 3</a:t>
            </a:r>
          </a:p>
          <a:p>
            <a:pPr lvl="3"/>
            <a:r>
              <a:rPr lang="zh-CN" altLang="en-US"/>
              <a:t>Level 4</a:t>
            </a:r>
          </a:p>
          <a:p>
            <a:pPr lvl="4"/>
            <a:r>
              <a:rPr lang="zh-CN" altLang="en-US"/>
              <a:t>Grade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60030-A9AE-B8C1-7D9B-4931FD066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EA027-DA94-D0CE-631B-EDD026D72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5F3FE-9D91-48BC-3E93-85C47A986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jrgonzalezISGlobal/transcriptomic_analy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bi.nlm.nih.gov/geo/query/acc.cgi?acc=GSE465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cbi.nlm.nih.gov/geo/query/acc.cgi?acc=GSE7969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cbi.nlm.nih.gov/geo/query/acc.cgi?acc=GSM210117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F42D9-F35B-CF72-0FEF-471A2E676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Processing of Expression Data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323149-5724-EDB2-9A8B-B96A5C769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 programming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ractice 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0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D7499-D536-EFFA-938E-045CBDA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81" y="274689"/>
            <a:ext cx="10194235" cy="855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General </a:t>
            </a:r>
            <a:r>
              <a:rPr lang="en-US" altLang="zh-CN" sz="3200" dirty="0"/>
              <a:t>flowchart for</a:t>
            </a:r>
            <a:r>
              <a:rPr lang="zh-CN" altLang="en-US" sz="3200" dirty="0"/>
              <a:t> </a:t>
            </a:r>
            <a:r>
              <a:rPr lang="en-US" altLang="zh-CN" sz="3200" dirty="0"/>
              <a:t>GEO </a:t>
            </a:r>
            <a:r>
              <a:rPr lang="zh-CN" altLang="en-US" sz="3200" dirty="0"/>
              <a:t>expression data </a:t>
            </a:r>
            <a:r>
              <a:rPr lang="en-US" altLang="zh-CN" sz="3200" dirty="0"/>
              <a:t>processing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E2E9D-6E73-D10F-52D7-2CD8CEFE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0924"/>
            <a:ext cx="10515600" cy="458702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Given the complex data types in </a:t>
            </a:r>
            <a:r>
              <a:rPr lang="en-US" altLang="zh-CN" dirty="0"/>
              <a:t>GEO, the </a:t>
            </a:r>
            <a:r>
              <a:rPr lang="zh-CN" altLang="en-US" dirty="0"/>
              <a:t>diverse platforms, the large variety of sample information, and the vast differences in data storage formats, there are a variety of ways to process </a:t>
            </a:r>
            <a:r>
              <a:rPr lang="en-US" altLang="zh-CN" dirty="0"/>
              <a:t>GEO </a:t>
            </a:r>
            <a:r>
              <a:rPr lang="zh-CN" altLang="en-US" dirty="0"/>
              <a:t>data. However, the general process includes the following steps: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Find the right data set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Download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Annotation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Outlier handling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Differential a</a:t>
            </a:r>
            <a:r>
              <a:rPr lang="zh-CN" altLang="en-US" dirty="0"/>
              <a:t>nalysis: </a:t>
            </a:r>
            <a:r>
              <a:rPr lang="en-US" altLang="zh-CN" dirty="0" err="1"/>
              <a:t>limma</a:t>
            </a:r>
            <a:r>
              <a:rPr lang="zh-CN" altLang="en-US" dirty="0"/>
              <a:t>, </a:t>
            </a:r>
            <a:r>
              <a:rPr lang="en-US" altLang="zh-CN" dirty="0" err="1"/>
              <a:t>edgR</a:t>
            </a:r>
            <a:r>
              <a:rPr lang="zh-CN" altLang="en-US" dirty="0"/>
              <a:t>, </a:t>
            </a:r>
            <a:r>
              <a:rPr lang="en-US" altLang="zh-CN" dirty="0"/>
              <a:t>DESeq2</a:t>
            </a:r>
            <a:r>
              <a:rPr lang="zh-CN" altLang="en-US" dirty="0"/>
              <a:t>, </a:t>
            </a:r>
            <a:r>
              <a:rPr lang="en-US" altLang="zh-CN" dirty="0"/>
              <a:t>t-test</a:t>
            </a:r>
            <a:r>
              <a:rPr lang="zh-CN" altLang="en-US" dirty="0"/>
              <a:t>, </a:t>
            </a:r>
            <a:r>
              <a:rPr lang="en-US" altLang="zh-CN" dirty="0"/>
              <a:t>rank-sum test</a:t>
            </a:r>
            <a:r>
              <a:rPr lang="zh-CN" altLang="en-US" dirty="0"/>
              <a:t>, etc.</a:t>
            </a:r>
            <a:endParaRPr lang="en-US" altLang="zh-CN" dirty="0"/>
          </a:p>
          <a:p>
            <a:pPr lvl="2">
              <a:lnSpc>
                <a:spcPct val="140000"/>
              </a:lnSpc>
            </a:pPr>
            <a:r>
              <a:rPr lang="en-US" altLang="zh-CN" dirty="0">
                <a:hlinkClick r:id="rId3"/>
              </a:rPr>
              <a:t>https://rpubs.com/jrgonzalezISGlobal/transcriptomic_analyses</a:t>
            </a:r>
            <a:endParaRPr lang="en-US" altLang="zh-CN" dirty="0"/>
          </a:p>
          <a:p>
            <a:pPr lvl="2">
              <a:lnSpc>
                <a:spcPct val="140000"/>
              </a:lnSpc>
            </a:pPr>
            <a:r>
              <a:rPr lang="en-US" altLang="zh-CN" dirty="0" err="1"/>
              <a:t>limma is suitable for continuous data, e.</a:t>
            </a:r>
            <a:r>
              <a:rPr lang="zh-CN" altLang="en-US" dirty="0"/>
              <a:t>g. microarray data, while </a:t>
            </a:r>
            <a:r>
              <a:rPr lang="en-US" altLang="zh-CN" dirty="0" err="1"/>
              <a:t>edgeR </a:t>
            </a:r>
            <a:r>
              <a:rPr lang="en-US" altLang="zh-CN" dirty="0"/>
              <a:t>/ </a:t>
            </a:r>
            <a:r>
              <a:rPr lang="en-US" altLang="zh-CN" dirty="0" err="1"/>
              <a:t>DESeq </a:t>
            </a:r>
            <a:r>
              <a:rPr lang="en-US" altLang="zh-CN" dirty="0"/>
              <a:t>/ DESeq2 is </a:t>
            </a:r>
            <a:r>
              <a:rPr lang="zh-CN" altLang="en-US" dirty="0"/>
              <a:t>suitable for </a:t>
            </a:r>
            <a:r>
              <a:rPr lang="en-US" altLang="zh-CN" dirty="0"/>
              <a:t>count </a:t>
            </a:r>
            <a:r>
              <a:rPr lang="zh-CN" altLang="en-US" dirty="0"/>
              <a:t>data, e.g. high-throughput sequencing (</a:t>
            </a:r>
            <a:r>
              <a:rPr lang="en-US" altLang="zh-CN" dirty="0"/>
              <a:t>RNA-seq</a:t>
            </a:r>
            <a:r>
              <a:rPr lang="zh-CN" altLang="en-US" dirty="0"/>
              <a:t>) data. If </a:t>
            </a:r>
            <a:r>
              <a:rPr lang="en-US" altLang="zh-CN" dirty="0"/>
              <a:t>count </a:t>
            </a:r>
            <a:r>
              <a:rPr lang="zh-CN" altLang="en-US" dirty="0"/>
              <a:t>data is converted to continuous data, </a:t>
            </a:r>
            <a:r>
              <a:rPr lang="en-US" altLang="zh-CN" dirty="0" err="1"/>
              <a:t>limma</a:t>
            </a:r>
            <a:r>
              <a:rPr lang="zh-CN" altLang="en-US" dirty="0"/>
              <a:t> can also be used.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Two types of data are usually included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Expression </a:t>
            </a:r>
            <a:r>
              <a:rPr lang="en-US" altLang="zh-CN" dirty="0"/>
              <a:t>profiles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Sample Information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75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77C620-1417-586B-3265-04910F26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577"/>
            <a:ext cx="10515600" cy="149352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1. From the </a:t>
            </a:r>
            <a:r>
              <a:rPr lang="zh-CN" altLang="en-US" dirty="0"/>
              <a:t>original </a:t>
            </a:r>
            <a:r>
              <a:rPr lang="en-US" altLang="zh-CN" dirty="0"/>
              <a:t>CEL </a:t>
            </a:r>
            <a:r>
              <a:rPr lang="zh-CN" altLang="en-US" dirty="0"/>
              <a:t>file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Take </a:t>
            </a:r>
            <a:r>
              <a:rPr lang="en-US" altLang="zh-CN" dirty="0"/>
              <a:t>GSE46517 </a:t>
            </a:r>
            <a:r>
              <a:rPr lang="zh-CN" altLang="en-US" dirty="0"/>
              <a:t>as an example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>
                <a:hlinkClick r:id="rId2"/>
              </a:rPr>
              <a:t>https://www.ncbi.nlm.nih.gov/geo/query/acc.cgi?acc=GSE46517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Usually</a:t>
            </a:r>
            <a:r>
              <a:rPr lang="en-US" altLang="zh-CN" dirty="0"/>
              <a:t> using the</a:t>
            </a:r>
            <a:r>
              <a:rPr lang="zh-CN" altLang="en-US" dirty="0"/>
              <a:t> </a:t>
            </a:r>
            <a:r>
              <a:rPr lang="en-US" altLang="zh-CN" dirty="0"/>
              <a:t>series matrix data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40A114-394A-AFFF-7A81-64C297F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 Handling of </a:t>
            </a:r>
            <a:r>
              <a:rPr lang="en-US" altLang="zh-CN" sz="3600" dirty="0" err="1"/>
              <a:t>Affy</a:t>
            </a:r>
            <a:r>
              <a:rPr lang="en-US" altLang="zh-CN" sz="3600" dirty="0"/>
              <a:t> </a:t>
            </a:r>
            <a:r>
              <a:rPr lang="zh-CN" altLang="en-US" sz="3600" dirty="0"/>
              <a:t>data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236AA1-688D-D99D-C4CB-65E652A6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17" y="2971800"/>
            <a:ext cx="6028974" cy="33572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BEB858-9DF3-9FD2-491F-370380728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91" y="2995974"/>
            <a:ext cx="4353629" cy="33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2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A6FBBC5-30C1-C356-1F61-3362326B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GSE46517 </a:t>
            </a:r>
            <a:r>
              <a:rPr lang="zh-CN" altLang="en-US" sz="3200" dirty="0"/>
              <a:t>data download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2481E8-6603-4638-2F3D-768FBEF2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01" y="1393481"/>
            <a:ext cx="5085398" cy="13720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FB8513-ADF3-71FD-49DE-7913846CE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302" y="3012938"/>
            <a:ext cx="5085398" cy="17587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AFD343-266A-0F69-5160-C7D52273F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301" y="4918145"/>
            <a:ext cx="5085398" cy="13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D7EF49-3831-C636-EFFB-EF387C9F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71"/>
            <a:ext cx="10515600" cy="14522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2. N</a:t>
            </a:r>
            <a:r>
              <a:rPr lang="zh-CN" altLang="en-US" sz="2000" dirty="0"/>
              <a:t>o </a:t>
            </a:r>
            <a:r>
              <a:rPr lang="en-US" altLang="zh-CN" sz="2000" dirty="0"/>
              <a:t>CEL </a:t>
            </a:r>
            <a:r>
              <a:rPr lang="zh-CN" altLang="en-US" sz="2000" dirty="0"/>
              <a:t>file</a:t>
            </a:r>
            <a:r>
              <a:rPr lang="en-US" altLang="zh-CN" sz="2000" dirty="0"/>
              <a:t>s</a:t>
            </a:r>
          </a:p>
          <a:p>
            <a:pPr lvl="1">
              <a:lnSpc>
                <a:spcPct val="130000"/>
              </a:lnSpc>
            </a:pPr>
            <a:r>
              <a:rPr lang="zh-CN" altLang="en-US" sz="1800" dirty="0"/>
              <a:t>Take </a:t>
            </a:r>
            <a:r>
              <a:rPr lang="en-US" altLang="zh-CN" sz="1800" dirty="0"/>
              <a:t>GSE79691 </a:t>
            </a:r>
            <a:r>
              <a:rPr lang="zh-CN" altLang="en-US" sz="1800" dirty="0"/>
              <a:t>as an example</a:t>
            </a:r>
            <a:endParaRPr lang="en-US" altLang="zh-CN" sz="1800" dirty="0"/>
          </a:p>
          <a:p>
            <a:pPr lvl="1">
              <a:lnSpc>
                <a:spcPct val="130000"/>
              </a:lnSpc>
            </a:pPr>
            <a:r>
              <a:rPr lang="en-US" altLang="zh-CN" sz="1800" dirty="0">
                <a:hlinkClick r:id="rId2"/>
              </a:rPr>
              <a:t>https://www.ncbi.nlm.nih.gov/geo/query/acc.cgi?acc=GSE79691</a:t>
            </a:r>
            <a:endParaRPr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1F96ADB-EC88-3505-00E2-0BCE9836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GSE79691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5292C0-4D1E-7136-7BFE-207A02C1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180" y="2839065"/>
            <a:ext cx="4261538" cy="369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8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3137AC-E99C-8546-0897-3A1F6976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044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4032E0-CBC0-9802-DD09-93432C2A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CE3E27-9CB0-9035-5080-04187F69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04" y="1799817"/>
            <a:ext cx="4224335" cy="44029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4A48AE-C07A-4FD7-6E0E-E840601AC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28" y="1799817"/>
            <a:ext cx="4774357" cy="44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0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AA5AAD-CC6A-85CE-F7C8-DCE70F12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87" y="1220942"/>
            <a:ext cx="10515600" cy="11050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View sample in detail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>
                <a:hlinkClick r:id="rId2"/>
              </a:rPr>
              <a:t>https://www.ncbi.nlm.nih.gov/geo/query/acc.cgi?acc=GSM2101178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E0C56D-1914-C1F4-01A7-B32E8718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E3C739-F954-F1A7-6AB2-EF6ABC121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15" y="2622065"/>
            <a:ext cx="3734901" cy="37387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7BAE71-D9B6-667A-27A2-5AB1EE0A2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669" y="2750574"/>
            <a:ext cx="4906781" cy="358493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8B494CDE-2CE3-1CA9-DE36-EE4BA45F68EC}"/>
              </a:ext>
            </a:extLst>
          </p:cNvPr>
          <p:cNvSpPr/>
          <p:nvPr/>
        </p:nvSpPr>
        <p:spPr>
          <a:xfrm>
            <a:off x="6157452" y="5685503"/>
            <a:ext cx="4245998" cy="3539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3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E960E3F-2138-2D68-4492-D4B22B05E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9"/>
            <a:ext cx="10515600" cy="17232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GO </a:t>
            </a:r>
            <a:r>
              <a:rPr lang="zh-CN" altLang="en-US" sz="1600" dirty="0"/>
              <a:t>and </a:t>
            </a:r>
            <a:r>
              <a:rPr lang="en-US" altLang="zh-CN" sz="1600" dirty="0"/>
              <a:t>KEGG </a:t>
            </a:r>
            <a:r>
              <a:rPr lang="zh-CN" altLang="en-US" sz="1600" dirty="0"/>
              <a:t>enrichment analysis: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GSEA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Immune microenvironment estimation</a:t>
            </a:r>
            <a:endParaRPr lang="en-US" altLang="zh-CN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D382CE-7E75-E787-5E7F-9AF1A71F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zh-CN" altLang="en-US" sz="4000" dirty="0"/>
              <a:t>. Advanced analysis of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173373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15897</TotalTime>
  <Words>356</Words>
  <Application>Microsoft Office PowerPoint</Application>
  <PresentationFormat>宽屏</PresentationFormat>
  <Paragraphs>33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Open Sans</vt:lpstr>
      <vt:lpstr>Office 主题​​</vt:lpstr>
      <vt:lpstr>Processing of Expression Data</vt:lpstr>
      <vt:lpstr>1. General flowchart for GEO expression data processing</vt:lpstr>
      <vt:lpstr>2. Handling of Affy data</vt:lpstr>
      <vt:lpstr>GSE46517 data download</vt:lpstr>
      <vt:lpstr>GSE79691</vt:lpstr>
      <vt:lpstr>PowerPoint 演示文稿</vt:lpstr>
      <vt:lpstr>PowerPoint 演示文稿</vt:lpstr>
      <vt:lpstr>3. Advanced analysis of expression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, docId:9814C6178DD59E63BFD38C84C78A929B</cp:keywords>
  <cp:lastModifiedBy>charlie.wan88@outlook.com</cp:lastModifiedBy>
  <cp:revision>94</cp:revision>
  <dcterms:created xsi:type="dcterms:W3CDTF">2023-03-04T01:27:25Z</dcterms:created>
  <dcterms:modified xsi:type="dcterms:W3CDTF">2023-06-12T03:16:06Z</dcterms:modified>
</cp:coreProperties>
</file>