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2" r:id="rId5"/>
    <p:sldId id="263" r:id="rId6"/>
    <p:sldId id="264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3001" autoAdjust="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AA9D5-BBA3-4980-9B5F-58AC77813A85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Click here to edit the master text style</a:t>
            </a:r>
          </a:p>
          <a:p>
            <a:pPr lvl="1"/>
            <a:r>
              <a:rPr lang="zh-CN" altLang="en-US"/>
              <a:t>Grade 2</a:t>
            </a:r>
          </a:p>
          <a:p>
            <a:pPr lvl="2"/>
            <a:r>
              <a:rPr lang="zh-CN" altLang="en-US"/>
              <a:t>Grade 3</a:t>
            </a:r>
          </a:p>
          <a:p>
            <a:pPr lvl="3"/>
            <a:r>
              <a:rPr lang="zh-CN" altLang="en-US"/>
              <a:t>Level 4</a:t>
            </a:r>
          </a:p>
          <a:p>
            <a:pPr lvl="4"/>
            <a:r>
              <a:rPr lang="zh-CN" altLang="en-US"/>
              <a:t>Grade 5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CB9B7-7DC3-4555-A5E7-C98F109A9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8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1" dirty="0" err="1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Papalexi </a:t>
            </a:r>
            <a:r>
              <a:rPr lang="en-US" altLang="zh-CN" b="0" i="1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E and </a:t>
            </a:r>
            <a:r>
              <a:rPr lang="en-US" altLang="zh-CN" b="0" i="1" dirty="0" err="1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Satija </a:t>
            </a:r>
            <a:r>
              <a:rPr lang="en-US" altLang="zh-CN" b="0" i="1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R. Single-cell RNA sequencing to explore immune cell heterogeneity, Nature Reviews Immunology 2018 (https://doi.org/10.1038/ nri.2017.76)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B9B7-7DC3-4555-A5E7-C98F109A977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285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Cpm </a:t>
            </a:r>
            <a:r>
              <a:rPr lang="zh-CN" altLang="en-US" dirty="0"/>
              <a:t>This is the number of reads per gene in each cell, divided by the size of the library per cell (in millions).</a:t>
            </a:r>
            <a:endParaRPr lang="en-US" altLang="zh-CN" dirty="0"/>
          </a:p>
          <a:p>
            <a:r>
              <a:rPr lang="zh-CN" altLang="en-US" dirty="0"/>
              <a:t>This is the number of transcripts per gene in each cell, divided by the total number of transcripts in that cell (in millions).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B9B7-7DC3-4555-A5E7-C98F109A977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68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22A30-DA11-7CBA-1C99-97746F982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A0D92F-0710-DBC8-4766-249702C7E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AAA5F-5D8E-8EED-050C-AAEED361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3A99A2-813C-0EC0-9598-DDFD98B1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5FBEAC-BA82-9C7A-5CF6-1B328FC0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0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31637-25E1-E68D-2C91-03BBB881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26C5A1-6421-69D8-08CD-7A39A5B2B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C6114D-67AF-8982-C798-8CBB6160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40CBC-F7CE-3CFD-0F96-F31AAD88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F060DA-4EDC-B788-5F35-7A4E1D2D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5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9C739B-B781-5475-6F88-D664B9764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4794DC-83F5-DEBC-3392-92DA21BC4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6C7D2C-2A99-090B-C665-A812BB6A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1704E-7B97-E3A4-9989-46721DB4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5687B-7140-72AC-E912-2300F34D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03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BDF00-095B-6346-EFA4-B1BFF75FB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74FDF-E88E-595A-1020-41F33E0E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119BE-3AAB-108B-696E-0C8BD0AF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3F87C-11EB-FC9A-E065-44AF0425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DCC23A-8394-685D-0120-E0F46A750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2395" cy="1152395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C871D8C-445C-AF79-3BBC-7C412F5F0E1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52395"/>
            <a:ext cx="11353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7877AFDC-A292-EB96-5B12-9270F8F5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091" y="275432"/>
            <a:ext cx="10515600" cy="7872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200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B32F6-5B14-4F79-B380-17466AE6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D7F4DB-A5CF-B936-8D4A-D5498513E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90DE9-0613-18D4-254E-3095609F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D9B97-2200-661F-5152-00056364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3076B-A446-B0BF-3765-3E604892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6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2E4B1-7822-D7A3-2001-33EF0ADF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37A91-1FC4-EF31-A403-A1367467C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34A53C-4786-DF53-271A-D39F891AD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951095-7342-7643-1C93-9BACE2CF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3F2FB5-5C2A-712C-3ED2-97C560F7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51874-858D-CB97-7BC6-9B5DE7D5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11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E6B5F-8333-ADD0-045F-C93BF1FE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A0C992-5EC4-B0CB-2A62-9C8ED3880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5D6D56-3540-A405-2651-C369D2978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1526CD-9F51-939B-0053-0B6225724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12BDF6-329A-3714-3278-52FE93698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4C9BD8-572E-8499-1637-CA4AE4DB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F5DC53-3EDB-F521-140F-1059947A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D63D93-D426-8C9E-0D89-D73B76DD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2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16B9D-5B0B-B6E7-F13A-C1011C92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193595-A222-73A2-7826-9EC1EACD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507434-7F35-EAF1-2DA2-80D4D616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83936F-AD95-4213-D0EB-7B5092D0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65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EA2674-D250-C066-5592-31944475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D42EEC-1F20-E668-C05B-F0B59702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F03964-9C7C-1739-EB3E-E85846C7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8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A8A25-9D1C-7651-9B9C-8D8341FA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68A7F-6F0C-58FC-42F8-253937100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E1D3E5-E0D6-C119-239C-1A64D56A8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1164E0-8922-023A-4B5F-2B8AFE4D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6180E1-51E9-D034-2448-F40328CB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0FBED1-558F-A346-F25F-1C760ECB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61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8A7DF-DFDC-1802-76BA-D09AB697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E56278-9856-96AC-8BCD-2DAA0D8D4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E1BC53-5E8F-3A2B-AA16-BA6FBFD5D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2C2DB8-49F3-CF41-27D2-46E70A9D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8D44-FC6C-4F3C-AE20-417DDB379FCE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34D6CA-C651-C6CD-FAFC-5368CAB5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65F9B0-3421-35A6-57C2-ACBD27B8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00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AF3288-A4FE-CEF1-27B0-3E2A44D1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Click here to edit the master header style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B94C9A-B11E-F5F2-79F0-3C89F9FEA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Click here to edit the master text style</a:t>
            </a:r>
          </a:p>
          <a:p>
            <a:pPr lvl="1"/>
            <a:r>
              <a:rPr lang="zh-CN" altLang="en-US"/>
              <a:t>Grade 2</a:t>
            </a:r>
          </a:p>
          <a:p>
            <a:pPr lvl="2"/>
            <a:r>
              <a:rPr lang="zh-CN" altLang="en-US"/>
              <a:t>Grade 3</a:t>
            </a:r>
          </a:p>
          <a:p>
            <a:pPr lvl="3"/>
            <a:r>
              <a:rPr lang="zh-CN" altLang="en-US"/>
              <a:t>Level 4</a:t>
            </a:r>
          </a:p>
          <a:p>
            <a:pPr lvl="4"/>
            <a:r>
              <a:rPr lang="zh-CN" altLang="en-US"/>
              <a:t>Grade 5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860030-A9AE-B8C1-7D9B-4931FD066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F8D44-FC6C-4F3C-AE20-417DDB379FCE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EA027-DA94-D0CE-631B-EDD026D72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A5F3FE-9D91-48BC-3E93-85C47A986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ECB77-27B9-4722-8265-C860328F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39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geo/query/acc.cgi?acc=GSE156625" TargetMode="External"/><Relationship Id="rId2" Type="http://schemas.openxmlformats.org/officeDocument/2006/relationships/hyperlink" Target="https://bioconductor.org/books/release/OSCA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F42D9-F35B-CF72-0FEF-471A2E676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2867"/>
            <a:ext cx="9144000" cy="1317096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Analysis of </a:t>
            </a:r>
            <a:r>
              <a:rPr lang="en-US" altLang="zh-CN" sz="3600" dirty="0"/>
              <a:t>scRNA-seq </a:t>
            </a:r>
            <a:r>
              <a:rPr lang="zh-CN" altLang="en-US" sz="3600" dirty="0"/>
              <a:t>data using </a:t>
            </a:r>
            <a:r>
              <a:rPr lang="en-US" altLang="zh-CN" sz="3600" dirty="0" err="1"/>
              <a:t>bioconductor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323149-5724-EDB2-9A8B-B96A5C769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55095"/>
          </a:xfrm>
        </p:spPr>
        <p:txBody>
          <a:bodyPr/>
          <a:lstStyle/>
          <a:p>
            <a:r>
              <a:rPr lang="zh-CN" altLang="en-US" dirty="0"/>
              <a:t>Practices</a:t>
            </a:r>
          </a:p>
        </p:txBody>
      </p:sp>
    </p:spTree>
    <p:extLst>
      <p:ext uri="{BB962C8B-B14F-4D97-AF65-F5344CB8AC3E}">
        <p14:creationId xmlns:p14="http://schemas.microsoft.com/office/powerpoint/2010/main" val="87580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D7499-D536-EFFA-938E-045CBDA5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05" y="355077"/>
            <a:ext cx="10194235" cy="85579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Using </a:t>
            </a:r>
            <a:r>
              <a:rPr lang="en-US" altLang="zh-CN" sz="3200" dirty="0"/>
              <a:t>Bioconductor </a:t>
            </a:r>
            <a:r>
              <a:rPr lang="zh-CN" altLang="en-US" sz="3200" dirty="0"/>
              <a:t>to analyze </a:t>
            </a:r>
            <a:r>
              <a:rPr lang="en-US" altLang="zh-CN" sz="3200" dirty="0" err="1"/>
              <a:t>scRNA</a:t>
            </a:r>
            <a:r>
              <a:rPr lang="en-US" altLang="zh-CN" sz="3200" dirty="0"/>
              <a:t>-seq </a:t>
            </a:r>
            <a:r>
              <a:rPr lang="zh-CN" altLang="en-US" sz="3200" dirty="0"/>
              <a:t>data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E2E9D-6E73-D10F-52D7-2CD8CEFE9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0924"/>
            <a:ext cx="10515600" cy="41300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This section explains how to manipulate </a:t>
            </a:r>
            <a:r>
              <a:rPr lang="en-US" altLang="zh-CN" sz="2000" dirty="0" err="1"/>
              <a:t>scRNA </a:t>
            </a:r>
            <a:r>
              <a:rPr lang="zh-CN" altLang="en-US" sz="2000" dirty="0"/>
              <a:t>data with the help of </a:t>
            </a:r>
            <a:r>
              <a:rPr lang="en-US" altLang="zh-CN" sz="2000" dirty="0" err="1"/>
              <a:t>bioconductor'</a:t>
            </a:r>
            <a:r>
              <a:rPr lang="zh-CN" altLang="en-US" sz="2000" dirty="0"/>
              <a:t>s native package</a:t>
            </a:r>
            <a:r>
              <a:rPr lang="en-US" altLang="zh-CN" sz="2000" dirty="0"/>
              <a:t>s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/>
              <a:t>Seurat </a:t>
            </a:r>
            <a:r>
              <a:rPr lang="zh-CN" altLang="en-US" sz="1800" dirty="0"/>
              <a:t>is another popular </a:t>
            </a:r>
            <a:r>
              <a:rPr lang="en-US" altLang="zh-CN" sz="1800" dirty="0"/>
              <a:t>R </a:t>
            </a:r>
            <a:r>
              <a:rPr lang="zh-CN" altLang="en-US" sz="1800" dirty="0"/>
              <a:t>package that uses its own data object called </a:t>
            </a:r>
            <a:r>
              <a:rPr lang="en-US" altLang="zh-CN" sz="1800" dirty="0"/>
              <a:t>Seurat</a:t>
            </a:r>
            <a:r>
              <a:rPr lang="zh-CN" altLang="en-US" sz="1800" dirty="0"/>
              <a:t>. </a:t>
            </a:r>
            <a:r>
              <a:rPr lang="en-US" altLang="zh-CN" sz="1800" dirty="0"/>
              <a:t>T</a:t>
            </a:r>
            <a:r>
              <a:rPr lang="zh-CN" altLang="en-US" sz="1800" dirty="0"/>
              <a:t>he </a:t>
            </a:r>
            <a:r>
              <a:rPr lang="en-US" altLang="zh-CN" sz="1800" dirty="0"/>
              <a:t>Seurat </a:t>
            </a:r>
            <a:r>
              <a:rPr lang="zh-CN" altLang="en-US" sz="1800" dirty="0"/>
              <a:t>package includes a very large collection of functions and excellent documentation. Due to its popularity, several other packages are now compatible with </a:t>
            </a:r>
            <a:r>
              <a:rPr lang="en-US" altLang="zh-CN" sz="1800" dirty="0"/>
              <a:t>Seurat objects.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/>
              <a:t>The Python </a:t>
            </a:r>
            <a:r>
              <a:rPr lang="zh-CN" altLang="en-US" sz="1800" dirty="0"/>
              <a:t>package corresponding to </a:t>
            </a:r>
            <a:r>
              <a:rPr lang="en-US" altLang="zh-CN" sz="1800" dirty="0" err="1"/>
              <a:t>seurat</a:t>
            </a:r>
            <a:r>
              <a:rPr lang="zh-CN" altLang="en-US" sz="1800" dirty="0"/>
              <a:t>: </a:t>
            </a:r>
            <a:r>
              <a:rPr lang="en-US" altLang="zh-CN" sz="1800" dirty="0" err="1"/>
              <a:t>Scanpy</a:t>
            </a:r>
            <a:r>
              <a:rPr lang="zh-CN" altLang="en-US" sz="1800" dirty="0"/>
              <a:t>, which stores data in an object called </a:t>
            </a:r>
            <a:r>
              <a:rPr lang="en-US" altLang="zh-CN" sz="1800" dirty="0" err="1"/>
              <a:t>AnnData </a:t>
            </a:r>
            <a:r>
              <a:rPr lang="zh-CN" altLang="en-US" sz="1800" dirty="0"/>
              <a:t>(annotated data).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In this section, </a:t>
            </a:r>
            <a:r>
              <a:rPr lang="en-US" altLang="zh-CN" sz="2000" dirty="0"/>
              <a:t>we</a:t>
            </a:r>
            <a:r>
              <a:rPr lang="zh-CN" altLang="en-US" sz="2000" dirty="0"/>
              <a:t> will learn</a:t>
            </a:r>
            <a:r>
              <a:rPr lang="en-US" altLang="zh-CN" sz="2000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/>
              <a:t>Importing the s</a:t>
            </a:r>
            <a:r>
              <a:rPr lang="zh-CN" altLang="en-US" sz="1800" dirty="0"/>
              <a:t>ingle cell data into </a:t>
            </a:r>
            <a:r>
              <a:rPr lang="en-US" altLang="zh-CN" sz="1800" dirty="0"/>
              <a:t>R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Storage and use of different types of data (e.g., cellular, genetic information, etc.) </a:t>
            </a:r>
            <a:endParaRPr lang="en-US" altLang="zh-CN" sz="1800" dirty="0"/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Filtering cell</a:t>
            </a:r>
            <a:r>
              <a:rPr lang="en-US" altLang="zh-CN" sz="1800" dirty="0"/>
              <a:t>s</a:t>
            </a:r>
            <a:r>
              <a:rPr lang="zh-CN" altLang="en-US" sz="1800" dirty="0"/>
              <a:t> and </a:t>
            </a:r>
            <a:r>
              <a:rPr lang="en-US" altLang="zh-CN" sz="1800" dirty="0"/>
              <a:t>genes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/>
              <a:t>P</a:t>
            </a:r>
            <a:r>
              <a:rPr lang="zh-CN" altLang="en-US" sz="1800" dirty="0"/>
              <a:t>resentat</a:t>
            </a:r>
            <a:r>
              <a:rPr lang="en-US" altLang="zh-CN" sz="1800" dirty="0"/>
              <a:t>ion of </a:t>
            </a:r>
            <a:r>
              <a:rPr lang="zh-CN" altLang="en-US" sz="1800" dirty="0"/>
              <a:t>the results</a:t>
            </a:r>
          </a:p>
        </p:txBody>
      </p:sp>
    </p:spTree>
    <p:extLst>
      <p:ext uri="{BB962C8B-B14F-4D97-AF65-F5344CB8AC3E}">
        <p14:creationId xmlns:p14="http://schemas.microsoft.com/office/powerpoint/2010/main" val="338875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1608FA4-EBD8-9161-1083-74AC02A84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934"/>
            <a:ext cx="10515600" cy="303953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/>
              <a:t>In </a:t>
            </a:r>
            <a:r>
              <a:rPr lang="en-US" altLang="zh-CN" sz="1800" dirty="0" err="1"/>
              <a:t>bioconductor</a:t>
            </a:r>
            <a:r>
              <a:rPr lang="zh-CN" altLang="en-US" sz="1800" dirty="0"/>
              <a:t>, single cell data is stored in </a:t>
            </a:r>
            <a:r>
              <a:rPr lang="en-US" altLang="zh-CN" sz="1800" dirty="0" err="1"/>
              <a:t>SingleCellExperiment </a:t>
            </a:r>
            <a:r>
              <a:rPr lang="zh-CN" altLang="en-US" sz="1800" dirty="0"/>
              <a:t>object</a:t>
            </a:r>
            <a:endParaRPr lang="en-US" altLang="zh-CN" sz="18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/>
              <a:t>Create </a:t>
            </a:r>
            <a:r>
              <a:rPr lang="en-US" altLang="zh-CN" sz="1800" dirty="0" err="1"/>
              <a:t>SingleCellExperiment </a:t>
            </a:r>
            <a:r>
              <a:rPr lang="zh-CN" altLang="en-US" sz="1800" dirty="0"/>
              <a:t>object using </a:t>
            </a:r>
            <a:r>
              <a:rPr lang="en-US" altLang="zh-CN" sz="1800" dirty="0"/>
              <a:t>scRNA-seq count </a:t>
            </a:r>
            <a:r>
              <a:rPr lang="zh-CN" altLang="en-US" sz="1800" dirty="0"/>
              <a:t>data</a:t>
            </a:r>
            <a:endParaRPr lang="en-US" altLang="zh-CN" sz="18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/>
              <a:t>Get the elements of the </a:t>
            </a:r>
            <a:r>
              <a:rPr lang="en-US" altLang="zh-CN" sz="1800" dirty="0" err="1"/>
              <a:t>SingleCellExperiment </a:t>
            </a:r>
            <a:r>
              <a:rPr lang="zh-CN" altLang="en-US" sz="1800" dirty="0"/>
              <a:t>object, such as </a:t>
            </a:r>
            <a:r>
              <a:rPr lang="en-US" altLang="zh-CN" sz="1800" dirty="0" err="1"/>
              <a:t>rowData</a:t>
            </a:r>
            <a:r>
              <a:rPr lang="zh-CN" altLang="en-US" sz="1800" dirty="0"/>
              <a:t>, </a:t>
            </a:r>
            <a:r>
              <a:rPr lang="en-US" altLang="zh-CN" sz="1800" dirty="0" err="1"/>
              <a:t>colData </a:t>
            </a:r>
            <a:r>
              <a:rPr lang="zh-CN" altLang="en-US" sz="1800" dirty="0"/>
              <a:t>and </a:t>
            </a:r>
            <a:r>
              <a:rPr lang="en-US" altLang="zh-CN" sz="1800" dirty="0"/>
              <a:t>assay</a:t>
            </a:r>
            <a:endParaRPr lang="zh-CN" altLang="en-US" sz="18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/>
              <a:t>Get information about the expression matrix</a:t>
            </a:r>
            <a:endParaRPr lang="en-US" altLang="zh-CN" sz="18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/>
              <a:t>Subset of </a:t>
            </a:r>
            <a:r>
              <a:rPr lang="en-US" altLang="zh-CN" sz="1800" dirty="0" err="1"/>
              <a:t>SingleCellExperiment</a:t>
            </a:r>
            <a:r>
              <a:rPr lang="en-US" altLang="zh-CN" sz="1800" dirty="0"/>
              <a:t> </a:t>
            </a:r>
            <a:r>
              <a:rPr lang="zh-CN" altLang="en-US" sz="1800" dirty="0"/>
              <a:t>object</a:t>
            </a:r>
            <a:endParaRPr lang="en-US" altLang="zh-CN" sz="18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/>
              <a:t>Plot</a:t>
            </a:r>
            <a:r>
              <a:rPr lang="en-US" altLang="zh-CN" sz="1800" dirty="0"/>
              <a:t>ting the data of</a:t>
            </a:r>
            <a:r>
              <a:rPr lang="zh-CN" altLang="en-US" sz="1800" dirty="0"/>
              <a:t> </a:t>
            </a:r>
            <a:r>
              <a:rPr lang="en-US" altLang="zh-CN" sz="1800" dirty="0" err="1"/>
              <a:t>SingleCellExperiment </a:t>
            </a:r>
            <a:r>
              <a:rPr lang="zh-CN" altLang="en-US" sz="1800" dirty="0"/>
              <a:t>object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0F0FB91-2B27-3152-3528-B61E2A9E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1. </a:t>
            </a:r>
            <a:r>
              <a:rPr lang="zh-CN" altLang="en-US" sz="3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8554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9CBE6A5-A7F7-C51A-56DA-DA299BA25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867"/>
            <a:ext cx="5257800" cy="410186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/>
              <a:t>SCE </a:t>
            </a:r>
            <a:r>
              <a:rPr lang="zh-CN" altLang="en-US" sz="1600" dirty="0"/>
              <a:t>objects are used to store gene expression matrices, gene information (genomic location, type, etc.) and cell information (tissue origin, patient clinical characteristics, etc.)</a:t>
            </a:r>
            <a:endParaRPr lang="en-US" altLang="zh-CN" sz="16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/>
              <a:t>In addition, </a:t>
            </a:r>
            <a:r>
              <a:rPr lang="en-US" altLang="zh-CN" sz="1600" dirty="0"/>
              <a:t>SCE </a:t>
            </a:r>
            <a:r>
              <a:rPr lang="zh-CN" altLang="en-US" sz="1600" dirty="0"/>
              <a:t>objects are capable of storing homogenized expression matrices, reduced dimensional expression matrices, etc.</a:t>
            </a:r>
            <a:endParaRPr lang="en-US" altLang="zh-CN" sz="16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1800" dirty="0"/>
              <a:t>Data access of </a:t>
            </a:r>
            <a:r>
              <a:rPr lang="en-US" altLang="zh-CN" sz="1800" dirty="0"/>
              <a:t>SCE </a:t>
            </a:r>
            <a:r>
              <a:rPr lang="zh-CN" altLang="en-US" sz="1800" dirty="0"/>
              <a:t>objects</a:t>
            </a:r>
            <a:endParaRPr lang="en-US" altLang="zh-CN" sz="18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/>
              <a:t>The expression matrix can be accessed via the function </a:t>
            </a:r>
            <a:r>
              <a:rPr lang="en-US" altLang="zh-CN" sz="1600" dirty="0"/>
              <a:t>‘assay’ </a:t>
            </a:r>
            <a:r>
              <a:rPr lang="zh-CN" altLang="en-US" sz="1600" dirty="0"/>
              <a:t>or </a:t>
            </a:r>
            <a:r>
              <a:rPr lang="en-US" altLang="zh-CN" sz="1600" dirty="0"/>
              <a:t>‘assays’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/>
              <a:t>The </a:t>
            </a:r>
            <a:r>
              <a:rPr lang="en-US" altLang="zh-CN" sz="1600" dirty="0"/>
              <a:t>gene</a:t>
            </a:r>
            <a:r>
              <a:rPr lang="zh-CN" altLang="en-US" sz="1600" dirty="0"/>
              <a:t> information (the </a:t>
            </a:r>
            <a:r>
              <a:rPr lang="en-US" altLang="zh-CN" sz="1600" dirty="0"/>
              <a:t>object </a:t>
            </a:r>
            <a:r>
              <a:rPr lang="zh-CN" altLang="en-US" sz="1600" dirty="0"/>
              <a:t>row) can be obtained with the </a:t>
            </a:r>
            <a:r>
              <a:rPr lang="en-US" altLang="zh-CN" sz="1600" dirty="0" err="1"/>
              <a:t>rowData </a:t>
            </a:r>
            <a:r>
              <a:rPr lang="zh-CN" altLang="en-US" sz="1600" dirty="0"/>
              <a:t>function</a:t>
            </a:r>
            <a:endParaRPr lang="en-US" altLang="zh-CN" sz="16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/>
              <a:t>The </a:t>
            </a:r>
            <a:r>
              <a:rPr lang="en-US" altLang="zh-CN" sz="1600" dirty="0"/>
              <a:t>cell </a:t>
            </a:r>
            <a:r>
              <a:rPr lang="zh-CN" altLang="en-US" sz="1600" dirty="0"/>
              <a:t>information (the </a:t>
            </a:r>
            <a:r>
              <a:rPr lang="en-US" altLang="zh-CN" sz="1600" dirty="0"/>
              <a:t>object </a:t>
            </a:r>
            <a:r>
              <a:rPr lang="zh-CN" altLang="en-US" sz="1600" dirty="0"/>
              <a:t>column) can be accessed with the </a:t>
            </a:r>
            <a:r>
              <a:rPr lang="en-US" altLang="zh-CN" sz="1600" dirty="0" err="1"/>
              <a:t>colData </a:t>
            </a:r>
            <a:r>
              <a:rPr lang="zh-CN" altLang="en-US" sz="1600" dirty="0"/>
              <a:t>function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7871005-9438-1568-FFA6-5123DED4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2. </a:t>
            </a:r>
            <a:r>
              <a:rPr lang="en-US" altLang="zh-CN" sz="3200" dirty="0" err="1"/>
              <a:t>SingleCellExperiment</a:t>
            </a:r>
            <a:r>
              <a:rPr lang="en-US" altLang="zh-CN" sz="3200" dirty="0"/>
              <a:t> </a:t>
            </a:r>
            <a:r>
              <a:rPr lang="zh-CN" altLang="en-US" sz="3200" dirty="0"/>
              <a:t>object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D0B129-50F5-4DE0-8339-7F6A1F380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37200"/>
            <a:ext cx="5883826" cy="31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0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0456643-7313-520A-14B7-FEA21C066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0" y="1396722"/>
            <a:ext cx="5562600" cy="392034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/>
              <a:t>Tips for variable names</a:t>
            </a:r>
          </a:p>
          <a:p>
            <a:pPr lvl="1">
              <a:lnSpc>
                <a:spcPct val="120000"/>
              </a:lnSpc>
            </a:pPr>
            <a:r>
              <a:rPr lang="en-US" altLang="zh-CN" sz="1400" dirty="0"/>
              <a:t>counts: </a:t>
            </a:r>
            <a:r>
              <a:rPr lang="zh-CN" altLang="en-US" sz="1400" dirty="0"/>
              <a:t>raw </a:t>
            </a:r>
            <a:r>
              <a:rPr lang="en-US" altLang="zh-CN" sz="1400" dirty="0"/>
              <a:t>read count </a:t>
            </a:r>
            <a:r>
              <a:rPr lang="zh-CN" altLang="en-US" sz="1400" dirty="0"/>
              <a:t>data</a:t>
            </a:r>
            <a:endParaRPr lang="en-US" altLang="zh-CN" sz="1400" dirty="0"/>
          </a:p>
          <a:p>
            <a:pPr lvl="1">
              <a:lnSpc>
                <a:spcPct val="120000"/>
              </a:lnSpc>
            </a:pPr>
            <a:r>
              <a:rPr lang="en-US" altLang="zh-CN" sz="1400" dirty="0" err="1"/>
              <a:t>normcounts</a:t>
            </a:r>
            <a:r>
              <a:rPr lang="en-US" altLang="zh-CN" sz="1400" dirty="0"/>
              <a:t>: </a:t>
            </a:r>
            <a:r>
              <a:rPr lang="zh-CN" altLang="en-US" sz="1400" dirty="0"/>
              <a:t>homogenized, same scale as original </a:t>
            </a:r>
            <a:r>
              <a:rPr lang="en-US" altLang="zh-CN" sz="1400" dirty="0"/>
              <a:t>count</a:t>
            </a:r>
          </a:p>
          <a:p>
            <a:pPr lvl="1">
              <a:lnSpc>
                <a:spcPct val="120000"/>
              </a:lnSpc>
            </a:pPr>
            <a:r>
              <a:rPr lang="en-US" altLang="zh-CN" sz="1400" dirty="0" err="1"/>
              <a:t>logcounts</a:t>
            </a:r>
            <a:r>
              <a:rPr lang="en-US" altLang="zh-CN" sz="1400" dirty="0"/>
              <a:t>: </a:t>
            </a:r>
            <a:r>
              <a:rPr lang="zh-CN" altLang="en-US" sz="1400" dirty="0"/>
              <a:t>logarithmically converted to the same scale as the original </a:t>
            </a:r>
            <a:r>
              <a:rPr lang="en-US" altLang="zh-CN" sz="1400" dirty="0"/>
              <a:t>count</a:t>
            </a:r>
          </a:p>
          <a:p>
            <a:pPr lvl="1">
              <a:lnSpc>
                <a:spcPct val="120000"/>
              </a:lnSpc>
            </a:pPr>
            <a:r>
              <a:rPr lang="en-US" altLang="zh-CN" sz="1400" dirty="0" err="1"/>
              <a:t>cpm</a:t>
            </a:r>
            <a:r>
              <a:rPr lang="en-US" altLang="zh-CN" sz="1400" dirty="0"/>
              <a:t>: counts </a:t>
            </a:r>
            <a:r>
              <a:rPr lang="zh-CN" altLang="en-US" sz="1400" dirty="0"/>
              <a:t>per million </a:t>
            </a:r>
            <a:r>
              <a:rPr lang="en-US" altLang="zh-CN" sz="1400" dirty="0"/>
              <a:t>reads</a:t>
            </a:r>
          </a:p>
          <a:p>
            <a:pPr lvl="1">
              <a:lnSpc>
                <a:spcPct val="120000"/>
              </a:lnSpc>
            </a:pPr>
            <a:r>
              <a:rPr lang="en-US" altLang="zh-CN" sz="1400" dirty="0" err="1"/>
              <a:t>tpm</a:t>
            </a:r>
            <a:r>
              <a:rPr lang="zh-CN" altLang="en-US" sz="1400" dirty="0"/>
              <a:t>: transcripts per million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zh-CN" altLang="en-US" sz="1600" dirty="0"/>
              <a:t>The data stored in the above variables have a corresponding method to access</a:t>
            </a:r>
            <a:endParaRPr lang="en-US" altLang="zh-CN" sz="1600" dirty="0"/>
          </a:p>
          <a:p>
            <a:pPr lvl="1">
              <a:lnSpc>
                <a:spcPct val="120000"/>
              </a:lnSpc>
            </a:pPr>
            <a:r>
              <a:rPr lang="zh-CN" altLang="en-US" sz="1400" dirty="0"/>
              <a:t>The </a:t>
            </a:r>
            <a:r>
              <a:rPr lang="en-US" altLang="zh-CN" sz="1400" dirty="0"/>
              <a:t>counts() </a:t>
            </a:r>
            <a:r>
              <a:rPr lang="zh-CN" altLang="en-US" sz="1400" dirty="0"/>
              <a:t>function accesses the </a:t>
            </a:r>
            <a:r>
              <a:rPr lang="en-US" altLang="zh-CN" sz="1400" dirty="0"/>
              <a:t>"counts" </a:t>
            </a:r>
            <a:r>
              <a:rPr lang="zh-CN" altLang="en-US" sz="1400" dirty="0"/>
              <a:t>matrix.</a:t>
            </a:r>
            <a:endParaRPr lang="en-US" altLang="zh-CN" sz="1400" dirty="0"/>
          </a:p>
          <a:p>
            <a:pPr lvl="1">
              <a:lnSpc>
                <a:spcPct val="120000"/>
              </a:lnSpc>
            </a:pPr>
            <a:r>
              <a:rPr lang="zh-CN" altLang="en-US" sz="1400" dirty="0"/>
              <a:t>Equivalent to </a:t>
            </a:r>
            <a:r>
              <a:rPr lang="en-US" altLang="zh-CN" sz="1400" dirty="0"/>
              <a:t>assay(</a:t>
            </a:r>
            <a:r>
              <a:rPr lang="en-US" altLang="zh-CN" sz="1400" dirty="0" err="1"/>
              <a:t>sce_obj, "count</a:t>
            </a:r>
            <a:r>
              <a:rPr lang="en-US" altLang="zh-CN" sz="1400" dirty="0"/>
              <a:t>")</a:t>
            </a:r>
            <a:endParaRPr lang="zh-CN" altLang="en-US" sz="1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99973EC-8389-64A4-335A-5FBCE340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3. Tips</a:t>
            </a:r>
            <a:endParaRPr lang="zh-CN" altLang="en-US" sz="4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898824-BF0E-7754-4088-A938FA14B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957" y="1554693"/>
            <a:ext cx="58674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8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09C10D4-6265-72D6-D260-9A19D8F37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094"/>
            <a:ext cx="10515600" cy="7188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Summary of data manipulation methods of </a:t>
            </a:r>
            <a:r>
              <a:rPr lang="en-US" altLang="zh-CN" sz="2000" dirty="0"/>
              <a:t>SCE </a:t>
            </a:r>
            <a:r>
              <a:rPr lang="zh-CN" altLang="en-US" sz="2000" dirty="0"/>
              <a:t>objects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28AA30-CE31-3AD4-4D90-77F93682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7EE591-0FEE-72C3-86F2-8DFAFB018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61" y="1852649"/>
            <a:ext cx="6328316" cy="473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7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ADA90-ECB8-D145-F69C-5AB48CCA1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948" y="290393"/>
            <a:ext cx="10412104" cy="781287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Useful references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BA498-5369-A9A5-B81F-9CD4371F7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452" y="1393825"/>
            <a:ext cx="10515600" cy="267017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hlinkClick r:id="rId2"/>
              </a:rPr>
              <a:t>OSCA</a:t>
            </a:r>
            <a:r>
              <a:rPr lang="en-US" altLang="zh-CN" sz="1600" dirty="0"/>
              <a:t>: </a:t>
            </a:r>
            <a:r>
              <a:rPr lang="zh-CN" altLang="en-US" sz="1600" dirty="0"/>
              <a:t>This book teaches users some common workflows for analyzing single cell </a:t>
            </a:r>
            <a:r>
              <a:rPr lang="en-US" altLang="zh-CN" sz="1600" dirty="0"/>
              <a:t>RNA-seq </a:t>
            </a:r>
            <a:r>
              <a:rPr lang="zh-CN" altLang="en-US" sz="1600" dirty="0"/>
              <a:t>data (</a:t>
            </a:r>
            <a:r>
              <a:rPr lang="en-US" altLang="zh-CN" sz="1600" dirty="0"/>
              <a:t>scRNA-seq). It </a:t>
            </a:r>
            <a:r>
              <a:rPr lang="zh-CN" altLang="en-US" sz="1600" dirty="0"/>
              <a:t>will show you how to process, analyze, visualize and explore </a:t>
            </a:r>
            <a:r>
              <a:rPr lang="en-US" altLang="zh-CN" sz="1600" dirty="0"/>
              <a:t>scRNA-seq </a:t>
            </a:r>
            <a:r>
              <a:rPr lang="zh-CN" altLang="en-US" sz="1600" dirty="0"/>
              <a:t>data using state-of-the-art </a:t>
            </a:r>
            <a:r>
              <a:rPr lang="en-US" altLang="zh-CN" sz="1600" dirty="0"/>
              <a:t>Bioconductor </a:t>
            </a:r>
            <a:r>
              <a:rPr lang="zh-CN" altLang="en-US" sz="1600" dirty="0"/>
              <a:t>tools. In addition, it is also an online companion book to the paper of the same name.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>
                <a:hlinkClick r:id="rId2"/>
              </a:rPr>
              <a:t>https://bioconductor.org/books/release/OSCA/index.html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zh-CN" altLang="en-US" sz="1600" dirty="0"/>
              <a:t>Exercise data for </a:t>
            </a:r>
            <a:r>
              <a:rPr lang="en-US" altLang="zh-CN" sz="1600" dirty="0"/>
              <a:t>10X</a:t>
            </a:r>
          </a:p>
          <a:p>
            <a:pPr lvl="1">
              <a:lnSpc>
                <a:spcPct val="120000"/>
              </a:lnSpc>
            </a:pPr>
            <a:r>
              <a:rPr lang="en-US" altLang="zh-CN" sz="1400" dirty="0">
                <a:hlinkClick r:id="rId3"/>
              </a:rPr>
              <a:t>https://www.ncbi.nlm.nih.gov/geo/query/acc.cgi?acc=GSE156625</a:t>
            </a:r>
            <a:endParaRPr lang="en-US" altLang="zh-CN" sz="1400" dirty="0"/>
          </a:p>
          <a:p>
            <a:pPr lvl="1">
              <a:lnSpc>
                <a:spcPct val="120000"/>
              </a:lnSpc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873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12969</TotalTime>
  <Words>580</Words>
  <Application>Microsoft Office PowerPoint</Application>
  <PresentationFormat>宽屏</PresentationFormat>
  <Paragraphs>46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Open Sans</vt:lpstr>
      <vt:lpstr>Wingdings</vt:lpstr>
      <vt:lpstr>Office 主题​​</vt:lpstr>
      <vt:lpstr>Analysis of scRNA-seq data using bioconductor</vt:lpstr>
      <vt:lpstr>Using Bioconductor to analyze scRNA-seq data</vt:lpstr>
      <vt:lpstr>1. Introduction</vt:lpstr>
      <vt:lpstr>2. SingleCellExperiment object</vt:lpstr>
      <vt:lpstr>3. Tips</vt:lpstr>
      <vt:lpstr>PowerPoint 演示文稿</vt:lpstr>
      <vt:lpstr>Useful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keywords>, docId:C9D82E8857EF352B7883CD912D3FEC9D</cp:keywords>
  <cp:lastModifiedBy>charlie.wan88@outlook.com</cp:lastModifiedBy>
  <cp:revision>99</cp:revision>
  <dcterms:created xsi:type="dcterms:W3CDTF">2023-03-04T01:27:25Z</dcterms:created>
  <dcterms:modified xsi:type="dcterms:W3CDTF">2023-06-12T03:40:51Z</dcterms:modified>
</cp:coreProperties>
</file>