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60" r:id="rId4"/>
    <p:sldId id="262" r:id="rId5"/>
    <p:sldId id="261" r:id="rId6"/>
    <p:sldId id="263" r:id="rId7"/>
    <p:sldId id="264" r:id="rId8"/>
    <p:sldId id="267" r:id="rId9"/>
    <p:sldId id="268" r:id="rId10"/>
    <p:sldId id="271" r:id="rId11"/>
    <p:sldId id="272" r:id="rId12"/>
    <p:sldId id="273" r:id="rId13"/>
    <p:sldId id="274" r:id="rId14"/>
    <p:sldId id="275" r:id="rId15"/>
    <p:sldId id="276" r:id="rId16"/>
    <p:sldId id="277" r:id="rId17"/>
    <p:sldId id="278" r:id="rId18"/>
    <p:sldId id="270" r:id="rId19"/>
    <p:sldId id="279" r:id="rId20"/>
    <p:sldId id="280" r:id="rId21"/>
    <p:sldId id="26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3373"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AA9D5-BBA3-4980-9B5F-58AC77813A85}" type="datetimeFigureOut">
              <a:rPr lang="zh-CN" altLang="en-US" smtClean="0"/>
              <a:t>2023/6/12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B9B7-7DC3-4555-A5E7-C98F109A9773}" type="slidenum">
              <a:rPr lang="zh-CN" altLang="en-US" smtClean="0"/>
              <a:t>‹#›</a:t>
            </a:fld>
            <a:endParaRPr lang="zh-CN" altLang="en-US"/>
          </a:p>
        </p:txBody>
      </p:sp>
    </p:spTree>
    <p:extLst>
      <p:ext uri="{BB962C8B-B14F-4D97-AF65-F5344CB8AC3E}">
        <p14:creationId xmlns:p14="http://schemas.microsoft.com/office/powerpoint/2010/main" val="30294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1" dirty="0" err="1">
                <a:solidFill>
                  <a:srgbClr val="606C71"/>
                </a:solidFill>
                <a:effectLst/>
                <a:latin typeface="Open Sans" panose="020B0606030504020204" pitchFamily="34" charset="0"/>
              </a:rPr>
              <a:t>Papalexi </a:t>
            </a:r>
            <a:r>
              <a:rPr lang="en-US" altLang="zh-CN" b="0" i="1" dirty="0">
                <a:solidFill>
                  <a:srgbClr val="606C71"/>
                </a:solidFill>
                <a:effectLst/>
                <a:latin typeface="Open Sans" panose="020B0606030504020204" pitchFamily="34" charset="0"/>
              </a:rPr>
              <a:t>E and </a:t>
            </a:r>
            <a:r>
              <a:rPr lang="en-US" altLang="zh-CN" b="0" i="1" dirty="0" err="1">
                <a:solidFill>
                  <a:srgbClr val="606C71"/>
                </a:solidFill>
                <a:effectLst/>
                <a:latin typeface="Open Sans" panose="020B0606030504020204" pitchFamily="34" charset="0"/>
              </a:rPr>
              <a:t>Satija </a:t>
            </a:r>
            <a:r>
              <a:rPr lang="en-US" altLang="zh-CN" b="0" i="1" dirty="0">
                <a:solidFill>
                  <a:srgbClr val="606C71"/>
                </a:solidFill>
                <a:effectLst/>
                <a:latin typeface="Open Sans" panose="020B0606030504020204" pitchFamily="34" charset="0"/>
              </a:rPr>
              <a:t>R. Single-cell RNA sequencing to explore immune cell heterogeneity, Nature Reviews Immunology 2018 (https://doi.org/10.1038/ nri.2017.76)</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2</a:t>
            </a:fld>
            <a:endParaRPr lang="zh-CN" altLang="en-US"/>
          </a:p>
        </p:txBody>
      </p:sp>
    </p:spTree>
    <p:extLst>
      <p:ext uri="{BB962C8B-B14F-4D97-AF65-F5344CB8AC3E}">
        <p14:creationId xmlns:p14="http://schemas.microsoft.com/office/powerpoint/2010/main" val="105528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22A30-DA11-7CBA-1C99-97746F982A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A0D92F-0710-DBC8-4766-249702C7E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0AAA5F-5D8E-8EED-050C-AAEED361FF1F}"/>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303A99A2-813C-0EC0-9598-DDFD98B1A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5FBEAC-BA82-9C7A-5CF6-1B328FC084B5}"/>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43840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31637-25E1-E68D-2C91-03BBB88128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26C5A1-6421-69D8-08CD-7A39A5B2B7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6114D-67AF-8982-C798-8CBB616054D2}"/>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23A40CBC-F7CE-3CFD-0F96-F31AAD881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F060DA-4EDC-B788-5F35-7A4E1D2D403F}"/>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30375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9C739B-B781-5475-6F88-D664B97642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4794DC-83F5-DEBC-3392-92DA21BC40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6C7D2C-2A99-090B-C665-A812BB6AFEF7}"/>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7271704E-7B97-E3A4-9989-46721DB4B2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5687B-7140-72AC-E912-2300F34D236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06103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8BDF00-095B-6346-EFA4-B1BFF75FBA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74FDF-E88E-595A-1020-41F33E0EFC60}"/>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BFC119BE-3AAB-108B-696E-0C8BD0AFA1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3F87C-11EB-FC9A-E065-44AF0425EAF3}"/>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pic>
        <p:nvPicPr>
          <p:cNvPr id="8" name="图片 7">
            <a:extLst>
              <a:ext uri="{FF2B5EF4-FFF2-40B4-BE49-F238E27FC236}">
                <a16:creationId xmlns:a16="http://schemas.microsoft.com/office/drawing/2014/main" id="{63DCC23A-8394-685D-0120-E0F46A7505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395" cy="1152395"/>
          </a:xfrm>
          <a:prstGeom prst="rect">
            <a:avLst/>
          </a:prstGeom>
        </p:spPr>
      </p:pic>
      <p:cxnSp>
        <p:nvCxnSpPr>
          <p:cNvPr id="10" name="直接连接符 9">
            <a:extLst>
              <a:ext uri="{FF2B5EF4-FFF2-40B4-BE49-F238E27FC236}">
                <a16:creationId xmlns:a16="http://schemas.microsoft.com/office/drawing/2014/main" id="{EC871D8C-445C-AF79-3BBC-7C412F5F0E16}"/>
              </a:ext>
            </a:extLst>
          </p:cNvPr>
          <p:cNvCxnSpPr>
            <a:cxnSpLocks/>
          </p:cNvCxnSpPr>
          <p:nvPr userDrawn="1"/>
        </p:nvCxnSpPr>
        <p:spPr>
          <a:xfrm>
            <a:off x="838200" y="1152395"/>
            <a:ext cx="11353800"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标题 1">
            <a:extLst>
              <a:ext uri="{FF2B5EF4-FFF2-40B4-BE49-F238E27FC236}">
                <a16:creationId xmlns:a16="http://schemas.microsoft.com/office/drawing/2014/main" id="{7877AFDC-A292-EB96-5B12-9270F8F5857A}"/>
              </a:ext>
            </a:extLst>
          </p:cNvPr>
          <p:cNvSpPr>
            <a:spLocks noGrp="1"/>
          </p:cNvSpPr>
          <p:nvPr>
            <p:ph type="title"/>
          </p:nvPr>
        </p:nvSpPr>
        <p:spPr>
          <a:xfrm>
            <a:off x="1026091" y="275432"/>
            <a:ext cx="10515600" cy="787270"/>
          </a:xfrm>
        </p:spPr>
        <p:txBody>
          <a:bodyPr/>
          <a:lstStyle/>
          <a:p>
            <a:r>
              <a:rPr lang="zh-CN" altLang="en-US"/>
              <a:t>单击此处编辑母版标题样式</a:t>
            </a:r>
          </a:p>
        </p:txBody>
      </p:sp>
    </p:spTree>
    <p:extLst>
      <p:ext uri="{BB962C8B-B14F-4D97-AF65-F5344CB8AC3E}">
        <p14:creationId xmlns:p14="http://schemas.microsoft.com/office/powerpoint/2010/main" val="28200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B32F6-5B14-4F79-B380-17466AE6C8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D7F4DB-A5CF-B936-8D4A-D5498513E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F90DE9-0613-18D4-254E-3095609F2F69}"/>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6DAD9B97-2200-661F-5152-000563649A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3076B-A446-B0BF-3765-3E604892BA9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28576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2E4B1-7822-D7A3-2001-33EF0ADFB9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537A91-1FC4-EF31-A403-A1367467C1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734A53C-4786-DF53-271A-D39F891ADD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951095-7342-7643-1C93-9BACE2CFC899}"/>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6" name="页脚占位符 5">
            <a:extLst>
              <a:ext uri="{FF2B5EF4-FFF2-40B4-BE49-F238E27FC236}">
                <a16:creationId xmlns:a16="http://schemas.microsoft.com/office/drawing/2014/main" id="{023F2FB5-5C2A-712C-3ED2-97C560F7F7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451874-858D-CB97-7BC6-9B5DE7D55B06}"/>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2901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E6B5F-8333-ADD0-045F-C93BF1FE53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0C992-5EC4-B0CB-2A62-9C8ED3880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5D6D56-3540-A405-2651-C369D2978E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1526CD-9F51-939B-0053-0B6225724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12BDF6-329A-3714-3278-52FE936983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4C9BD8-572E-8499-1637-CA4AE4DB2AC5}"/>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8" name="页脚占位符 7">
            <a:extLst>
              <a:ext uri="{FF2B5EF4-FFF2-40B4-BE49-F238E27FC236}">
                <a16:creationId xmlns:a16="http://schemas.microsoft.com/office/drawing/2014/main" id="{EDF5DC53-3EDB-F521-140F-1059947A50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D63D93-D426-8C9E-0D89-D73B76DD78C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4231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16B9D-5B0B-B6E7-F13A-C1011C924E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193595-A222-73A2-7826-9EC1EACD0495}"/>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4" name="页脚占位符 3">
            <a:extLst>
              <a:ext uri="{FF2B5EF4-FFF2-40B4-BE49-F238E27FC236}">
                <a16:creationId xmlns:a16="http://schemas.microsoft.com/office/drawing/2014/main" id="{FE507434-7F35-EAF1-2DA2-80D4D61695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83936F-AD95-4213-D0EB-7B5092D062C4}"/>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95865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EA2674-D250-C066-5592-319444754DE5}"/>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3" name="页脚占位符 2">
            <a:extLst>
              <a:ext uri="{FF2B5EF4-FFF2-40B4-BE49-F238E27FC236}">
                <a16:creationId xmlns:a16="http://schemas.microsoft.com/office/drawing/2014/main" id="{66D42EEC-1F20-E668-C05B-F0B5970268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F03964-9C7C-1739-EB3E-E85846C73D22}"/>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6028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8A25-9D1C-7651-9B9C-8D8341FA22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B68A7F-6F0C-58FC-42F8-253937100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E1D3E5-E0D6-C119-239C-1A64D56A8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1164E0-8922-023A-4B5F-2B8AFE4D4372}"/>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6" name="页脚占位符 5">
            <a:extLst>
              <a:ext uri="{FF2B5EF4-FFF2-40B4-BE49-F238E27FC236}">
                <a16:creationId xmlns:a16="http://schemas.microsoft.com/office/drawing/2014/main" id="{BB6180E1-51E9-D034-2448-F40328CBBD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0FBED1-558F-A346-F25F-1C760ECBE0EA}"/>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4666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8A7DF-DFDC-1802-76BA-D09AB6975A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E56278-9856-96AC-8BCD-2DAA0D8D4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E1BC53-5E8F-3A2B-AA16-BA6FBFD5D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2C2DB8-49F3-CF41-27D2-46E70A9D76DA}"/>
              </a:ext>
            </a:extLst>
          </p:cNvPr>
          <p:cNvSpPr>
            <a:spLocks noGrp="1"/>
          </p:cNvSpPr>
          <p:nvPr>
            <p:ph type="dt" sz="half" idx="10"/>
          </p:nvPr>
        </p:nvSpPr>
        <p:spPr/>
        <p:txBody>
          <a:bodyPr/>
          <a:lstStyle/>
          <a:p>
            <a:fld id="{DB3F8D44-FC6C-4F3C-AE20-417DDB379FCE}" type="datetimeFigureOut">
              <a:rPr lang="zh-CN" altLang="en-US" smtClean="0"/>
              <a:t>2023/6/12</a:t>
            </a:fld>
            <a:endParaRPr lang="zh-CN" altLang="en-US"/>
          </a:p>
        </p:txBody>
      </p:sp>
      <p:sp>
        <p:nvSpPr>
          <p:cNvPr id="6" name="页脚占位符 5">
            <a:extLst>
              <a:ext uri="{FF2B5EF4-FFF2-40B4-BE49-F238E27FC236}">
                <a16:creationId xmlns:a16="http://schemas.microsoft.com/office/drawing/2014/main" id="{4D34D6CA-C651-C6CD-FAFC-5368CAB593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65F9B0-3421-35A6-57C2-ACBD27B8F6A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79700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AF3288-A4FE-CEF1-27B0-3E2A44D12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here to edit the master header style</a:t>
            </a:r>
          </a:p>
        </p:txBody>
      </p:sp>
      <p:sp>
        <p:nvSpPr>
          <p:cNvPr id="3" name="文本占位符 2">
            <a:extLst>
              <a:ext uri="{FF2B5EF4-FFF2-40B4-BE49-F238E27FC236}">
                <a16:creationId xmlns:a16="http://schemas.microsoft.com/office/drawing/2014/main" id="{08B94C9A-B11E-F5F2-79F0-3C89F9FEA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4" name="日期占位符 3">
            <a:extLst>
              <a:ext uri="{FF2B5EF4-FFF2-40B4-BE49-F238E27FC236}">
                <a16:creationId xmlns:a16="http://schemas.microsoft.com/office/drawing/2014/main" id="{2A860030-A9AE-B8C1-7D9B-4931FD066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F8D44-FC6C-4F3C-AE20-417DDB379FCE}" type="datetimeFigureOut">
              <a:rPr lang="zh-CN" altLang="en-US" smtClean="0"/>
              <a:t>2023/6/12</a:t>
            </a:fld>
            <a:endParaRPr lang="zh-CN" altLang="en-US"/>
          </a:p>
        </p:txBody>
      </p:sp>
      <p:sp>
        <p:nvSpPr>
          <p:cNvPr id="5" name="页脚占位符 4">
            <a:extLst>
              <a:ext uri="{FF2B5EF4-FFF2-40B4-BE49-F238E27FC236}">
                <a16:creationId xmlns:a16="http://schemas.microsoft.com/office/drawing/2014/main" id="{6B2EA027-DA94-D0CE-631B-EDD026D72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A5F3FE-9D91-48BC-3E93-85C47A986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65339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86/s13059-016-0947-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86/gb-2010-11-10-r10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186/1471-2105-11-9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186/gb-2010-11-3-r2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ature.com/articles/s41467-019-13056-x" TargetMode="External"/><Relationship Id="rId2" Type="http://schemas.openxmlformats.org/officeDocument/2006/relationships/hyperlink" Target="http://distill.pub/2016/misread-ts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MBio/scLV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F42D9-F35B-CF72-0FEF-471A2E676F76}"/>
              </a:ext>
            </a:extLst>
          </p:cNvPr>
          <p:cNvSpPr>
            <a:spLocks noGrp="1"/>
          </p:cNvSpPr>
          <p:nvPr>
            <p:ph type="ctrTitle"/>
          </p:nvPr>
        </p:nvSpPr>
        <p:spPr/>
        <p:txBody>
          <a:bodyPr>
            <a:normAutofit/>
          </a:bodyPr>
          <a:lstStyle/>
          <a:p>
            <a:r>
              <a:rPr lang="zh-CN" altLang="en-US" sz="3600" dirty="0"/>
              <a:t>Analysis of </a:t>
            </a:r>
            <a:r>
              <a:rPr lang="en-US" altLang="zh-CN" sz="3600" dirty="0"/>
              <a:t>scRNA-seq </a:t>
            </a:r>
            <a:r>
              <a:rPr lang="zh-CN" altLang="en-US" sz="3600" dirty="0"/>
              <a:t>data using </a:t>
            </a:r>
            <a:r>
              <a:rPr lang="en-US" altLang="zh-CN" sz="3600" dirty="0" err="1"/>
              <a:t>bioconductor</a:t>
            </a:r>
            <a:endParaRPr lang="zh-CN" altLang="en-US" sz="3600" dirty="0"/>
          </a:p>
        </p:txBody>
      </p:sp>
      <p:sp>
        <p:nvSpPr>
          <p:cNvPr id="3" name="副标题 2">
            <a:extLst>
              <a:ext uri="{FF2B5EF4-FFF2-40B4-BE49-F238E27FC236}">
                <a16:creationId xmlns:a16="http://schemas.microsoft.com/office/drawing/2014/main" id="{01323149-5724-EDB2-9A8B-B96A5C769BCF}"/>
              </a:ext>
            </a:extLst>
          </p:cNvPr>
          <p:cNvSpPr>
            <a:spLocks noGrp="1"/>
          </p:cNvSpPr>
          <p:nvPr>
            <p:ph type="subTitle" idx="1"/>
          </p:nvPr>
        </p:nvSpPr>
        <p:spPr/>
        <p:txBody>
          <a:bodyPr/>
          <a:lstStyle/>
          <a:p>
            <a:r>
              <a:rPr lang="zh-CN" altLang="en-US" dirty="0"/>
              <a:t>Theory </a:t>
            </a:r>
            <a:r>
              <a:rPr lang="en-US" altLang="zh-CN" dirty="0"/>
              <a:t>+ </a:t>
            </a:r>
            <a:r>
              <a:rPr lang="zh-CN" altLang="en-US" dirty="0"/>
              <a:t>Practice</a:t>
            </a:r>
          </a:p>
        </p:txBody>
      </p:sp>
    </p:spTree>
    <p:extLst>
      <p:ext uri="{BB962C8B-B14F-4D97-AF65-F5344CB8AC3E}">
        <p14:creationId xmlns:p14="http://schemas.microsoft.com/office/powerpoint/2010/main" val="87580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1F1B12-57F5-0976-177F-7AB3A22E9716}"/>
              </a:ext>
            </a:extLst>
          </p:cNvPr>
          <p:cNvSpPr>
            <a:spLocks noGrp="1"/>
          </p:cNvSpPr>
          <p:nvPr>
            <p:ph idx="1"/>
          </p:nvPr>
        </p:nvSpPr>
        <p:spPr>
          <a:xfrm>
            <a:off x="838200" y="1456267"/>
            <a:ext cx="10515600" cy="1286933"/>
          </a:xfrm>
        </p:spPr>
        <p:txBody>
          <a:bodyPr/>
          <a:lstStyle/>
          <a:p>
            <a:pPr>
              <a:lnSpc>
                <a:spcPct val="120000"/>
              </a:lnSpc>
            </a:pPr>
            <a:r>
              <a:rPr lang="zh-CN" altLang="en-US" dirty="0"/>
              <a:t>Library Size</a:t>
            </a:r>
            <a:endParaRPr lang="en-US" altLang="zh-CN" dirty="0"/>
          </a:p>
          <a:p>
            <a:pPr>
              <a:lnSpc>
                <a:spcPct val="120000"/>
              </a:lnSpc>
            </a:pPr>
            <a:r>
              <a:rPr lang="zh-CN" altLang="en-US" dirty="0"/>
              <a:t>Batch effect</a:t>
            </a:r>
            <a:endParaRPr lang="en-US" altLang="zh-CN" dirty="0"/>
          </a:p>
          <a:p>
            <a:pPr>
              <a:lnSpc>
                <a:spcPct val="120000"/>
              </a:lnSpc>
            </a:pPr>
            <a:endParaRPr lang="zh-CN" altLang="en-US" dirty="0"/>
          </a:p>
        </p:txBody>
      </p:sp>
      <p:sp>
        <p:nvSpPr>
          <p:cNvPr id="3" name="标题 2">
            <a:extLst>
              <a:ext uri="{FF2B5EF4-FFF2-40B4-BE49-F238E27FC236}">
                <a16:creationId xmlns:a16="http://schemas.microsoft.com/office/drawing/2014/main" id="{BCCB29D8-5C40-A4E4-CA65-20069215E8F8}"/>
              </a:ext>
            </a:extLst>
          </p:cNvPr>
          <p:cNvSpPr>
            <a:spLocks noGrp="1"/>
          </p:cNvSpPr>
          <p:nvPr>
            <p:ph type="title"/>
          </p:nvPr>
        </p:nvSpPr>
        <p:spPr/>
        <p:txBody>
          <a:bodyPr>
            <a:normAutofit/>
          </a:bodyPr>
          <a:lstStyle/>
          <a:p>
            <a:r>
              <a:rPr lang="en-US" altLang="zh-CN" sz="3600" dirty="0"/>
              <a:t>4. </a:t>
            </a:r>
            <a:r>
              <a:rPr lang="zh-CN" altLang="en-US" sz="3600" dirty="0"/>
              <a:t>Two common interfering factors</a:t>
            </a:r>
          </a:p>
        </p:txBody>
      </p:sp>
    </p:spTree>
    <p:extLst>
      <p:ext uri="{BB962C8B-B14F-4D97-AF65-F5344CB8AC3E}">
        <p14:creationId xmlns:p14="http://schemas.microsoft.com/office/powerpoint/2010/main" val="368333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C858E7-4658-F00B-D8D8-D2082D71F288}"/>
              </a:ext>
            </a:extLst>
          </p:cNvPr>
          <p:cNvSpPr>
            <a:spLocks noGrp="1"/>
          </p:cNvSpPr>
          <p:nvPr>
            <p:ph idx="1"/>
          </p:nvPr>
        </p:nvSpPr>
        <p:spPr>
          <a:xfrm>
            <a:off x="838200" y="1371599"/>
            <a:ext cx="10515600" cy="3632200"/>
          </a:xfrm>
        </p:spPr>
        <p:txBody>
          <a:bodyPr>
            <a:normAutofit/>
          </a:bodyPr>
          <a:lstStyle/>
          <a:p>
            <a:pPr>
              <a:lnSpc>
                <a:spcPct val="120000"/>
              </a:lnSpc>
            </a:pPr>
            <a:r>
              <a:rPr lang="zh-CN" altLang="en-US" sz="2000" dirty="0"/>
              <a:t>Library sizes vary because </a:t>
            </a:r>
            <a:r>
              <a:rPr lang="en-US" altLang="zh-CN" sz="2000" dirty="0"/>
              <a:t>scRNA-seq </a:t>
            </a:r>
            <a:r>
              <a:rPr lang="zh-CN" altLang="en-US" sz="2000" dirty="0"/>
              <a:t>data are typically sequenced on highly multiplexed platforms and the total number of reads per cell can vary widely. Some quantification methods (e.g. </a:t>
            </a:r>
            <a:r>
              <a:rPr lang="en-US" altLang="zh-CN" sz="2000" dirty="0"/>
              <a:t>Cufflinks, RSEM</a:t>
            </a:r>
            <a:r>
              <a:rPr lang="zh-CN" altLang="en-US" sz="2000" dirty="0"/>
              <a:t>) incorporate library size when determining gene expression estimates and therefore do not require such normalization.</a:t>
            </a:r>
          </a:p>
          <a:p>
            <a:pPr>
              <a:lnSpc>
                <a:spcPct val="120000"/>
              </a:lnSpc>
            </a:pPr>
            <a:r>
              <a:rPr lang="zh-CN" altLang="en-US" sz="2000" dirty="0"/>
              <a:t>However, if another quantification method (</a:t>
            </a:r>
            <a:r>
              <a:rPr lang="en-US" altLang="zh-CN" sz="2000" dirty="0"/>
              <a:t>read count</a:t>
            </a:r>
            <a:r>
              <a:rPr lang="zh-CN" altLang="en-US" sz="2000" dirty="0"/>
              <a:t>) is used, the size of the library must be corrected by multiplying or dividing each column of the expression matrix by a </a:t>
            </a:r>
            <a:r>
              <a:rPr lang="en-US" altLang="zh-CN" sz="2000" dirty="0"/>
              <a:t>"</a:t>
            </a:r>
            <a:r>
              <a:rPr lang="zh-CN" altLang="en-US" sz="2000" dirty="0"/>
              <a:t>normalization factor</a:t>
            </a:r>
            <a:r>
              <a:rPr lang="en-US" altLang="zh-CN" sz="2000" dirty="0"/>
              <a:t>" </a:t>
            </a:r>
            <a:r>
              <a:rPr lang="zh-CN" altLang="en-US" sz="2000" dirty="0"/>
              <a:t>that is an estimate of the library size relative to the other cells.</a:t>
            </a:r>
            <a:endParaRPr lang="en-US" altLang="zh-CN" sz="2000" dirty="0"/>
          </a:p>
          <a:p>
            <a:pPr>
              <a:lnSpc>
                <a:spcPct val="120000"/>
              </a:lnSpc>
            </a:pPr>
            <a:r>
              <a:rPr lang="zh-CN" altLang="en-US" sz="2000" dirty="0"/>
              <a:t>Many methods to correct library size have been developed and can be applied equally to </a:t>
            </a:r>
            <a:r>
              <a:rPr lang="en-US" altLang="zh-CN" sz="2000" dirty="0"/>
              <a:t>scRNA-seq </a:t>
            </a:r>
            <a:r>
              <a:rPr lang="zh-CN" altLang="en-US" sz="2000" dirty="0"/>
              <a:t>(e.g. </a:t>
            </a:r>
            <a:r>
              <a:rPr lang="en-US" altLang="zh-CN" sz="2000" dirty="0"/>
              <a:t>UQ</a:t>
            </a:r>
            <a:r>
              <a:rPr lang="zh-CN" altLang="en-US" sz="2000" dirty="0"/>
              <a:t>, </a:t>
            </a:r>
            <a:r>
              <a:rPr lang="en-US" altLang="zh-CN" sz="2000" dirty="0"/>
              <a:t>SF</a:t>
            </a:r>
            <a:r>
              <a:rPr lang="zh-CN" altLang="en-US" sz="2000" dirty="0"/>
              <a:t>, </a:t>
            </a:r>
            <a:r>
              <a:rPr lang="en-US" altLang="zh-CN" sz="2000" dirty="0"/>
              <a:t>CPM</a:t>
            </a:r>
            <a:r>
              <a:rPr lang="zh-CN" altLang="en-US" sz="2000" dirty="0"/>
              <a:t>, </a:t>
            </a:r>
            <a:r>
              <a:rPr lang="en-US" altLang="zh-CN" sz="2000" dirty="0"/>
              <a:t>RPKM</a:t>
            </a:r>
            <a:r>
              <a:rPr lang="zh-CN" altLang="en-US" sz="2000" dirty="0"/>
              <a:t>, </a:t>
            </a:r>
            <a:r>
              <a:rPr lang="en-US" altLang="zh-CN" sz="2000" dirty="0"/>
              <a:t>FPKM</a:t>
            </a:r>
            <a:r>
              <a:rPr lang="zh-CN" altLang="en-US" sz="2000" dirty="0"/>
              <a:t>, </a:t>
            </a:r>
            <a:r>
              <a:rPr lang="en-US" altLang="zh-CN" sz="2000" dirty="0"/>
              <a:t>TPM</a:t>
            </a:r>
            <a:r>
              <a:rPr lang="zh-CN" altLang="en-US" sz="2000" dirty="0"/>
              <a:t>).</a:t>
            </a:r>
          </a:p>
        </p:txBody>
      </p:sp>
      <p:sp>
        <p:nvSpPr>
          <p:cNvPr id="3" name="标题 2">
            <a:extLst>
              <a:ext uri="{FF2B5EF4-FFF2-40B4-BE49-F238E27FC236}">
                <a16:creationId xmlns:a16="http://schemas.microsoft.com/office/drawing/2014/main" id="{4260BC73-C828-3B42-B76A-2DB7E5321BC1}"/>
              </a:ext>
            </a:extLst>
          </p:cNvPr>
          <p:cNvSpPr>
            <a:spLocks noGrp="1"/>
          </p:cNvSpPr>
          <p:nvPr>
            <p:ph type="title"/>
          </p:nvPr>
        </p:nvSpPr>
        <p:spPr/>
        <p:txBody>
          <a:bodyPr>
            <a:normAutofit/>
          </a:bodyPr>
          <a:lstStyle/>
          <a:p>
            <a:r>
              <a:rPr lang="en-US" altLang="zh-CN" sz="3200" dirty="0"/>
              <a:t>1</a:t>
            </a:r>
            <a:r>
              <a:rPr lang="zh-CN" altLang="en-US" sz="3200" dirty="0"/>
              <a:t>) </a:t>
            </a:r>
            <a:r>
              <a:rPr lang="en-US" altLang="zh-CN" sz="3200" dirty="0"/>
              <a:t>Normalization</a:t>
            </a:r>
            <a:r>
              <a:rPr lang="zh-CN" altLang="en-US" sz="3200" dirty="0"/>
              <a:t>: library size</a:t>
            </a:r>
          </a:p>
        </p:txBody>
      </p:sp>
    </p:spTree>
    <p:extLst>
      <p:ext uri="{BB962C8B-B14F-4D97-AF65-F5344CB8AC3E}">
        <p14:creationId xmlns:p14="http://schemas.microsoft.com/office/powerpoint/2010/main" val="151895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84696A-E3ED-E78F-5EA5-3C47E49C3DC8}"/>
              </a:ext>
            </a:extLst>
          </p:cNvPr>
          <p:cNvSpPr>
            <a:spLocks noGrp="1"/>
          </p:cNvSpPr>
          <p:nvPr>
            <p:ph idx="1"/>
          </p:nvPr>
        </p:nvSpPr>
        <p:spPr>
          <a:xfrm>
            <a:off x="838200" y="1253330"/>
            <a:ext cx="10515600" cy="4893469"/>
          </a:xfrm>
        </p:spPr>
        <p:txBody>
          <a:bodyPr>
            <a:normAutofit fontScale="62500" lnSpcReduction="20000"/>
          </a:bodyPr>
          <a:lstStyle/>
          <a:p>
            <a:pPr>
              <a:lnSpc>
                <a:spcPct val="140000"/>
              </a:lnSpc>
            </a:pPr>
            <a:r>
              <a:rPr lang="en-US" altLang="zh-CN" dirty="0"/>
              <a:t>1. CPM </a:t>
            </a:r>
            <a:r>
              <a:rPr lang="zh-CN" altLang="en-US" dirty="0"/>
              <a:t>method (</a:t>
            </a:r>
            <a:r>
              <a:rPr lang="en-US" altLang="zh-CN" dirty="0"/>
              <a:t>counts per million</a:t>
            </a:r>
            <a:r>
              <a:rPr lang="zh-CN" altLang="en-US" dirty="0"/>
              <a:t>)</a:t>
            </a:r>
            <a:endParaRPr lang="en-US" altLang="zh-CN" dirty="0"/>
          </a:p>
          <a:p>
            <a:pPr lvl="1">
              <a:lnSpc>
                <a:spcPct val="140000"/>
              </a:lnSpc>
            </a:pPr>
            <a:r>
              <a:rPr lang="zh-CN" altLang="en-US" dirty="0"/>
              <a:t>Divide each column by its total number and multiply by </a:t>
            </a:r>
            <a:r>
              <a:rPr lang="en-US" altLang="zh-CN" dirty="0"/>
              <a:t>1 </a:t>
            </a:r>
            <a:r>
              <a:rPr lang="zh-CN" altLang="en-US" dirty="0"/>
              <a:t>million. Note that </a:t>
            </a:r>
            <a:r>
              <a:rPr lang="en-US" altLang="zh-CN" dirty="0"/>
              <a:t>spike-in </a:t>
            </a:r>
            <a:r>
              <a:rPr lang="zh-CN" altLang="en-US" dirty="0"/>
              <a:t>genes should be excluded when calculating total expression to correct for total cellular </a:t>
            </a:r>
            <a:r>
              <a:rPr lang="en-US" altLang="zh-CN" dirty="0"/>
              <a:t>RNA </a:t>
            </a:r>
            <a:r>
              <a:rPr lang="zh-CN" altLang="en-US" dirty="0"/>
              <a:t>content, so we will use only endogenous genes.</a:t>
            </a:r>
            <a:endParaRPr lang="en-US" altLang="zh-CN" dirty="0"/>
          </a:p>
          <a:p>
            <a:pPr lvl="1">
              <a:lnSpc>
                <a:spcPct val="140000"/>
              </a:lnSpc>
            </a:pPr>
            <a:r>
              <a:rPr lang="zh-CN" altLang="en-US" dirty="0"/>
              <a:t>A potential drawback of </a:t>
            </a:r>
            <a:r>
              <a:rPr lang="en-US" altLang="zh-CN" dirty="0"/>
              <a:t>CPM </a:t>
            </a:r>
            <a:r>
              <a:rPr lang="zh-CN" altLang="en-US" dirty="0"/>
              <a:t>is if your sample contains genes that are both highly expressed and differentially expressed between cells. In this case, the total number of molecules in the cell may depend on whether these genes are turned on/off in the cell, and normalization by total molecule count may mask differential expression of these genes and/or incorrectly cause differential expression of the remaining genes.</a:t>
            </a:r>
            <a:endParaRPr lang="en-US" altLang="zh-CN" dirty="0"/>
          </a:p>
          <a:p>
            <a:pPr lvl="1">
              <a:lnSpc>
                <a:spcPct val="140000"/>
              </a:lnSpc>
            </a:pPr>
            <a:r>
              <a:rPr lang="zh-CN" altLang="en-US" dirty="0"/>
              <a:t>Essentially, </a:t>
            </a:r>
            <a:r>
              <a:rPr lang="en-US" altLang="zh-CN" dirty="0"/>
              <a:t>RPKM</a:t>
            </a:r>
            <a:r>
              <a:rPr lang="zh-CN" altLang="en-US" dirty="0"/>
              <a:t>, </a:t>
            </a:r>
            <a:r>
              <a:rPr lang="en-US" altLang="zh-CN" dirty="0"/>
              <a:t>FPKM </a:t>
            </a:r>
            <a:r>
              <a:rPr lang="zh-CN" altLang="en-US" dirty="0"/>
              <a:t>and </a:t>
            </a:r>
            <a:r>
              <a:rPr lang="en-US" altLang="zh-CN" dirty="0"/>
              <a:t>TPM </a:t>
            </a:r>
            <a:r>
              <a:rPr lang="zh-CN" altLang="en-US" dirty="0"/>
              <a:t>are variants of </a:t>
            </a:r>
            <a:r>
              <a:rPr lang="en-US" altLang="zh-CN" dirty="0"/>
              <a:t>CPM, </a:t>
            </a:r>
            <a:r>
              <a:rPr lang="zh-CN" altLang="en-US" dirty="0"/>
              <a:t>which further adjust the </a:t>
            </a:r>
            <a:r>
              <a:rPr lang="en-US" altLang="zh-CN" dirty="0"/>
              <a:t>read count </a:t>
            </a:r>
            <a:r>
              <a:rPr lang="zh-CN" altLang="en-US" dirty="0"/>
              <a:t>according to the length of their respective genes/transcripts.</a:t>
            </a:r>
            <a:endParaRPr lang="en-US" altLang="zh-CN" dirty="0"/>
          </a:p>
          <a:p>
            <a:pPr>
              <a:lnSpc>
                <a:spcPct val="140000"/>
              </a:lnSpc>
            </a:pPr>
            <a:r>
              <a:rPr lang="en-US" altLang="zh-CN" dirty="0"/>
              <a:t>CPM </a:t>
            </a:r>
            <a:r>
              <a:rPr lang="zh-CN" altLang="en-US" dirty="0"/>
              <a:t>methods have been developed for single-cell data (</a:t>
            </a:r>
            <a:r>
              <a:rPr lang="en-US" altLang="zh-CN" dirty="0">
                <a:hlinkClick r:id="rId2"/>
              </a:rPr>
              <a:t>L. </a:t>
            </a:r>
            <a:r>
              <a:rPr lang="en-US" altLang="zh-CN" dirty="0" err="1">
                <a:hlinkClick r:id="rId2"/>
              </a:rPr>
              <a:t>Lun</a:t>
            </a:r>
            <a:r>
              <a:rPr lang="en-US" altLang="zh-CN" dirty="0">
                <a:hlinkClick r:id="rId2"/>
              </a:rPr>
              <a:t>, Bach, and </a:t>
            </a:r>
            <a:r>
              <a:rPr lang="en-US" altLang="zh-CN" dirty="0" err="1">
                <a:hlinkClick r:id="rId2"/>
              </a:rPr>
              <a:t>Marioni </a:t>
            </a:r>
            <a:r>
              <a:rPr lang="en-US" altLang="zh-CN" dirty="0">
                <a:hlinkClick r:id="rId2"/>
              </a:rPr>
              <a:t>2016</a:t>
            </a:r>
            <a:r>
              <a:rPr lang="zh-CN" altLang="en-US" dirty="0"/>
              <a:t>).</a:t>
            </a:r>
            <a:endParaRPr lang="en-US" altLang="zh-CN" dirty="0"/>
          </a:p>
          <a:p>
            <a:pPr lvl="1">
              <a:lnSpc>
                <a:spcPct val="140000"/>
              </a:lnSpc>
            </a:pPr>
            <a:r>
              <a:rPr lang="zh-CN" altLang="en-US" dirty="0"/>
              <a:t>The method deals with the problem of a large number of zero values for each cell by pooling the cells together to calculate a normalized factor for the sum of each pool (similar to </a:t>
            </a:r>
            <a:r>
              <a:rPr lang="en-US" altLang="zh-CN" dirty="0"/>
              <a:t>CPM).</a:t>
            </a:r>
            <a:r>
              <a:rPr lang="zh-CN" altLang="en-US" dirty="0"/>
              <a:t> Since each cell is present in many different pools, the cell-specific factors can be deconstructed from the pool-specific set of factors using linear algebraic methods.</a:t>
            </a:r>
            <a:endParaRPr lang="en-US" altLang="zh-CN" dirty="0"/>
          </a:p>
        </p:txBody>
      </p:sp>
      <p:sp>
        <p:nvSpPr>
          <p:cNvPr id="3" name="标题 2">
            <a:extLst>
              <a:ext uri="{FF2B5EF4-FFF2-40B4-BE49-F238E27FC236}">
                <a16:creationId xmlns:a16="http://schemas.microsoft.com/office/drawing/2014/main" id="{F82A5697-312F-0BB7-DEA4-78819A5A551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13635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18C090-78E0-364B-AC90-5120760B80A0}"/>
              </a:ext>
            </a:extLst>
          </p:cNvPr>
          <p:cNvSpPr>
            <a:spLocks noGrp="1"/>
          </p:cNvSpPr>
          <p:nvPr>
            <p:ph idx="1"/>
          </p:nvPr>
        </p:nvSpPr>
        <p:spPr>
          <a:xfrm>
            <a:off x="838200" y="1388534"/>
            <a:ext cx="10515600" cy="2624666"/>
          </a:xfrm>
        </p:spPr>
        <p:txBody>
          <a:bodyPr>
            <a:normAutofit/>
          </a:bodyPr>
          <a:lstStyle/>
          <a:p>
            <a:pPr>
              <a:lnSpc>
                <a:spcPct val="120000"/>
              </a:lnSpc>
            </a:pPr>
            <a:r>
              <a:rPr lang="en-US" altLang="zh-CN" sz="2000" dirty="0"/>
              <a:t>2. Relative Log Expression </a:t>
            </a:r>
            <a:r>
              <a:rPr lang="zh-CN" altLang="en-US" sz="2000" dirty="0"/>
              <a:t>(</a:t>
            </a:r>
            <a:r>
              <a:rPr lang="en-US" altLang="zh-CN" sz="2000" dirty="0"/>
              <a:t>Relative Log Expression</a:t>
            </a:r>
            <a:r>
              <a:rPr lang="zh-CN" altLang="en-US" sz="2000" dirty="0"/>
              <a:t>)</a:t>
            </a:r>
            <a:endParaRPr lang="en-US" altLang="zh-CN" sz="2000" dirty="0"/>
          </a:p>
          <a:p>
            <a:pPr lvl="1">
              <a:lnSpc>
                <a:spcPct val="120000"/>
              </a:lnSpc>
            </a:pPr>
            <a:r>
              <a:rPr lang="zh-CN" altLang="en-US" sz="1800" dirty="0"/>
              <a:t>The </a:t>
            </a:r>
            <a:r>
              <a:rPr lang="en-US" altLang="zh-CN" sz="1800" dirty="0"/>
              <a:t>size factor was </a:t>
            </a:r>
            <a:r>
              <a:rPr lang="zh-CN" altLang="en-US" sz="1800" dirty="0"/>
              <a:t>proposed and generalized by </a:t>
            </a:r>
            <a:r>
              <a:rPr lang="en-US" altLang="zh-CN" sz="1800" dirty="0" err="1"/>
              <a:t>DESeq </a:t>
            </a:r>
            <a:r>
              <a:rPr lang="zh-CN" altLang="en-US" sz="1800" dirty="0"/>
              <a:t>(</a:t>
            </a:r>
            <a:r>
              <a:rPr lang="en-US" altLang="zh-CN" sz="1800" dirty="0">
                <a:hlinkClick r:id="rId2"/>
              </a:rPr>
              <a:t>Anders </a:t>
            </a:r>
            <a:r>
              <a:rPr lang="zh-CN" altLang="en-US" sz="1800" dirty="0">
                <a:hlinkClick r:id="rId2"/>
              </a:rPr>
              <a:t>and </a:t>
            </a:r>
            <a:r>
              <a:rPr lang="en-US" altLang="zh-CN" sz="1800" dirty="0">
                <a:hlinkClick r:id="rId2"/>
              </a:rPr>
              <a:t>Huber 2010</a:t>
            </a:r>
            <a:r>
              <a:rPr lang="zh-CN" altLang="en-US" sz="1800" dirty="0"/>
              <a:t>).</a:t>
            </a:r>
            <a:endParaRPr lang="en-US" altLang="zh-CN" sz="1800" dirty="0"/>
          </a:p>
          <a:p>
            <a:pPr lvl="1">
              <a:lnSpc>
                <a:spcPct val="120000"/>
              </a:lnSpc>
            </a:pPr>
            <a:r>
              <a:rPr lang="zh-CN" altLang="en-US" sz="1800" dirty="0"/>
              <a:t>The geometric mean of each gene in all cells is first calculated. The size factor for each cell is the median of the ratio of gene expression to the geometric mean of the gene.</a:t>
            </a:r>
            <a:endParaRPr lang="en-US" altLang="zh-CN" sz="1800" dirty="0"/>
          </a:p>
          <a:p>
            <a:pPr lvl="1">
              <a:lnSpc>
                <a:spcPct val="120000"/>
              </a:lnSpc>
            </a:pPr>
            <a:r>
              <a:rPr lang="zh-CN" altLang="en-US" sz="1800" dirty="0"/>
              <a:t>The disadvantage of this method is that since it uses geometric mean, only genes with non-zero expression values in all cells can be used in the calculation, however in </a:t>
            </a:r>
            <a:r>
              <a:rPr lang="en-US" altLang="zh-CN" sz="1800" dirty="0"/>
              <a:t>scRNA-seq</a:t>
            </a:r>
            <a:r>
              <a:rPr lang="zh-CN" altLang="en-US" sz="1800" dirty="0"/>
              <a:t>, many genes are low or no expression values and this method is not desirable.</a:t>
            </a:r>
            <a:endParaRPr lang="en-US" altLang="zh-CN" sz="1800" dirty="0"/>
          </a:p>
        </p:txBody>
      </p:sp>
      <p:sp>
        <p:nvSpPr>
          <p:cNvPr id="3" name="标题 2">
            <a:extLst>
              <a:ext uri="{FF2B5EF4-FFF2-40B4-BE49-F238E27FC236}">
                <a16:creationId xmlns:a16="http://schemas.microsoft.com/office/drawing/2014/main" id="{12500280-8A0C-43FE-D6F9-927290899B25}"/>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0283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89F982-ED07-27FC-0955-7A7725454E3A}"/>
              </a:ext>
            </a:extLst>
          </p:cNvPr>
          <p:cNvSpPr>
            <a:spLocks noGrp="1"/>
          </p:cNvSpPr>
          <p:nvPr>
            <p:ph idx="1"/>
          </p:nvPr>
        </p:nvSpPr>
        <p:spPr>
          <a:xfrm>
            <a:off x="838200" y="1459685"/>
            <a:ext cx="10515600" cy="3747316"/>
          </a:xfrm>
        </p:spPr>
        <p:txBody>
          <a:bodyPr>
            <a:normAutofit/>
          </a:bodyPr>
          <a:lstStyle/>
          <a:p>
            <a:pPr>
              <a:lnSpc>
                <a:spcPct val="120000"/>
              </a:lnSpc>
            </a:pPr>
            <a:r>
              <a:rPr lang="en-US" altLang="zh-CN" sz="2000" dirty="0"/>
              <a:t>3. </a:t>
            </a:r>
            <a:r>
              <a:rPr lang="en-US" altLang="zh-CN" sz="1800" dirty="0"/>
              <a:t>Upper Quartile (UQ) Normalization </a:t>
            </a:r>
            <a:r>
              <a:rPr lang="zh-CN" altLang="en-US" sz="1800" dirty="0"/>
              <a:t>(UQ </a:t>
            </a:r>
            <a:r>
              <a:rPr lang="en-US" altLang="zh-CN" sz="1800" dirty="0"/>
              <a:t>Normalization</a:t>
            </a:r>
            <a:r>
              <a:rPr lang="zh-CN" altLang="en-US" sz="1800" dirty="0"/>
              <a:t>)</a:t>
            </a:r>
            <a:endParaRPr lang="en-US" altLang="zh-CN" sz="1800" dirty="0"/>
          </a:p>
          <a:p>
            <a:pPr lvl="1">
              <a:lnSpc>
                <a:spcPct val="120000"/>
              </a:lnSpc>
            </a:pPr>
            <a:r>
              <a:rPr lang="en-US" altLang="zh-CN" sz="1800" dirty="0"/>
              <a:t>The UQ </a:t>
            </a:r>
            <a:r>
              <a:rPr lang="zh-CN" altLang="en-US" sz="1800" dirty="0"/>
              <a:t>method was proposed by (</a:t>
            </a:r>
            <a:r>
              <a:rPr lang="en-US" altLang="zh-CN" sz="1800" dirty="0">
                <a:hlinkClick r:id="rId2"/>
              </a:rPr>
              <a:t>Bullard </a:t>
            </a:r>
            <a:r>
              <a:rPr lang="zh-CN" altLang="en-US" sz="1800" dirty="0">
                <a:hlinkClick r:id="rId2"/>
              </a:rPr>
              <a:t>et al., </a:t>
            </a:r>
            <a:r>
              <a:rPr lang="en-US" altLang="zh-CN" sz="1800" dirty="0">
                <a:hlinkClick r:id="rId2"/>
              </a:rPr>
              <a:t>2010</a:t>
            </a:r>
            <a:r>
              <a:rPr lang="zh-CN" altLang="en-US" sz="1800" dirty="0"/>
              <a:t>).</a:t>
            </a:r>
            <a:endParaRPr lang="en-US" altLang="zh-CN" sz="1800" dirty="0"/>
          </a:p>
          <a:p>
            <a:pPr lvl="1">
              <a:lnSpc>
                <a:spcPct val="120000"/>
              </a:lnSpc>
            </a:pPr>
            <a:r>
              <a:rPr lang="zh-CN" altLang="en-US" sz="1800" dirty="0"/>
              <a:t>Each column is divided by </a:t>
            </a:r>
            <a:r>
              <a:rPr lang="en-US" altLang="zh-CN" sz="1800" dirty="0"/>
              <a:t>75% of the quartiles of the </a:t>
            </a:r>
            <a:r>
              <a:rPr lang="zh-CN" altLang="en-US" sz="1800" dirty="0"/>
              <a:t>number of </a:t>
            </a:r>
            <a:r>
              <a:rPr lang="en-US" altLang="zh-CN" sz="1800" dirty="0"/>
              <a:t>counts for </a:t>
            </a:r>
            <a:r>
              <a:rPr lang="zh-CN" altLang="en-US" sz="1800" dirty="0"/>
              <a:t>each library. Typically, the calculated quartiles are scaled by the median for each cell to keep the absolute level of expression relatively consistent.</a:t>
            </a:r>
            <a:endParaRPr lang="en-US" altLang="zh-CN" sz="1800" dirty="0"/>
          </a:p>
          <a:p>
            <a:pPr lvl="1">
              <a:lnSpc>
                <a:spcPct val="120000"/>
              </a:lnSpc>
            </a:pPr>
            <a:r>
              <a:rPr lang="zh-CN" altLang="en-US" sz="1800" dirty="0"/>
              <a:t>A drawback of this approach is that for low depth </a:t>
            </a:r>
            <a:r>
              <a:rPr lang="en-US" altLang="zh-CN" sz="1800" dirty="0"/>
              <a:t>scRNA-seq </a:t>
            </a:r>
            <a:r>
              <a:rPr lang="zh-CN" altLang="en-US" sz="1800" dirty="0"/>
              <a:t>experiments, a large number of undetected genes may result in </a:t>
            </a:r>
            <a:r>
              <a:rPr lang="en-US" altLang="zh-CN" sz="1800" dirty="0"/>
              <a:t>75% of </a:t>
            </a:r>
            <a:r>
              <a:rPr lang="zh-CN" altLang="en-US" sz="1800" dirty="0"/>
              <a:t>quartiles being zero (or near zero).</a:t>
            </a:r>
            <a:endParaRPr lang="en-US" altLang="zh-CN" sz="1800" dirty="0"/>
          </a:p>
          <a:p>
            <a:pPr lvl="1">
              <a:lnSpc>
                <a:spcPct val="120000"/>
              </a:lnSpc>
            </a:pPr>
            <a:r>
              <a:rPr lang="zh-CN" altLang="en-US" sz="1800" dirty="0"/>
              <a:t>This can be overcome by using a higher quantifier (e.g. </a:t>
            </a:r>
            <a:r>
              <a:rPr lang="en-US" altLang="zh-CN" sz="1800" dirty="0"/>
              <a:t>99% quantifier </a:t>
            </a:r>
            <a:r>
              <a:rPr lang="zh-CN" altLang="en-US" sz="1800" dirty="0"/>
              <a:t>in </a:t>
            </a:r>
            <a:r>
              <a:rPr lang="en-US" altLang="zh-CN" sz="1800" dirty="0" err="1"/>
              <a:t>scater</a:t>
            </a:r>
            <a:r>
              <a:rPr lang="zh-CN" altLang="en-US" sz="1800" dirty="0"/>
              <a:t>) or by excluding genes with </a:t>
            </a:r>
            <a:r>
              <a:rPr lang="en-US" altLang="zh-CN" sz="1800" dirty="0"/>
              <a:t>count </a:t>
            </a:r>
            <a:r>
              <a:rPr lang="zh-CN" altLang="en-US" sz="1800" dirty="0"/>
              <a:t>of </a:t>
            </a:r>
            <a:r>
              <a:rPr lang="en-US" altLang="zh-CN" sz="1800" dirty="0"/>
              <a:t>0 before </a:t>
            </a:r>
            <a:r>
              <a:rPr lang="zh-CN" altLang="en-US" sz="1800" dirty="0"/>
              <a:t>calculating </a:t>
            </a:r>
            <a:r>
              <a:rPr lang="en-US" altLang="zh-CN" sz="1800" dirty="0"/>
              <a:t>75% </a:t>
            </a:r>
            <a:r>
              <a:rPr lang="zh-CN" altLang="en-US" sz="1800" dirty="0"/>
              <a:t>quantifier.</a:t>
            </a:r>
            <a:endParaRPr lang="en-US" altLang="zh-CN" sz="1800" dirty="0"/>
          </a:p>
        </p:txBody>
      </p:sp>
      <p:sp>
        <p:nvSpPr>
          <p:cNvPr id="3" name="标题 2">
            <a:extLst>
              <a:ext uri="{FF2B5EF4-FFF2-40B4-BE49-F238E27FC236}">
                <a16:creationId xmlns:a16="http://schemas.microsoft.com/office/drawing/2014/main" id="{37C29181-B03F-D1D3-D6B4-C0F4DC19468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5923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03EAB7F-17B9-E13F-BFCA-91D656D67020}"/>
              </a:ext>
            </a:extLst>
          </p:cNvPr>
          <p:cNvSpPr>
            <a:spLocks noGrp="1"/>
          </p:cNvSpPr>
          <p:nvPr>
            <p:ph idx="1"/>
          </p:nvPr>
        </p:nvSpPr>
        <p:spPr>
          <a:xfrm>
            <a:off x="838200" y="1484851"/>
            <a:ext cx="10515600" cy="3569749"/>
          </a:xfrm>
        </p:spPr>
        <p:txBody>
          <a:bodyPr>
            <a:normAutofit fontScale="92500"/>
          </a:bodyPr>
          <a:lstStyle/>
          <a:p>
            <a:pPr>
              <a:lnSpc>
                <a:spcPct val="120000"/>
              </a:lnSpc>
            </a:pPr>
            <a:r>
              <a:rPr lang="en-US" altLang="zh-CN" sz="2000" dirty="0"/>
              <a:t>4. Trimmed Mean of M-values</a:t>
            </a:r>
          </a:p>
          <a:p>
            <a:pPr lvl="1">
              <a:lnSpc>
                <a:spcPct val="120000"/>
              </a:lnSpc>
            </a:pPr>
            <a:r>
              <a:rPr lang="zh-CN" altLang="en-US" sz="1800" dirty="0"/>
              <a:t>Abbreviated as </a:t>
            </a:r>
            <a:r>
              <a:rPr lang="en-US" altLang="zh-CN" sz="1800" dirty="0"/>
              <a:t>TMM</a:t>
            </a:r>
            <a:r>
              <a:rPr lang="zh-CN" altLang="en-US" sz="1800" dirty="0"/>
              <a:t>, it is the weighted trimmed mean of </a:t>
            </a:r>
            <a:r>
              <a:rPr lang="en-US" altLang="zh-CN" sz="1800" dirty="0"/>
              <a:t>M </a:t>
            </a:r>
            <a:r>
              <a:rPr lang="zh-CN" altLang="en-US" sz="1800" dirty="0"/>
              <a:t>values proposed by (</a:t>
            </a:r>
            <a:r>
              <a:rPr lang="en-US" altLang="zh-CN" sz="1800" dirty="0">
                <a:hlinkClick r:id="rId2"/>
              </a:rPr>
              <a:t>Robinson </a:t>
            </a:r>
            <a:r>
              <a:rPr lang="zh-CN" altLang="en-US" sz="1800" dirty="0">
                <a:hlinkClick r:id="rId2"/>
              </a:rPr>
              <a:t>and </a:t>
            </a:r>
            <a:r>
              <a:rPr lang="en-US" altLang="zh-CN" sz="1800" dirty="0" err="1">
                <a:hlinkClick r:id="rId2"/>
              </a:rPr>
              <a:t>Oshlack </a:t>
            </a:r>
            <a:r>
              <a:rPr lang="en-US" altLang="zh-CN" sz="1800" dirty="0">
                <a:hlinkClick r:id="rId2"/>
              </a:rPr>
              <a:t>2010</a:t>
            </a:r>
            <a:r>
              <a:rPr lang="zh-CN" altLang="en-US" sz="1800" dirty="0"/>
              <a:t>).</a:t>
            </a:r>
            <a:endParaRPr lang="en-US" altLang="zh-CN" sz="1800" dirty="0"/>
          </a:p>
          <a:p>
            <a:pPr lvl="1">
              <a:lnSpc>
                <a:spcPct val="120000"/>
              </a:lnSpc>
            </a:pPr>
            <a:r>
              <a:rPr lang="en-US" altLang="zh-CN" sz="1800" dirty="0"/>
              <a:t>The M-value is a </a:t>
            </a:r>
            <a:r>
              <a:rPr lang="zh-CN" altLang="en-US" sz="1800" dirty="0"/>
              <a:t>log2-fold change in </a:t>
            </a:r>
            <a:r>
              <a:rPr lang="en-US" altLang="zh-CN" sz="1800" dirty="0"/>
              <a:t>gene </a:t>
            </a:r>
            <a:r>
              <a:rPr lang="zh-CN" altLang="en-US" sz="1800" dirty="0"/>
              <a:t>pairs (</a:t>
            </a:r>
            <a:r>
              <a:rPr lang="en-US" altLang="zh-CN" sz="1800" dirty="0"/>
              <a:t>gene-wise</a:t>
            </a:r>
            <a:r>
              <a:rPr lang="zh-CN" altLang="en-US" sz="1800" dirty="0"/>
              <a:t>) between individual cells. One cell is used as a reference, and then the </a:t>
            </a:r>
            <a:r>
              <a:rPr lang="en-US" altLang="zh-CN" sz="1800" dirty="0"/>
              <a:t>M-value</a:t>
            </a:r>
            <a:r>
              <a:rPr lang="zh-CN" altLang="en-US" sz="1800" dirty="0"/>
              <a:t> of each other cell is calculated as a multiple of the change from that reference. Values are then trimmed by removing the top and bottom approximately </a:t>
            </a:r>
            <a:r>
              <a:rPr lang="en-US" altLang="zh-CN" sz="1800" dirty="0"/>
              <a:t>30% of the </a:t>
            </a:r>
            <a:r>
              <a:rPr lang="zh-CN" altLang="en-US" sz="1800" dirty="0"/>
              <a:t>values and averaged by weighting the remaining values to account for the effect of log-scale pairwise differences. Each non-reference cell is multiplied by the calculated factor.</a:t>
            </a:r>
            <a:endParaRPr lang="en-US" altLang="zh-CN" sz="1800" dirty="0"/>
          </a:p>
          <a:p>
            <a:pPr lvl="1">
              <a:lnSpc>
                <a:spcPct val="120000"/>
              </a:lnSpc>
            </a:pPr>
            <a:r>
              <a:rPr lang="zh-CN" altLang="en-US" sz="1800" dirty="0"/>
              <a:t>Two potential problems with this approach are that there are not enough non-zero genes left after pruning and the assumption that most genes are not differentially expressed.</a:t>
            </a:r>
            <a:endParaRPr lang="en-US" altLang="zh-CN" sz="1800" dirty="0"/>
          </a:p>
        </p:txBody>
      </p:sp>
      <p:sp>
        <p:nvSpPr>
          <p:cNvPr id="3" name="标题 2">
            <a:extLst>
              <a:ext uri="{FF2B5EF4-FFF2-40B4-BE49-F238E27FC236}">
                <a16:creationId xmlns:a16="http://schemas.microsoft.com/office/drawing/2014/main" id="{73E5AEA8-6056-D946-AFF2-BB8ABA40352D}"/>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30187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B37F04-6657-8756-08F5-16F40A2462D4}"/>
              </a:ext>
            </a:extLst>
          </p:cNvPr>
          <p:cNvSpPr>
            <a:spLocks noGrp="1"/>
          </p:cNvSpPr>
          <p:nvPr>
            <p:ph idx="1"/>
          </p:nvPr>
        </p:nvSpPr>
        <p:spPr>
          <a:xfrm>
            <a:off x="838200" y="1413933"/>
            <a:ext cx="10515600" cy="2413000"/>
          </a:xfrm>
        </p:spPr>
        <p:txBody>
          <a:bodyPr>
            <a:normAutofit fontScale="92500" lnSpcReduction="20000"/>
          </a:bodyPr>
          <a:lstStyle/>
          <a:p>
            <a:pPr>
              <a:lnSpc>
                <a:spcPct val="120000"/>
              </a:lnSpc>
            </a:pPr>
            <a:r>
              <a:rPr lang="en-US" altLang="zh-CN" sz="2000" dirty="0"/>
              <a:t>5. Down-sampling</a:t>
            </a:r>
          </a:p>
          <a:p>
            <a:pPr lvl="1">
              <a:lnSpc>
                <a:spcPct val="120000"/>
              </a:lnSpc>
            </a:pPr>
            <a:r>
              <a:rPr lang="zh-CN" altLang="en-US" sz="1800" dirty="0"/>
              <a:t>A simple way to correct the library size is to downsample the expression matrix so that the total number of molecules per cell is approximately the same.</a:t>
            </a:r>
            <a:endParaRPr lang="en-US" altLang="zh-CN" sz="1800" dirty="0"/>
          </a:p>
          <a:p>
            <a:pPr lvl="1">
              <a:lnSpc>
                <a:spcPct val="120000"/>
              </a:lnSpc>
            </a:pPr>
            <a:r>
              <a:rPr lang="zh-CN" altLang="en-US" sz="1800" dirty="0"/>
              <a:t>The advantage of this approach is that zero values will be introduced by sampling, thus eliminating any bias due to differences in the number of genes detected.</a:t>
            </a:r>
            <a:endParaRPr lang="en-US" altLang="zh-CN" sz="1800" dirty="0"/>
          </a:p>
          <a:p>
            <a:pPr lvl="1">
              <a:lnSpc>
                <a:spcPct val="120000"/>
              </a:lnSpc>
            </a:pPr>
            <a:r>
              <a:rPr lang="zh-CN" altLang="en-US" sz="1800" dirty="0"/>
              <a:t>The main drawback is that the process is uncertain, so the resulting expression matrix will be slightly different for each sample. Therefore, usually the analysis must be run on multiple samples to ensure that the results are robust.</a:t>
            </a:r>
          </a:p>
        </p:txBody>
      </p:sp>
      <p:sp>
        <p:nvSpPr>
          <p:cNvPr id="3" name="标题 2">
            <a:extLst>
              <a:ext uri="{FF2B5EF4-FFF2-40B4-BE49-F238E27FC236}">
                <a16:creationId xmlns:a16="http://schemas.microsoft.com/office/drawing/2014/main" id="{78061F29-2FA5-C241-E74F-0E90F7F90CBC}"/>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5674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D8014E-3FB6-3BCA-F334-118DCA507EF2}"/>
              </a:ext>
            </a:extLst>
          </p:cNvPr>
          <p:cNvSpPr>
            <a:spLocks noGrp="1"/>
          </p:cNvSpPr>
          <p:nvPr>
            <p:ph idx="1"/>
          </p:nvPr>
        </p:nvSpPr>
        <p:spPr>
          <a:xfrm>
            <a:off x="838200" y="1392573"/>
            <a:ext cx="10515600" cy="4373228"/>
          </a:xfrm>
        </p:spPr>
        <p:txBody>
          <a:bodyPr>
            <a:normAutofit fontScale="92500" lnSpcReduction="20000"/>
          </a:bodyPr>
          <a:lstStyle/>
          <a:p>
            <a:pPr>
              <a:lnSpc>
                <a:spcPct val="140000"/>
              </a:lnSpc>
            </a:pPr>
            <a:r>
              <a:rPr lang="zh-CN" altLang="en-US" sz="1600" dirty="0"/>
              <a:t>The effect of different </a:t>
            </a:r>
            <a:r>
              <a:rPr lang="en-US" altLang="zh-CN" sz="1600" dirty="0"/>
              <a:t>normalization</a:t>
            </a:r>
            <a:r>
              <a:rPr lang="zh-CN" altLang="en-US" sz="1600" dirty="0"/>
              <a:t> methods may vary, and the effect can be checked using </a:t>
            </a:r>
            <a:r>
              <a:rPr lang="en-US" altLang="zh-CN" sz="1600" dirty="0"/>
              <a:t>PCA </a:t>
            </a:r>
            <a:r>
              <a:rPr lang="zh-CN" altLang="en-US" sz="1600" dirty="0"/>
              <a:t>plots</a:t>
            </a:r>
            <a:r>
              <a:rPr lang="en-US" altLang="zh-CN" sz="1600" dirty="0"/>
              <a:t>, and t</a:t>
            </a:r>
            <a:r>
              <a:rPr lang="zh-CN" altLang="en-US" sz="1600" dirty="0"/>
              <a:t>he relative log expression of cells was calculated by </a:t>
            </a:r>
            <a:r>
              <a:rPr lang="en-US" altLang="zh-CN" sz="1600" dirty="0" err="1"/>
              <a:t>scater'</a:t>
            </a:r>
            <a:r>
              <a:rPr lang="zh-CN" altLang="en-US" sz="1600" dirty="0"/>
              <a:t>s </a:t>
            </a:r>
            <a:r>
              <a:rPr lang="en-US" altLang="zh-CN" sz="1600" dirty="0" err="1"/>
              <a:t>plotRLE</a:t>
            </a:r>
            <a:r>
              <a:rPr lang="en-US" altLang="zh-CN" sz="1600" dirty="0"/>
              <a:t>() </a:t>
            </a:r>
            <a:r>
              <a:rPr lang="zh-CN" altLang="en-US" sz="1600" dirty="0"/>
              <a:t>function.</a:t>
            </a:r>
            <a:endParaRPr lang="en-US" altLang="zh-CN" sz="1600" dirty="0"/>
          </a:p>
          <a:p>
            <a:pPr>
              <a:lnSpc>
                <a:spcPct val="140000"/>
              </a:lnSpc>
            </a:pPr>
            <a:r>
              <a:rPr lang="en-US" altLang="zh-CN" sz="1600" dirty="0"/>
              <a:t>The RLE</a:t>
            </a:r>
            <a:r>
              <a:rPr lang="zh-CN" altLang="en-US" sz="1600" dirty="0"/>
              <a:t>, </a:t>
            </a:r>
            <a:r>
              <a:rPr lang="en-US" altLang="zh-CN" sz="1600" dirty="0"/>
              <a:t>TMM </a:t>
            </a:r>
            <a:r>
              <a:rPr lang="zh-CN" altLang="en-US" sz="1600" dirty="0"/>
              <a:t>and </a:t>
            </a:r>
            <a:r>
              <a:rPr lang="en-US" altLang="zh-CN" sz="1600" dirty="0"/>
              <a:t>UQ </a:t>
            </a:r>
            <a:r>
              <a:rPr lang="zh-CN" altLang="en-US" sz="1600" dirty="0"/>
              <a:t>methods were developed for </a:t>
            </a:r>
            <a:r>
              <a:rPr lang="en-US" altLang="zh-CN" sz="1600" dirty="0"/>
              <a:t>bulk RNA-sequencing </a:t>
            </a:r>
            <a:r>
              <a:rPr lang="zh-CN" altLang="en-US" sz="1600" dirty="0"/>
              <a:t>and may not be suitable for single-cell </a:t>
            </a:r>
            <a:r>
              <a:rPr lang="en-US" altLang="zh-CN" sz="1600" dirty="0"/>
              <a:t>RNA-seq </a:t>
            </a:r>
            <a:r>
              <a:rPr lang="zh-CN" altLang="en-US" sz="1600" dirty="0"/>
              <a:t>data because their underlying assumptions may be violated.</a:t>
            </a:r>
            <a:endParaRPr lang="en-US" altLang="zh-CN" sz="1600" dirty="0"/>
          </a:p>
          <a:p>
            <a:pPr>
              <a:lnSpc>
                <a:spcPct val="140000"/>
              </a:lnSpc>
            </a:pPr>
            <a:r>
              <a:rPr lang="en-US" altLang="zh-CN" sz="1600" dirty="0" err="1"/>
              <a:t>scater'</a:t>
            </a:r>
            <a:r>
              <a:rPr lang="zh-CN" altLang="en-US" sz="1600" dirty="0"/>
              <a:t>s </a:t>
            </a:r>
            <a:r>
              <a:rPr lang="en-US" altLang="zh-CN" sz="1600" dirty="0" err="1"/>
              <a:t>calcNormFactors </a:t>
            </a:r>
            <a:r>
              <a:rPr lang="zh-CN" altLang="en-US" sz="1600" dirty="0"/>
              <a:t>function implements several methods of normalizing the size of the library.</a:t>
            </a:r>
            <a:endParaRPr lang="en-US" altLang="zh-CN" sz="1600" dirty="0"/>
          </a:p>
          <a:p>
            <a:pPr lvl="1">
              <a:lnSpc>
                <a:spcPct val="140000"/>
              </a:lnSpc>
            </a:pPr>
            <a:r>
              <a:rPr lang="zh-CN" altLang="en-US" sz="1400" dirty="0"/>
              <a:t>Note that </a:t>
            </a:r>
            <a:r>
              <a:rPr lang="en-US" altLang="zh-CN" sz="1400" dirty="0" err="1"/>
              <a:t>edgeR </a:t>
            </a:r>
            <a:r>
              <a:rPr lang="zh-CN" altLang="en-US" sz="1400" dirty="0"/>
              <a:t>makes additional adjustments to some normalization methods, which may lead to different results than following the original method exactly, e.g. the </a:t>
            </a:r>
            <a:r>
              <a:rPr lang="en-US" altLang="zh-CN" sz="1400" dirty="0"/>
              <a:t>"RLE" </a:t>
            </a:r>
            <a:r>
              <a:rPr lang="zh-CN" altLang="en-US" sz="1400" dirty="0"/>
              <a:t>method of </a:t>
            </a:r>
            <a:r>
              <a:rPr lang="en-US" altLang="zh-CN" sz="1400" dirty="0" err="1"/>
              <a:t>edgeR </a:t>
            </a:r>
            <a:r>
              <a:rPr lang="zh-CN" altLang="en-US" sz="1400" dirty="0"/>
              <a:t>and </a:t>
            </a:r>
            <a:r>
              <a:rPr lang="en-US" altLang="zh-CN" sz="1400" dirty="0" err="1"/>
              <a:t>scater </a:t>
            </a:r>
            <a:r>
              <a:rPr lang="zh-CN" altLang="en-US" sz="1400" dirty="0"/>
              <a:t>is based on the </a:t>
            </a:r>
            <a:r>
              <a:rPr lang="en-US" altLang="zh-CN" sz="1400" dirty="0"/>
              <a:t>"</a:t>
            </a:r>
            <a:r>
              <a:rPr lang="zh-CN" altLang="en-US" sz="1400" dirty="0"/>
              <a:t>size factor</a:t>
            </a:r>
            <a:r>
              <a:rPr lang="en-US" altLang="zh-CN" sz="1400" dirty="0"/>
              <a:t>" </a:t>
            </a:r>
            <a:r>
              <a:rPr lang="zh-CN" altLang="en-US" sz="1400" dirty="0"/>
              <a:t>used by </a:t>
            </a:r>
            <a:r>
              <a:rPr lang="en-US" altLang="zh-CN" sz="1400" dirty="0" err="1"/>
              <a:t>DESeq </a:t>
            </a:r>
            <a:r>
              <a:rPr lang="zh-CN" altLang="en-US" sz="1400" dirty="0"/>
              <a:t>and may give different results </a:t>
            </a:r>
            <a:r>
              <a:rPr lang="en-US" altLang="zh-CN" sz="1400" dirty="0"/>
              <a:t>with</a:t>
            </a:r>
            <a:r>
              <a:rPr lang="zh-CN" altLang="en-US" sz="1400" dirty="0"/>
              <a:t> the </a:t>
            </a:r>
            <a:r>
              <a:rPr lang="en-US" altLang="zh-CN" sz="1400" dirty="0"/>
              <a:t>DESeq/DESeq2 package </a:t>
            </a:r>
            <a:r>
              <a:rPr lang="en-US" altLang="zh-CN" sz="1400" dirty="0" err="1"/>
              <a:t>impairSizeFactorsForMatrix</a:t>
            </a:r>
            <a:r>
              <a:rPr lang="en-US" altLang="zh-CN" sz="1400" dirty="0"/>
              <a:t> </a:t>
            </a:r>
            <a:r>
              <a:rPr lang="zh-CN" altLang="en-US" sz="1400" dirty="0"/>
              <a:t>method.</a:t>
            </a:r>
            <a:endParaRPr lang="en-US" altLang="zh-CN" sz="1400" dirty="0"/>
          </a:p>
          <a:p>
            <a:pPr lvl="1">
              <a:lnSpc>
                <a:spcPct val="140000"/>
              </a:lnSpc>
            </a:pPr>
            <a:r>
              <a:rPr lang="zh-CN" altLang="en-US" sz="1400" dirty="0"/>
              <a:t>In addition, some versions of </a:t>
            </a:r>
            <a:r>
              <a:rPr lang="en-US" altLang="zh-CN" sz="1400" dirty="0" err="1"/>
              <a:t>edgeR </a:t>
            </a:r>
            <a:r>
              <a:rPr lang="zh-CN" altLang="en-US" sz="1400" dirty="0"/>
              <a:t>will not calculate the normalization factor correctly unless the </a:t>
            </a:r>
            <a:r>
              <a:rPr lang="en-US" altLang="zh-CN" sz="1400" dirty="0" err="1"/>
              <a:t>lib.size is </a:t>
            </a:r>
            <a:r>
              <a:rPr lang="zh-CN" altLang="en-US" sz="1400" dirty="0"/>
              <a:t>set to </a:t>
            </a:r>
            <a:r>
              <a:rPr lang="en-US" altLang="zh-CN" sz="1400" dirty="0"/>
              <a:t>1 for </a:t>
            </a:r>
            <a:r>
              <a:rPr lang="zh-CN" altLang="en-US" sz="1400" dirty="0"/>
              <a:t>all cells.</a:t>
            </a:r>
            <a:endParaRPr lang="en-US" altLang="zh-CN" sz="1400" dirty="0"/>
          </a:p>
          <a:p>
            <a:pPr lvl="1">
              <a:lnSpc>
                <a:spcPct val="140000"/>
              </a:lnSpc>
            </a:pPr>
            <a:r>
              <a:rPr lang="zh-CN" altLang="en-US" sz="1400" dirty="0"/>
              <a:t>For </a:t>
            </a:r>
            <a:r>
              <a:rPr lang="en-US" altLang="zh-CN" sz="1400" dirty="0"/>
              <a:t>CPM </a:t>
            </a:r>
            <a:r>
              <a:rPr lang="zh-CN" altLang="en-US" sz="1400" dirty="0"/>
              <a:t>normalization, </a:t>
            </a:r>
            <a:r>
              <a:rPr lang="en-US" altLang="zh-CN" sz="1400" dirty="0"/>
              <a:t>the </a:t>
            </a:r>
            <a:r>
              <a:rPr lang="en-US" altLang="zh-CN" sz="1400" dirty="0" err="1"/>
              <a:t>scater</a:t>
            </a:r>
            <a:r>
              <a:rPr lang="en-US" altLang="zh-CN" sz="1400" dirty="0"/>
              <a:t>‘</a:t>
            </a:r>
            <a:r>
              <a:rPr lang="zh-CN" altLang="en-US" sz="1400" dirty="0"/>
              <a:t>s </a:t>
            </a:r>
            <a:r>
              <a:rPr lang="en-US" altLang="zh-CN" sz="1400" dirty="0" err="1"/>
              <a:t>calculateCPM</a:t>
            </a:r>
            <a:r>
              <a:rPr lang="en-US" altLang="zh-CN" sz="1400" dirty="0"/>
              <a:t>() </a:t>
            </a:r>
            <a:r>
              <a:rPr lang="zh-CN" altLang="en-US" sz="1400" dirty="0"/>
              <a:t>function </a:t>
            </a:r>
            <a:r>
              <a:rPr lang="en-US" altLang="zh-CN" sz="1400" dirty="0"/>
              <a:t>was used</a:t>
            </a:r>
            <a:r>
              <a:rPr lang="zh-CN" altLang="en-US" sz="1400" dirty="0"/>
              <a:t>.</a:t>
            </a:r>
            <a:endParaRPr lang="en-US" altLang="zh-CN" sz="1400" dirty="0"/>
          </a:p>
          <a:p>
            <a:pPr lvl="1">
              <a:lnSpc>
                <a:spcPct val="140000"/>
              </a:lnSpc>
            </a:pPr>
            <a:r>
              <a:rPr lang="zh-CN" altLang="en-US" sz="1400" dirty="0"/>
              <a:t>Use the </a:t>
            </a:r>
            <a:r>
              <a:rPr lang="en-US" altLang="zh-CN" sz="1400" dirty="0"/>
              <a:t>scran </a:t>
            </a:r>
            <a:r>
              <a:rPr lang="zh-CN" altLang="en-US" sz="1400" dirty="0"/>
              <a:t>package to calculate the size factor (it also operates on the </a:t>
            </a:r>
            <a:r>
              <a:rPr lang="en-US" altLang="zh-CN" sz="1400" dirty="0" err="1"/>
              <a:t>SingleCellExperiment </a:t>
            </a:r>
            <a:r>
              <a:rPr lang="zh-CN" altLang="en-US" sz="1400" dirty="0"/>
              <a:t>class) and use </a:t>
            </a:r>
            <a:r>
              <a:rPr lang="en-US" altLang="zh-CN" sz="1400" dirty="0" err="1"/>
              <a:t>scater'</a:t>
            </a:r>
            <a:r>
              <a:rPr lang="zh-CN" altLang="en-US" sz="1400" dirty="0"/>
              <a:t>s </a:t>
            </a:r>
            <a:r>
              <a:rPr lang="en-US" altLang="zh-CN" sz="1400" dirty="0"/>
              <a:t>normalize() </a:t>
            </a:r>
            <a:r>
              <a:rPr lang="zh-CN" altLang="en-US" sz="1400" dirty="0"/>
              <a:t>to normalize the data.</a:t>
            </a:r>
            <a:endParaRPr lang="en-US" altLang="zh-CN" sz="1400" dirty="0"/>
          </a:p>
          <a:p>
            <a:pPr lvl="1">
              <a:lnSpc>
                <a:spcPct val="140000"/>
              </a:lnSpc>
            </a:pPr>
            <a:r>
              <a:rPr lang="zh-CN" altLang="en-US" sz="1400" dirty="0"/>
              <a:t>All these normalization functions save the results in </a:t>
            </a:r>
            <a:r>
              <a:rPr lang="en-US" altLang="zh-CN" sz="1400" dirty="0"/>
              <a:t>the </a:t>
            </a:r>
            <a:r>
              <a:rPr lang="en-US" altLang="zh-CN" sz="1400" dirty="0" err="1"/>
              <a:t>logcounts</a:t>
            </a:r>
            <a:r>
              <a:rPr lang="en-US" altLang="zh-CN" sz="1400" dirty="0"/>
              <a:t> slot of SCE </a:t>
            </a:r>
            <a:r>
              <a:rPr lang="zh-CN" altLang="en-US" sz="1400" dirty="0"/>
              <a:t>object.</a:t>
            </a:r>
            <a:endParaRPr lang="en-US" altLang="zh-CN" sz="1400" dirty="0"/>
          </a:p>
          <a:p>
            <a:pPr lvl="1">
              <a:lnSpc>
                <a:spcPct val="140000"/>
              </a:lnSpc>
            </a:pPr>
            <a:r>
              <a:rPr lang="zh-CN" altLang="en-US" sz="1400" dirty="0"/>
              <a:t>For sampling, there are no ready-made packages to use, you need to program your own implementation.</a:t>
            </a:r>
          </a:p>
        </p:txBody>
      </p:sp>
      <p:sp>
        <p:nvSpPr>
          <p:cNvPr id="3" name="标题 2">
            <a:extLst>
              <a:ext uri="{FF2B5EF4-FFF2-40B4-BE49-F238E27FC236}">
                <a16:creationId xmlns:a16="http://schemas.microsoft.com/office/drawing/2014/main" id="{0C844C25-EDC5-8E0F-7F1E-F4B9084E8615}"/>
              </a:ext>
            </a:extLst>
          </p:cNvPr>
          <p:cNvSpPr>
            <a:spLocks noGrp="1"/>
          </p:cNvSpPr>
          <p:nvPr>
            <p:ph type="title"/>
          </p:nvPr>
        </p:nvSpPr>
        <p:spPr/>
        <p:txBody>
          <a:bodyPr>
            <a:normAutofit/>
          </a:bodyPr>
          <a:lstStyle/>
          <a:p>
            <a:r>
              <a:rPr lang="en-US" altLang="zh-CN" sz="3200" dirty="0"/>
              <a:t>Summary of normalization methods</a:t>
            </a:r>
            <a:endParaRPr lang="zh-CN" altLang="en-US" sz="3200" dirty="0"/>
          </a:p>
        </p:txBody>
      </p:sp>
    </p:spTree>
    <p:extLst>
      <p:ext uri="{BB962C8B-B14F-4D97-AF65-F5344CB8AC3E}">
        <p14:creationId xmlns:p14="http://schemas.microsoft.com/office/powerpoint/2010/main" val="3376654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4E364D-D26F-D7BF-95F2-FF437A53A4CC}"/>
              </a:ext>
            </a:extLst>
          </p:cNvPr>
          <p:cNvSpPr>
            <a:spLocks noGrp="1"/>
          </p:cNvSpPr>
          <p:nvPr>
            <p:ph idx="1"/>
          </p:nvPr>
        </p:nvSpPr>
        <p:spPr>
          <a:xfrm>
            <a:off x="838200" y="1402292"/>
            <a:ext cx="10515600" cy="4351338"/>
          </a:xfrm>
        </p:spPr>
        <p:txBody>
          <a:bodyPr>
            <a:normAutofit fontScale="55000" lnSpcReduction="20000"/>
          </a:bodyPr>
          <a:lstStyle/>
          <a:p>
            <a:pPr>
              <a:lnSpc>
                <a:spcPct val="140000"/>
              </a:lnSpc>
            </a:pPr>
            <a:r>
              <a:rPr lang="zh-CN" altLang="en-US" dirty="0"/>
              <a:t>Batch effects, also known as technical interferences, can arise from differences in reagents, isolation methods, the laboratory/experimenter performing the experiment, or even the day or time of day on which the experiment is performed.</a:t>
            </a:r>
            <a:endParaRPr lang="en-US" altLang="zh-CN" dirty="0"/>
          </a:p>
          <a:p>
            <a:pPr>
              <a:lnSpc>
                <a:spcPct val="140000"/>
              </a:lnSpc>
            </a:pPr>
            <a:r>
              <a:rPr lang="zh-CN" altLang="en-US" dirty="0"/>
              <a:t>Batch effects are a complex issue that involves principles of experimental design. Here, </a:t>
            </a:r>
            <a:r>
              <a:rPr lang="en-US" altLang="zh-CN" dirty="0"/>
              <a:t>l</a:t>
            </a:r>
            <a:r>
              <a:rPr lang="zh-CN" altLang="en-US" dirty="0"/>
              <a:t> will discuss what approaches can be taken to consider confounding factors when the experimental design is appropriate</a:t>
            </a:r>
            <a:endParaRPr lang="en-US" altLang="zh-CN" dirty="0"/>
          </a:p>
          <a:p>
            <a:pPr>
              <a:lnSpc>
                <a:spcPct val="140000"/>
              </a:lnSpc>
            </a:pPr>
            <a:r>
              <a:rPr lang="zh-CN" altLang="en-US" dirty="0"/>
              <a:t>Various approaches </a:t>
            </a:r>
            <a:r>
              <a:rPr lang="en-US" altLang="zh-CN" dirty="0"/>
              <a:t>are provided</a:t>
            </a:r>
            <a:r>
              <a:rPr lang="zh-CN" altLang="en-US" dirty="0"/>
              <a:t>, some use marker genes (e.g. </a:t>
            </a:r>
            <a:r>
              <a:rPr lang="en-US" altLang="zh-CN" dirty="0"/>
              <a:t>spike-in </a:t>
            </a:r>
            <a:r>
              <a:rPr lang="zh-CN" altLang="en-US" dirty="0"/>
              <a:t>genes) or housekeeping genes, and </a:t>
            </a:r>
            <a:r>
              <a:rPr lang="en-US" altLang="zh-CN" dirty="0"/>
              <a:t>other</a:t>
            </a:r>
            <a:r>
              <a:rPr lang="zh-CN" altLang="en-US" dirty="0"/>
              <a:t> use endogenous genes.</a:t>
            </a:r>
            <a:endParaRPr lang="en-US" altLang="zh-CN" dirty="0"/>
          </a:p>
          <a:p>
            <a:pPr>
              <a:lnSpc>
                <a:spcPct val="140000"/>
              </a:lnSpc>
            </a:pPr>
            <a:r>
              <a:rPr lang="zh-CN" altLang="en-US" dirty="0"/>
              <a:t>The use of marker genes as reference genes is a feasible approach in the dataset used in our exercise, where the same number of </a:t>
            </a:r>
            <a:r>
              <a:rPr lang="en-US" altLang="zh-CN" dirty="0"/>
              <a:t>ERCC </a:t>
            </a:r>
            <a:r>
              <a:rPr lang="zh-CN" altLang="en-US" dirty="0"/>
              <a:t>marker genes were added to each cell. In principle, all the variation we observed in these genes is due to technical noise. However, there are some problems with using </a:t>
            </a:r>
            <a:r>
              <a:rPr lang="en-US" altLang="zh-CN" dirty="0"/>
              <a:t>spike-in genes </a:t>
            </a:r>
            <a:r>
              <a:rPr lang="zh-CN" altLang="en-US" dirty="0"/>
              <a:t>for </a:t>
            </a:r>
            <a:r>
              <a:rPr lang="en-US" altLang="zh-CN" dirty="0"/>
              <a:t>normalization</a:t>
            </a:r>
            <a:r>
              <a:rPr lang="zh-CN" altLang="en-US" dirty="0"/>
              <a:t> (especially </a:t>
            </a:r>
            <a:r>
              <a:rPr lang="en-US" altLang="zh-CN" dirty="0"/>
              <a:t>ERCC</a:t>
            </a:r>
            <a:r>
              <a:rPr lang="zh-CN" altLang="en-US" dirty="0"/>
              <a:t>, from bacterial sequences), and in practice, they may have higher variability than endogenous genes.</a:t>
            </a:r>
            <a:endParaRPr lang="en-US" altLang="zh-CN" dirty="0"/>
          </a:p>
          <a:p>
            <a:pPr>
              <a:lnSpc>
                <a:spcPct val="140000"/>
              </a:lnSpc>
            </a:pPr>
            <a:r>
              <a:rPr lang="zh-CN" altLang="en-US" dirty="0"/>
              <a:t>Technical noise can be eliminated by fitting models to reference genes and by </a:t>
            </a:r>
            <a:r>
              <a:rPr lang="en-US" altLang="zh-CN" dirty="0"/>
              <a:t>"</a:t>
            </a:r>
            <a:r>
              <a:rPr lang="zh-CN" altLang="en-US" dirty="0"/>
              <a:t>subtracting</a:t>
            </a:r>
            <a:r>
              <a:rPr lang="en-US" altLang="zh-CN" dirty="0"/>
              <a:t>" </a:t>
            </a:r>
            <a:r>
              <a:rPr lang="zh-CN" altLang="en-US" dirty="0"/>
              <a:t>from endogenous genes.</a:t>
            </a:r>
            <a:endParaRPr lang="en-US" altLang="zh-CN" dirty="0"/>
          </a:p>
          <a:p>
            <a:pPr>
              <a:lnSpc>
                <a:spcPct val="140000"/>
              </a:lnSpc>
            </a:pPr>
            <a:r>
              <a:rPr lang="zh-CN" altLang="en-US" dirty="0"/>
              <a:t>There are several methods such as </a:t>
            </a:r>
            <a:r>
              <a:rPr lang="en-US" altLang="zh-CN" dirty="0" err="1"/>
              <a:t>BASiCS</a:t>
            </a:r>
            <a:r>
              <a:rPr lang="zh-CN" altLang="en-US" dirty="0"/>
              <a:t>, </a:t>
            </a:r>
            <a:r>
              <a:rPr lang="en-US" altLang="zh-CN" dirty="0" err="1"/>
              <a:t>scLVM</a:t>
            </a:r>
            <a:r>
              <a:rPr lang="zh-CN" altLang="en-US" dirty="0"/>
              <a:t>, and </a:t>
            </a:r>
            <a:r>
              <a:rPr lang="en-US" altLang="zh-CN" dirty="0" err="1"/>
              <a:t>RUVg</a:t>
            </a:r>
            <a:r>
              <a:rPr lang="zh-CN" altLang="en-US" dirty="0"/>
              <a:t>; each method uses a different noise model and a different fitting procedure.</a:t>
            </a:r>
          </a:p>
        </p:txBody>
      </p:sp>
      <p:sp>
        <p:nvSpPr>
          <p:cNvPr id="3" name="标题 2">
            <a:extLst>
              <a:ext uri="{FF2B5EF4-FFF2-40B4-BE49-F238E27FC236}">
                <a16:creationId xmlns:a16="http://schemas.microsoft.com/office/drawing/2014/main" id="{55C218EA-6664-0F72-4270-570C6BC27986}"/>
              </a:ext>
            </a:extLst>
          </p:cNvPr>
          <p:cNvSpPr>
            <a:spLocks noGrp="1"/>
          </p:cNvSpPr>
          <p:nvPr>
            <p:ph type="title"/>
          </p:nvPr>
        </p:nvSpPr>
        <p:spPr/>
        <p:txBody>
          <a:bodyPr>
            <a:normAutofit/>
          </a:bodyPr>
          <a:lstStyle/>
          <a:p>
            <a:r>
              <a:rPr lang="en-US" altLang="zh-CN" sz="3200" dirty="0"/>
              <a:t>2</a:t>
            </a:r>
            <a:r>
              <a:rPr lang="zh-CN" altLang="en-US" sz="3200" dirty="0"/>
              <a:t>) Batch effect removal</a:t>
            </a:r>
          </a:p>
        </p:txBody>
      </p:sp>
    </p:spTree>
    <p:extLst>
      <p:ext uri="{BB962C8B-B14F-4D97-AF65-F5344CB8AC3E}">
        <p14:creationId xmlns:p14="http://schemas.microsoft.com/office/powerpoint/2010/main" val="3256327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F7557C-AB2A-064E-9064-DE1DF22DE77C}"/>
              </a:ext>
            </a:extLst>
          </p:cNvPr>
          <p:cNvSpPr>
            <a:spLocks noGrp="1"/>
          </p:cNvSpPr>
          <p:nvPr>
            <p:ph idx="1"/>
          </p:nvPr>
        </p:nvSpPr>
        <p:spPr>
          <a:xfrm>
            <a:off x="838200" y="1364231"/>
            <a:ext cx="10515600" cy="3851236"/>
          </a:xfrm>
        </p:spPr>
        <p:txBody>
          <a:bodyPr>
            <a:normAutofit/>
          </a:bodyPr>
          <a:lstStyle/>
          <a:p>
            <a:pPr>
              <a:lnSpc>
                <a:spcPct val="130000"/>
              </a:lnSpc>
            </a:pPr>
            <a:r>
              <a:rPr lang="zh-CN" altLang="en-US" sz="1400" dirty="0"/>
              <a:t>Us</a:t>
            </a:r>
            <a:r>
              <a:rPr lang="en-US" altLang="zh-CN" sz="1400" dirty="0" err="1"/>
              <a:t>ing</a:t>
            </a:r>
            <a:r>
              <a:rPr lang="zh-CN" altLang="en-US" sz="1400" dirty="0"/>
              <a:t> endogenous genes </a:t>
            </a:r>
            <a:r>
              <a:rPr lang="en-US" altLang="zh-CN" sz="1400" dirty="0"/>
              <a:t>may </a:t>
            </a:r>
            <a:r>
              <a:rPr lang="zh-CN" altLang="en-US" sz="1400" dirty="0"/>
              <a:t>obtain better results. Such an approach (e.g., the </a:t>
            </a:r>
            <a:r>
              <a:rPr lang="en-US" altLang="zh-CN" sz="1400" dirty="0"/>
              <a:t>RUVs </a:t>
            </a:r>
            <a:r>
              <a:rPr lang="zh-CN" altLang="en-US" sz="1400" dirty="0"/>
              <a:t>approach) can perform well if we have a large number of endogenous genes that do not vary systematically between cells, and we expect technical effects to affect a large number of genes (a very common and reasonable assumption).</a:t>
            </a:r>
          </a:p>
          <a:p>
            <a:pPr>
              <a:lnSpc>
                <a:spcPct val="130000"/>
              </a:lnSpc>
            </a:pPr>
            <a:r>
              <a:rPr lang="zh-CN" altLang="en-US" sz="1400" dirty="0"/>
              <a:t>In </a:t>
            </a:r>
            <a:r>
              <a:rPr lang="en-US" altLang="zh-CN" sz="1400" dirty="0"/>
              <a:t>scRNA-seq </a:t>
            </a:r>
            <a:r>
              <a:rPr lang="zh-CN" altLang="en-US" sz="1400" dirty="0"/>
              <a:t>dataset integration, there are two scenarios. </a:t>
            </a:r>
            <a:endParaRPr lang="en-US" altLang="zh-CN" sz="1400" dirty="0"/>
          </a:p>
          <a:p>
            <a:pPr lvl="1">
              <a:lnSpc>
                <a:spcPct val="130000"/>
              </a:lnSpc>
            </a:pPr>
            <a:r>
              <a:rPr lang="en-US" altLang="zh-CN" sz="1400" dirty="0"/>
              <a:t>First </a:t>
            </a:r>
            <a:r>
              <a:rPr lang="zh-CN" altLang="en-US" sz="1400" dirty="0"/>
              <a:t>case, the cell composition is expected to be the same and methods developed for batch </a:t>
            </a:r>
            <a:r>
              <a:rPr lang="en-US" altLang="zh-CN" sz="1400" dirty="0"/>
              <a:t>RNA-seq </a:t>
            </a:r>
            <a:r>
              <a:rPr lang="zh-CN" altLang="en-US" sz="1400" dirty="0"/>
              <a:t>(e.g. </a:t>
            </a:r>
            <a:r>
              <a:rPr lang="en-US" altLang="zh-CN" sz="1400" dirty="0" err="1"/>
              <a:t>ComBat</a:t>
            </a:r>
            <a:r>
              <a:rPr lang="zh-CN" altLang="en-US" sz="1400" dirty="0"/>
              <a:t>) show good performance. This is often true for biological replicates of the same experiment</a:t>
            </a:r>
            <a:r>
              <a:rPr lang="en-US" altLang="zh-CN" sz="1400" dirty="0"/>
              <a:t>.</a:t>
            </a:r>
            <a:r>
              <a:rPr lang="zh-CN" altLang="en-US" sz="1400" dirty="0"/>
              <a:t> </a:t>
            </a:r>
            <a:endParaRPr lang="en-US" altLang="zh-CN" sz="1400" dirty="0"/>
          </a:p>
          <a:p>
            <a:pPr lvl="1">
              <a:lnSpc>
                <a:spcPct val="130000"/>
              </a:lnSpc>
            </a:pPr>
            <a:r>
              <a:rPr lang="en-US" altLang="zh-CN" sz="1400" dirty="0"/>
              <a:t>S</a:t>
            </a:r>
            <a:r>
              <a:rPr lang="zh-CN" altLang="en-US" sz="1400" dirty="0"/>
              <a:t>econd case, the overlap between datasets is partial </a:t>
            </a:r>
            <a:r>
              <a:rPr lang="en-US" altLang="zh-CN" sz="1400" dirty="0"/>
              <a:t>- </a:t>
            </a:r>
            <a:r>
              <a:rPr lang="zh-CN" altLang="en-US" sz="1400" dirty="0"/>
              <a:t>for example, if the datasets represent healthy and diseased tissues, they differ significantly in their cell type composition. In this case, methods based on mutual nearest neighbors (</a:t>
            </a:r>
            <a:r>
              <a:rPr lang="en-US" altLang="zh-CN" sz="1400" dirty="0"/>
              <a:t>MNN</a:t>
            </a:r>
            <a:r>
              <a:rPr lang="zh-CN" altLang="en-US" sz="1400" dirty="0"/>
              <a:t>) tend to perform better. </a:t>
            </a:r>
            <a:endParaRPr lang="en-US" altLang="zh-CN" sz="1400" dirty="0"/>
          </a:p>
          <a:p>
            <a:pPr>
              <a:lnSpc>
                <a:spcPct val="130000"/>
              </a:lnSpc>
            </a:pPr>
            <a:r>
              <a:rPr lang="zh-CN" altLang="en-US" sz="1600" dirty="0"/>
              <a:t>Here, </a:t>
            </a:r>
            <a:r>
              <a:rPr lang="en-US" altLang="zh-CN" sz="1600" dirty="0"/>
              <a:t>l</a:t>
            </a:r>
            <a:r>
              <a:rPr lang="zh-CN" altLang="en-US" sz="1600" dirty="0"/>
              <a:t> will use two methods for batch correction </a:t>
            </a:r>
            <a:r>
              <a:rPr lang="en-US" altLang="zh-CN" sz="1600" dirty="0"/>
              <a:t>- </a:t>
            </a:r>
            <a:r>
              <a:rPr lang="en-US" altLang="zh-CN" sz="1600" dirty="0" err="1"/>
              <a:t>ComBat</a:t>
            </a:r>
            <a:r>
              <a:rPr lang="zh-CN" altLang="en-US" sz="1600" dirty="0"/>
              <a:t>, based on an empirical Bayesian framework, and </a:t>
            </a:r>
            <a:r>
              <a:rPr lang="en-US" altLang="zh-CN" sz="1600" dirty="0" err="1"/>
              <a:t>fastMNN, </a:t>
            </a:r>
            <a:r>
              <a:rPr lang="zh-CN" altLang="en-US" sz="1600" dirty="0"/>
              <a:t>which is an </a:t>
            </a:r>
            <a:r>
              <a:rPr lang="en-US" altLang="zh-CN" sz="1600" dirty="0"/>
              <a:t>MNN-based </a:t>
            </a:r>
            <a:r>
              <a:rPr lang="zh-CN" altLang="en-US" sz="1600" dirty="0"/>
              <a:t>method from the package </a:t>
            </a:r>
            <a:r>
              <a:rPr lang="en-US" altLang="zh-CN" sz="1600" dirty="0" err="1"/>
              <a:t>batchelor.</a:t>
            </a:r>
          </a:p>
        </p:txBody>
      </p:sp>
      <p:sp>
        <p:nvSpPr>
          <p:cNvPr id="3" name="标题 2">
            <a:extLst>
              <a:ext uri="{FF2B5EF4-FFF2-40B4-BE49-F238E27FC236}">
                <a16:creationId xmlns:a16="http://schemas.microsoft.com/office/drawing/2014/main" id="{56A980BF-C7B7-0ADA-CA25-AA1AB5622A7C}"/>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1567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D7499-D536-EFFA-938E-045CBDA53CDC}"/>
              </a:ext>
            </a:extLst>
          </p:cNvPr>
          <p:cNvSpPr>
            <a:spLocks noGrp="1"/>
          </p:cNvSpPr>
          <p:nvPr>
            <p:ph type="title"/>
          </p:nvPr>
        </p:nvSpPr>
        <p:spPr>
          <a:xfrm>
            <a:off x="918405" y="304275"/>
            <a:ext cx="10194235" cy="855799"/>
          </a:xfrm>
        </p:spPr>
        <p:txBody>
          <a:bodyPr>
            <a:normAutofit/>
          </a:bodyPr>
          <a:lstStyle/>
          <a:p>
            <a:r>
              <a:rPr lang="zh-CN" altLang="en-US" sz="3600" dirty="0"/>
              <a:t>Quality control of </a:t>
            </a:r>
            <a:r>
              <a:rPr lang="en-US" altLang="zh-CN" sz="3600" dirty="0" err="1"/>
              <a:t>scRNA </a:t>
            </a:r>
            <a:r>
              <a:rPr lang="zh-CN" altLang="en-US" sz="3600" dirty="0"/>
              <a:t>data using </a:t>
            </a:r>
            <a:r>
              <a:rPr lang="en-US" altLang="zh-CN" sz="3600" dirty="0"/>
              <a:t>Bioconductor</a:t>
            </a:r>
          </a:p>
        </p:txBody>
      </p:sp>
      <p:sp>
        <p:nvSpPr>
          <p:cNvPr id="3" name="内容占位符 2">
            <a:extLst>
              <a:ext uri="{FF2B5EF4-FFF2-40B4-BE49-F238E27FC236}">
                <a16:creationId xmlns:a16="http://schemas.microsoft.com/office/drawing/2014/main" id="{D36E2E9D-6E73-D10F-52D7-2CD8CEFE9560}"/>
              </a:ext>
            </a:extLst>
          </p:cNvPr>
          <p:cNvSpPr>
            <a:spLocks noGrp="1"/>
          </p:cNvSpPr>
          <p:nvPr>
            <p:ph idx="1"/>
          </p:nvPr>
        </p:nvSpPr>
        <p:spPr>
          <a:xfrm>
            <a:off x="838199" y="1220924"/>
            <a:ext cx="10515600" cy="2970076"/>
          </a:xfrm>
        </p:spPr>
        <p:txBody>
          <a:bodyPr>
            <a:normAutofit/>
          </a:bodyPr>
          <a:lstStyle/>
          <a:p>
            <a:pPr>
              <a:lnSpc>
                <a:spcPct val="120000"/>
              </a:lnSpc>
            </a:pPr>
            <a:r>
              <a:rPr lang="zh-CN" altLang="en-US" sz="2000" dirty="0"/>
              <a:t>In the expression matrix of </a:t>
            </a:r>
            <a:r>
              <a:rPr lang="en-US" altLang="zh-CN" sz="2000" dirty="0" err="1"/>
              <a:t>scRNA</a:t>
            </a:r>
            <a:r>
              <a:rPr lang="zh-CN" altLang="en-US" sz="2000" dirty="0"/>
              <a:t>, each row corresponds to a gene (or transcript) and each column corresponds to a cell. Low quality cells may add technical noise, which has the potential to mask biological signals of interest in downstream analyses and therefore needs to be removed in subsequent analyses.</a:t>
            </a:r>
          </a:p>
          <a:p>
            <a:pPr>
              <a:lnSpc>
                <a:spcPct val="120000"/>
              </a:lnSpc>
            </a:pPr>
            <a:r>
              <a:rPr lang="zh-CN" altLang="en-US" sz="2000" dirty="0"/>
              <a:t>There are several QC methods available, which may vary </a:t>
            </a:r>
            <a:r>
              <a:rPr lang="en-US" altLang="zh-CN" sz="2000" dirty="0"/>
              <a:t>between methods</a:t>
            </a:r>
            <a:r>
              <a:rPr lang="zh-CN" altLang="en-US" sz="2000" dirty="0"/>
              <a:t>, and different experimental data may have different effects using the same method. Here </a:t>
            </a:r>
            <a:r>
              <a:rPr lang="en-US" altLang="zh-CN" sz="2000" dirty="0"/>
              <a:t>l will</a:t>
            </a:r>
            <a:r>
              <a:rPr lang="zh-CN" altLang="en-US" sz="2000" dirty="0"/>
              <a:t> introduce several feasible methods.</a:t>
            </a:r>
          </a:p>
        </p:txBody>
      </p:sp>
    </p:spTree>
    <p:extLst>
      <p:ext uri="{BB962C8B-B14F-4D97-AF65-F5344CB8AC3E}">
        <p14:creationId xmlns:p14="http://schemas.microsoft.com/office/powerpoint/2010/main" val="3388756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27F523-A860-00D2-DDC2-690E922C27A7}"/>
              </a:ext>
            </a:extLst>
          </p:cNvPr>
          <p:cNvSpPr>
            <a:spLocks noGrp="1"/>
          </p:cNvSpPr>
          <p:nvPr>
            <p:ph idx="1"/>
          </p:nvPr>
        </p:nvSpPr>
        <p:spPr>
          <a:xfrm>
            <a:off x="838200" y="1310301"/>
            <a:ext cx="10515600" cy="4756595"/>
          </a:xfrm>
        </p:spPr>
        <p:txBody>
          <a:bodyPr>
            <a:normAutofit fontScale="92500" lnSpcReduction="20000"/>
          </a:bodyPr>
          <a:lstStyle/>
          <a:p>
            <a:pPr>
              <a:lnSpc>
                <a:spcPct val="140000"/>
              </a:lnSpc>
            </a:pPr>
            <a:r>
              <a:rPr lang="en-US" altLang="zh-CN" sz="2000" dirty="0"/>
              <a:t>It is challenging to assess the effectiveness of removing confounding factors and determine which method is superior. It is often difficult to distinguish between technical confounding factors and the biological variability of interest.</a:t>
            </a:r>
          </a:p>
          <a:p>
            <a:pPr>
              <a:lnSpc>
                <a:spcPct val="140000"/>
              </a:lnSpc>
            </a:pPr>
            <a:r>
              <a:rPr lang="en-US" altLang="zh-CN" sz="2000" dirty="0"/>
              <a:t>Three indicators</a:t>
            </a:r>
            <a:r>
              <a:rPr lang="zh-CN" altLang="en-US" sz="2000" dirty="0"/>
              <a:t> </a:t>
            </a:r>
            <a:r>
              <a:rPr lang="en-US" altLang="zh-CN" sz="2000" dirty="0"/>
              <a:t>are </a:t>
            </a:r>
            <a:r>
              <a:rPr lang="zh-CN" altLang="en-US" sz="2000" dirty="0"/>
              <a:t>available</a:t>
            </a:r>
            <a:r>
              <a:rPr lang="en-US" altLang="zh-CN" sz="2000" dirty="0"/>
              <a:t>. T</a:t>
            </a:r>
            <a:r>
              <a:rPr lang="zh-CN" altLang="en-US" sz="2000" dirty="0"/>
              <a:t>he appropriate one is chosen according to the biological problem to be addressed by each project.</a:t>
            </a:r>
            <a:endParaRPr lang="en-US" altLang="zh-CN" sz="2000" dirty="0"/>
          </a:p>
          <a:p>
            <a:pPr lvl="1">
              <a:lnSpc>
                <a:spcPct val="140000"/>
              </a:lnSpc>
            </a:pPr>
            <a:r>
              <a:rPr lang="zh-CN" altLang="en-US" sz="1400" dirty="0"/>
              <a:t>View </a:t>
            </a:r>
            <a:r>
              <a:rPr lang="en-US" altLang="zh-CN" sz="1400" dirty="0"/>
              <a:t>PCA </a:t>
            </a:r>
            <a:r>
              <a:rPr lang="zh-CN" altLang="en-US" sz="1400" dirty="0"/>
              <a:t>plots to assess the effectiveness of batch effect removal.</a:t>
            </a:r>
            <a:endParaRPr lang="en-US" altLang="zh-CN" sz="1400" dirty="0"/>
          </a:p>
          <a:p>
            <a:pPr lvl="1">
              <a:lnSpc>
                <a:spcPct val="140000"/>
              </a:lnSpc>
            </a:pPr>
            <a:r>
              <a:rPr lang="zh-CN" altLang="en-US" sz="1400" dirty="0"/>
              <a:t>The effect of the correction is checked using the relative log expression (</a:t>
            </a:r>
            <a:r>
              <a:rPr lang="en-US" altLang="zh-CN" sz="1400" dirty="0"/>
              <a:t>RLE</a:t>
            </a:r>
            <a:r>
              <a:rPr lang="zh-CN" altLang="en-US" sz="1400" dirty="0"/>
              <a:t>) of each cell to confirm that technical noise has been removed from the dataset. Note that </a:t>
            </a:r>
            <a:r>
              <a:rPr lang="en-US" altLang="zh-CN" sz="1400" dirty="0"/>
              <a:t>the RLE </a:t>
            </a:r>
            <a:r>
              <a:rPr lang="zh-CN" altLang="en-US" sz="1400" dirty="0"/>
              <a:t>only assesses whether the number of genes above and below average in each cell is equal </a:t>
            </a:r>
            <a:r>
              <a:rPr lang="en-US" altLang="zh-CN" sz="1400" dirty="0"/>
              <a:t>- </a:t>
            </a:r>
            <a:r>
              <a:rPr lang="zh-CN" altLang="en-US" sz="1400" dirty="0"/>
              <a:t>i.e., the technology effect of the system - and random technology noise between batches may not be detected by the </a:t>
            </a:r>
            <a:r>
              <a:rPr lang="en-US" altLang="zh-CN" sz="1400" dirty="0"/>
              <a:t>RLE.</a:t>
            </a:r>
          </a:p>
          <a:p>
            <a:pPr lvl="1">
              <a:lnSpc>
                <a:spcPct val="140000"/>
              </a:lnSpc>
            </a:pPr>
            <a:r>
              <a:rPr lang="zh-CN" altLang="en-US" sz="1400" dirty="0"/>
              <a:t>The third one is the kBET method, which considers the mixing of points from different batches in a local sub</a:t>
            </a:r>
            <a:r>
              <a:rPr lang="en-US" altLang="zh-CN" sz="1400" dirty="0"/>
              <a:t>population</a:t>
            </a:r>
            <a:r>
              <a:rPr lang="zh-CN" altLang="en-US" sz="1400" dirty="0"/>
              <a:t>. If no batch effects, the proportion of cells per batch in any local region should be equal to the overall proportion of cells per batch. </a:t>
            </a:r>
            <a:r>
              <a:rPr lang="en-US" altLang="zh-CN" sz="1400" dirty="0" err="1"/>
              <a:t>kBET </a:t>
            </a:r>
            <a:r>
              <a:rPr lang="zh-CN" altLang="en-US" sz="1400" dirty="0"/>
              <a:t>(</a:t>
            </a:r>
            <a:r>
              <a:rPr lang="en-US" altLang="zh-CN" sz="1400" dirty="0" err="1"/>
              <a:t>Büttner </a:t>
            </a:r>
            <a:r>
              <a:rPr lang="zh-CN" altLang="en-US" sz="1400" dirty="0"/>
              <a:t>et al., </a:t>
            </a:r>
            <a:r>
              <a:rPr lang="en-US" altLang="zh-CN" sz="1400" dirty="0"/>
              <a:t>2018</a:t>
            </a:r>
            <a:r>
              <a:rPr lang="zh-CN" altLang="en-US" sz="1400" dirty="0"/>
              <a:t>) uses a </a:t>
            </a:r>
            <a:r>
              <a:rPr lang="en-US" altLang="zh-CN" sz="1400" dirty="0" err="1"/>
              <a:t>kNN </a:t>
            </a:r>
            <a:r>
              <a:rPr lang="zh-CN" altLang="en-US" sz="1400" dirty="0"/>
              <a:t>network around random cells to test the number of cells per batch according to a binomial distribution. The rejection rates for these tests indicate the severity of the batch effects still present in the data (high rejection rates </a:t>
            </a:r>
            <a:r>
              <a:rPr lang="en-US" altLang="zh-CN" sz="1400" dirty="0"/>
              <a:t>= </a:t>
            </a:r>
            <a:r>
              <a:rPr lang="zh-CN" altLang="en-US" sz="1400" dirty="0"/>
              <a:t>strong batch effects). </a:t>
            </a:r>
            <a:r>
              <a:rPr lang="en-US" altLang="zh-CN" sz="1400" dirty="0" err="1"/>
              <a:t>kBET </a:t>
            </a:r>
            <a:r>
              <a:rPr lang="zh-CN" altLang="en-US" sz="1400" dirty="0"/>
              <a:t>assumes that each batch contains the same complement of biomes, so it can only be applied to the entire dataset if a fully balanced design is used.</a:t>
            </a:r>
          </a:p>
        </p:txBody>
      </p:sp>
      <p:sp>
        <p:nvSpPr>
          <p:cNvPr id="3" name="标题 2">
            <a:extLst>
              <a:ext uri="{FF2B5EF4-FFF2-40B4-BE49-F238E27FC236}">
                <a16:creationId xmlns:a16="http://schemas.microsoft.com/office/drawing/2014/main" id="{CB0DA814-7F06-56F7-986F-964BAEF771DA}"/>
              </a:ext>
            </a:extLst>
          </p:cNvPr>
          <p:cNvSpPr>
            <a:spLocks noGrp="1"/>
          </p:cNvSpPr>
          <p:nvPr>
            <p:ph type="title"/>
          </p:nvPr>
        </p:nvSpPr>
        <p:spPr/>
        <p:txBody>
          <a:bodyPr>
            <a:normAutofit/>
          </a:bodyPr>
          <a:lstStyle/>
          <a:p>
            <a:r>
              <a:rPr lang="zh-CN" altLang="en-US" sz="3100" dirty="0"/>
              <a:t>How to evaluate the effect of batch effect removal</a:t>
            </a:r>
            <a:endParaRPr lang="zh-CN" altLang="en-US" dirty="0"/>
          </a:p>
        </p:txBody>
      </p:sp>
    </p:spTree>
    <p:extLst>
      <p:ext uri="{BB962C8B-B14F-4D97-AF65-F5344CB8AC3E}">
        <p14:creationId xmlns:p14="http://schemas.microsoft.com/office/powerpoint/2010/main" val="3961799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1EC70BF-F059-9ED2-EF11-FCFA11A78A0D}"/>
              </a:ext>
            </a:extLst>
          </p:cNvPr>
          <p:cNvSpPr>
            <a:spLocks noGrp="1"/>
          </p:cNvSpPr>
          <p:nvPr>
            <p:ph idx="1"/>
          </p:nvPr>
        </p:nvSpPr>
        <p:spPr>
          <a:xfrm>
            <a:off x="838200" y="1422954"/>
            <a:ext cx="10515600" cy="4181141"/>
          </a:xfrm>
        </p:spPr>
        <p:txBody>
          <a:bodyPr>
            <a:normAutofit/>
          </a:bodyPr>
          <a:lstStyle/>
          <a:p>
            <a:pPr>
              <a:lnSpc>
                <a:spcPct val="120000"/>
              </a:lnSpc>
            </a:pPr>
            <a:r>
              <a:rPr lang="en-US" altLang="zh-CN" sz="1400" dirty="0" err="1"/>
              <a:t>tSNE </a:t>
            </a:r>
            <a:r>
              <a:rPr lang="en-US" altLang="zh-CN" sz="1400" dirty="0"/>
              <a:t>(t-Distributed Stochastic Neighbor Embedding) </a:t>
            </a:r>
            <a:r>
              <a:rPr lang="zh-CN" altLang="en-US" sz="1400" dirty="0"/>
              <a:t>combines dimensionality reduction (e.g., </a:t>
            </a:r>
            <a:r>
              <a:rPr lang="en-US" altLang="zh-CN" sz="1400" dirty="0"/>
              <a:t>PCA</a:t>
            </a:r>
            <a:r>
              <a:rPr lang="zh-CN" altLang="en-US" sz="1400" dirty="0"/>
              <a:t>) with a random walk of the nearest neighbor network to map high-dimensional data (i.e., our </a:t>
            </a:r>
            <a:r>
              <a:rPr lang="en-US" altLang="zh-CN" sz="1400" dirty="0"/>
              <a:t>14,</a:t>
            </a:r>
            <a:r>
              <a:rPr lang="zh-CN" altLang="en-US" sz="1400" dirty="0"/>
              <a:t>154-dimensional expression matrix) to a 2-dimensional space while preserving the local distance between cells. In contrast to </a:t>
            </a:r>
            <a:r>
              <a:rPr lang="en-US" altLang="zh-CN" sz="1400" dirty="0"/>
              <a:t>PCA</a:t>
            </a:r>
            <a:r>
              <a:rPr lang="zh-CN" altLang="en-US" sz="1400" dirty="0"/>
              <a:t>, </a:t>
            </a:r>
            <a:r>
              <a:rPr lang="en-US" altLang="zh-CN" sz="1400" dirty="0" err="1"/>
              <a:t>tSNE </a:t>
            </a:r>
            <a:r>
              <a:rPr lang="zh-CN" altLang="en-US" sz="1400" dirty="0"/>
              <a:t>is a stochastic algorithm, which means that running the method multiple times on the same dataset will produce different graphs. Due to the nonlinear and stochastic nature of the algorithm, it is more difficult to interpret </a:t>
            </a:r>
            <a:r>
              <a:rPr lang="en-US" altLang="zh-CN" sz="1400" dirty="0" err="1"/>
              <a:t>tSNE</a:t>
            </a:r>
            <a:r>
              <a:rPr lang="zh-CN" altLang="en-US" sz="1400" dirty="0"/>
              <a:t> intuitively. to ensure reproducibility, it is common to set the </a:t>
            </a:r>
            <a:r>
              <a:rPr lang="en-US" altLang="zh-CN" sz="1400" dirty="0"/>
              <a:t>seeded </a:t>
            </a:r>
            <a:r>
              <a:rPr lang="zh-CN" altLang="en-US" sz="1400" dirty="0"/>
              <a:t>seed in the code so that the same graph can be obtained for each run.</a:t>
            </a:r>
            <a:endParaRPr lang="en-US" altLang="zh-CN" sz="1400" dirty="0"/>
          </a:p>
          <a:p>
            <a:pPr>
              <a:lnSpc>
                <a:spcPct val="120000"/>
              </a:lnSpc>
            </a:pPr>
            <a:r>
              <a:rPr lang="zh-CN" altLang="en-US" sz="1400" dirty="0"/>
              <a:t>Although it is difficult to interpret the </a:t>
            </a:r>
            <a:r>
              <a:rPr lang="en-US" altLang="zh-CN" sz="1400" dirty="0" err="1"/>
              <a:t>tSNE </a:t>
            </a:r>
            <a:r>
              <a:rPr lang="zh-CN" altLang="en-US" sz="1400" dirty="0"/>
              <a:t>plot, it provides a data plot that resembles the original data structure, facilitating a good view of the original sample structure.</a:t>
            </a:r>
            <a:endParaRPr lang="en-US" altLang="zh-CN" sz="1400" dirty="0"/>
          </a:p>
          <a:p>
            <a:pPr>
              <a:lnSpc>
                <a:spcPct val="120000"/>
              </a:lnSpc>
            </a:pPr>
            <a:r>
              <a:rPr lang="en-US" altLang="zh-CN" sz="1400" dirty="0" err="1"/>
              <a:t>The tSNE </a:t>
            </a:r>
            <a:r>
              <a:rPr lang="zh-CN" altLang="en-US" sz="1400" dirty="0"/>
              <a:t>needs to provide a </a:t>
            </a:r>
            <a:r>
              <a:rPr lang="en-US" altLang="zh-CN" sz="1400" dirty="0" err="1"/>
              <a:t>plexity </a:t>
            </a:r>
            <a:r>
              <a:rPr lang="zh-CN" altLang="en-US" sz="1400" dirty="0"/>
              <a:t>value, which reflects the number of neighbors used to create the nearest neighbor network. A high value will create a dense network, allowing cells to cluster together, while a low value will make the network more sparse, allowing groups of cells to separate from each other.</a:t>
            </a:r>
            <a:endParaRPr lang="en-US" altLang="zh-CN" sz="1400" dirty="0"/>
          </a:p>
          <a:p>
            <a:pPr>
              <a:lnSpc>
                <a:spcPct val="120000"/>
              </a:lnSpc>
            </a:pPr>
            <a:r>
              <a:rPr lang="zh-CN" altLang="en-US" sz="1400" dirty="0"/>
              <a:t>Some </a:t>
            </a:r>
            <a:r>
              <a:rPr lang="en-US" altLang="zh-CN" sz="1400" dirty="0"/>
              <a:t>references</a:t>
            </a:r>
            <a:r>
              <a:rPr lang="zh-CN" altLang="en-US" sz="1400" dirty="0"/>
              <a:t> on </a:t>
            </a:r>
            <a:r>
              <a:rPr lang="en-US" altLang="zh-CN" sz="1400" dirty="0" err="1"/>
              <a:t>tSNE</a:t>
            </a:r>
            <a:r>
              <a:rPr lang="zh-CN" altLang="en-US" sz="1400" dirty="0"/>
              <a:t>:</a:t>
            </a:r>
            <a:endParaRPr lang="en-US" altLang="zh-CN" sz="1400" dirty="0"/>
          </a:p>
          <a:p>
            <a:pPr lvl="1">
              <a:lnSpc>
                <a:spcPct val="120000"/>
              </a:lnSpc>
            </a:pPr>
            <a:r>
              <a:rPr lang="en-US" altLang="zh-CN" sz="1200" dirty="0">
                <a:hlinkClick r:id="rId2"/>
              </a:rPr>
              <a:t>http://distill.pub/2016/misread-tsne/</a:t>
            </a:r>
            <a:endParaRPr lang="en-US" altLang="zh-CN" sz="1200" dirty="0"/>
          </a:p>
          <a:p>
            <a:pPr lvl="1">
              <a:lnSpc>
                <a:spcPct val="120000"/>
              </a:lnSpc>
            </a:pPr>
            <a:r>
              <a:rPr lang="en-US" altLang="zh-CN" sz="1200" dirty="0">
                <a:hlinkClick r:id="rId3"/>
              </a:rPr>
              <a:t>https://www.nature.com/articles/s41467-019-13056-x</a:t>
            </a:r>
            <a:endParaRPr lang="en-US" altLang="zh-CN" sz="1200" dirty="0"/>
          </a:p>
        </p:txBody>
      </p:sp>
      <p:sp>
        <p:nvSpPr>
          <p:cNvPr id="3" name="标题 2">
            <a:extLst>
              <a:ext uri="{FF2B5EF4-FFF2-40B4-BE49-F238E27FC236}">
                <a16:creationId xmlns:a16="http://schemas.microsoft.com/office/drawing/2014/main" id="{AADBF57F-22E6-367B-46FB-A49BC173EAD2}"/>
              </a:ext>
            </a:extLst>
          </p:cNvPr>
          <p:cNvSpPr>
            <a:spLocks noGrp="1"/>
          </p:cNvSpPr>
          <p:nvPr>
            <p:ph type="title"/>
          </p:nvPr>
        </p:nvSpPr>
        <p:spPr/>
        <p:txBody>
          <a:bodyPr>
            <a:normAutofit/>
          </a:bodyPr>
          <a:lstStyle/>
          <a:p>
            <a:r>
              <a:rPr lang="en-US" altLang="zh-CN" sz="3600" dirty="0"/>
              <a:t>Tips </a:t>
            </a:r>
            <a:r>
              <a:rPr lang="zh-CN" altLang="en-US" sz="3600" dirty="0"/>
              <a:t>on </a:t>
            </a:r>
            <a:r>
              <a:rPr lang="en-US" altLang="zh-CN" sz="3600" dirty="0" err="1"/>
              <a:t>tSNE</a:t>
            </a:r>
          </a:p>
        </p:txBody>
      </p:sp>
    </p:spTree>
    <p:extLst>
      <p:ext uri="{BB962C8B-B14F-4D97-AF65-F5344CB8AC3E}">
        <p14:creationId xmlns:p14="http://schemas.microsoft.com/office/powerpoint/2010/main" val="140277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608FA4-EBD8-9161-1083-74AC02A84E1F}"/>
              </a:ext>
            </a:extLst>
          </p:cNvPr>
          <p:cNvSpPr>
            <a:spLocks noGrp="1"/>
          </p:cNvSpPr>
          <p:nvPr>
            <p:ph idx="1"/>
          </p:nvPr>
        </p:nvSpPr>
        <p:spPr>
          <a:xfrm>
            <a:off x="838200" y="1345270"/>
            <a:ext cx="10515600" cy="2566331"/>
          </a:xfrm>
        </p:spPr>
        <p:txBody>
          <a:bodyPr>
            <a:normAutofit lnSpcReduction="10000"/>
          </a:bodyPr>
          <a:lstStyle/>
          <a:p>
            <a:pPr>
              <a:lnSpc>
                <a:spcPct val="120000"/>
              </a:lnSpc>
              <a:buFont typeface="Wingdings" panose="05000000000000000000" pitchFamily="2" charset="2"/>
              <a:buChar char="p"/>
            </a:pPr>
            <a:r>
              <a:rPr lang="zh-CN" altLang="en-US" sz="2000" dirty="0"/>
              <a:t>Basic </a:t>
            </a:r>
            <a:r>
              <a:rPr lang="en-US" altLang="zh-CN" sz="2000" dirty="0"/>
              <a:t>QC </a:t>
            </a:r>
            <a:r>
              <a:rPr lang="zh-CN" altLang="en-US" sz="2000" dirty="0"/>
              <a:t>information:</a:t>
            </a:r>
            <a:endParaRPr lang="en-US" altLang="zh-CN" sz="2000" dirty="0"/>
          </a:p>
          <a:p>
            <a:pPr lvl="1">
              <a:lnSpc>
                <a:spcPct val="120000"/>
              </a:lnSpc>
              <a:buFont typeface="Wingdings" panose="05000000000000000000" pitchFamily="2" charset="2"/>
              <a:buChar char="ü"/>
            </a:pPr>
            <a:r>
              <a:rPr lang="zh-CN" altLang="en-US" sz="1800" dirty="0"/>
              <a:t>How many </a:t>
            </a:r>
            <a:r>
              <a:rPr lang="en-US" altLang="zh-CN" sz="1800" dirty="0"/>
              <a:t>reads </a:t>
            </a:r>
            <a:r>
              <a:rPr lang="zh-CN" altLang="en-US" sz="1800" dirty="0"/>
              <a:t>per cell</a:t>
            </a:r>
            <a:endParaRPr lang="en-US" altLang="zh-CN" sz="1800" dirty="0"/>
          </a:p>
          <a:p>
            <a:pPr lvl="1">
              <a:lnSpc>
                <a:spcPct val="120000"/>
              </a:lnSpc>
              <a:buFont typeface="Wingdings" panose="05000000000000000000" pitchFamily="2" charset="2"/>
              <a:buChar char="ü"/>
            </a:pPr>
            <a:r>
              <a:rPr lang="en-US" altLang="zh-CN" sz="1800" dirty="0"/>
              <a:t>How</a:t>
            </a:r>
            <a:r>
              <a:rPr lang="zh-CN" altLang="en-US" sz="1800" dirty="0"/>
              <a:t> </a:t>
            </a:r>
            <a:r>
              <a:rPr lang="en-US" altLang="zh-CN" sz="1800" dirty="0"/>
              <a:t>many</a:t>
            </a:r>
            <a:r>
              <a:rPr lang="zh-CN" altLang="en-US" sz="1800" dirty="0"/>
              <a:t> </a:t>
            </a:r>
            <a:r>
              <a:rPr lang="en-US" altLang="zh-CN" sz="1800" dirty="0"/>
              <a:t>genes</a:t>
            </a:r>
            <a:r>
              <a:rPr lang="zh-CN" altLang="en-US" sz="1800" dirty="0"/>
              <a:t> </a:t>
            </a:r>
            <a:r>
              <a:rPr lang="en-US" altLang="zh-CN" sz="1800" dirty="0"/>
              <a:t>are</a:t>
            </a:r>
            <a:r>
              <a:rPr lang="zh-CN" altLang="en-US" sz="1800" dirty="0"/>
              <a:t> </a:t>
            </a:r>
            <a:r>
              <a:rPr lang="en-US" altLang="zh-CN" sz="1800" dirty="0"/>
              <a:t>covered</a:t>
            </a:r>
          </a:p>
          <a:p>
            <a:pPr lvl="1">
              <a:lnSpc>
                <a:spcPct val="120000"/>
              </a:lnSpc>
              <a:buFont typeface="Wingdings" panose="05000000000000000000" pitchFamily="2" charset="2"/>
              <a:buChar char="ü"/>
            </a:pPr>
            <a:r>
              <a:rPr lang="en-US" altLang="zh-CN" sz="1800" dirty="0"/>
              <a:t>How many MT </a:t>
            </a:r>
            <a:r>
              <a:rPr lang="zh-CN" altLang="en-US" sz="1800" dirty="0"/>
              <a:t>or ribosomal gene</a:t>
            </a:r>
            <a:r>
              <a:rPr lang="en-US" altLang="zh-CN" sz="1800" dirty="0"/>
              <a:t>s</a:t>
            </a:r>
          </a:p>
          <a:p>
            <a:pPr>
              <a:lnSpc>
                <a:spcPct val="120000"/>
              </a:lnSpc>
              <a:buFont typeface="Wingdings" panose="05000000000000000000" pitchFamily="2" charset="2"/>
              <a:buChar char="p"/>
            </a:pPr>
            <a:r>
              <a:rPr lang="zh-CN" altLang="en-US" sz="2000" dirty="0"/>
              <a:t>Identification and elimination of interfering factors</a:t>
            </a:r>
            <a:endParaRPr lang="en-US" altLang="zh-CN" sz="2000" dirty="0"/>
          </a:p>
          <a:p>
            <a:pPr>
              <a:lnSpc>
                <a:spcPct val="120000"/>
              </a:lnSpc>
              <a:buFont typeface="Wingdings" panose="05000000000000000000" pitchFamily="2" charset="2"/>
              <a:buChar char="p"/>
            </a:pPr>
            <a:r>
              <a:rPr lang="en-US" altLang="zh-CN" sz="2000" dirty="0"/>
              <a:t>Data normalization</a:t>
            </a:r>
          </a:p>
        </p:txBody>
      </p:sp>
      <p:sp>
        <p:nvSpPr>
          <p:cNvPr id="3" name="标题 2">
            <a:extLst>
              <a:ext uri="{FF2B5EF4-FFF2-40B4-BE49-F238E27FC236}">
                <a16:creationId xmlns:a16="http://schemas.microsoft.com/office/drawing/2014/main" id="{10F0FB91-2B27-3152-3528-B61E2A9ED773}"/>
              </a:ext>
            </a:extLst>
          </p:cNvPr>
          <p:cNvSpPr>
            <a:spLocks noGrp="1"/>
          </p:cNvSpPr>
          <p:nvPr>
            <p:ph type="title"/>
          </p:nvPr>
        </p:nvSpPr>
        <p:spPr/>
        <p:txBody>
          <a:bodyPr>
            <a:normAutofit/>
          </a:bodyPr>
          <a:lstStyle/>
          <a:p>
            <a:r>
              <a:rPr lang="en-US" altLang="zh-CN" sz="3600" dirty="0"/>
              <a:t>1. </a:t>
            </a:r>
            <a:r>
              <a:rPr lang="zh-CN" altLang="en-US" sz="3600" dirty="0"/>
              <a:t>Introduction</a:t>
            </a:r>
          </a:p>
        </p:txBody>
      </p:sp>
    </p:spTree>
    <p:extLst>
      <p:ext uri="{BB962C8B-B14F-4D97-AF65-F5344CB8AC3E}">
        <p14:creationId xmlns:p14="http://schemas.microsoft.com/office/powerpoint/2010/main" val="48554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9C2C6E-AD15-D056-59FD-945AFD79265A}"/>
              </a:ext>
            </a:extLst>
          </p:cNvPr>
          <p:cNvSpPr>
            <a:spLocks noGrp="1"/>
          </p:cNvSpPr>
          <p:nvPr>
            <p:ph idx="1"/>
          </p:nvPr>
        </p:nvSpPr>
        <p:spPr>
          <a:xfrm>
            <a:off x="838200" y="1342239"/>
            <a:ext cx="10515600" cy="4834724"/>
          </a:xfrm>
        </p:spPr>
        <p:txBody>
          <a:bodyPr>
            <a:noAutofit/>
          </a:bodyPr>
          <a:lstStyle/>
          <a:p>
            <a:pPr>
              <a:lnSpc>
                <a:spcPct val="120000"/>
              </a:lnSpc>
            </a:pPr>
            <a:r>
              <a:rPr lang="en-US" altLang="zh-CN" sz="2000" dirty="0"/>
              <a:t>ERCC </a:t>
            </a:r>
            <a:r>
              <a:rPr lang="zh-CN" altLang="en-US" sz="2000" dirty="0"/>
              <a:t>information on the </a:t>
            </a:r>
            <a:r>
              <a:rPr lang="en-US" altLang="zh-CN" sz="2000" dirty="0"/>
              <a:t>tung </a:t>
            </a:r>
            <a:r>
              <a:rPr lang="zh-CN" altLang="en-US" sz="2000" dirty="0"/>
              <a:t>dataset</a:t>
            </a:r>
            <a:endParaRPr lang="en-US" altLang="zh-CN" sz="2000" dirty="0"/>
          </a:p>
          <a:p>
            <a:pPr lvl="1">
              <a:lnSpc>
                <a:spcPct val="120000"/>
              </a:lnSpc>
            </a:pPr>
            <a:r>
              <a:rPr lang="zh-CN" altLang="en-US" sz="1600" dirty="0"/>
              <a:t>Induced pluripotent stem cell dataset from the lab of </a:t>
            </a:r>
            <a:r>
              <a:rPr lang="en-US" altLang="zh-CN" sz="1600" dirty="0"/>
              <a:t>Yoav Gilad at </a:t>
            </a:r>
            <a:r>
              <a:rPr lang="zh-CN" altLang="en-US" sz="1600" dirty="0"/>
              <a:t>the University of Chicago, which was generated from three different individuals (</a:t>
            </a:r>
            <a:r>
              <a:rPr lang="en-US" altLang="zh-CN" sz="1600" dirty="0"/>
              <a:t>Tung </a:t>
            </a:r>
            <a:r>
              <a:rPr lang="zh-CN" altLang="en-US" sz="1600" dirty="0"/>
              <a:t>et al., </a:t>
            </a:r>
            <a:r>
              <a:rPr lang="en-US" altLang="zh-CN" sz="1600" dirty="0"/>
              <a:t>2017</a:t>
            </a:r>
            <a:r>
              <a:rPr lang="zh-CN" altLang="en-US" sz="1600" dirty="0"/>
              <a:t>). The experiments were conducted on the </a:t>
            </a:r>
            <a:r>
              <a:rPr lang="en-US" altLang="zh-CN" sz="1600" dirty="0" err="1"/>
              <a:t>Fluidigm </a:t>
            </a:r>
            <a:r>
              <a:rPr lang="en-US" altLang="zh-CN" sz="1600" dirty="0"/>
              <a:t>C1 </a:t>
            </a:r>
            <a:r>
              <a:rPr lang="zh-CN" altLang="en-US" sz="1600" dirty="0"/>
              <a:t>platform, and to facilitate quantification, the researchers used both </a:t>
            </a:r>
            <a:r>
              <a:rPr lang="en-US" altLang="zh-CN" sz="1600" dirty="0"/>
              <a:t>UMI </a:t>
            </a:r>
            <a:r>
              <a:rPr lang="zh-CN" altLang="en-US" sz="1600" dirty="0"/>
              <a:t>and </a:t>
            </a:r>
            <a:r>
              <a:rPr lang="en-US" altLang="zh-CN" sz="1600" dirty="0"/>
              <a:t>ERCC spike-ins </a:t>
            </a:r>
            <a:r>
              <a:rPr lang="zh-CN" altLang="en-US" sz="1600" dirty="0"/>
              <a:t>techniques. Due to the rapid increas</a:t>
            </a:r>
            <a:r>
              <a:rPr lang="en-US" altLang="zh-CN" sz="1600" dirty="0"/>
              <a:t>ed u</a:t>
            </a:r>
            <a:r>
              <a:rPr lang="zh-CN" altLang="en-US" sz="1600" dirty="0"/>
              <a:t>se of droplet-based methods, </a:t>
            </a:r>
            <a:r>
              <a:rPr lang="en-US" altLang="zh-CN" sz="1600" dirty="0"/>
              <a:t>spike-ins are </a:t>
            </a:r>
            <a:r>
              <a:rPr lang="zh-CN" altLang="en-US" sz="1600" dirty="0"/>
              <a:t>no longer widely used; however they can be used as a means of quality control for low-throughput methods.</a:t>
            </a:r>
            <a:endParaRPr lang="en-US" altLang="zh-CN" sz="1600" dirty="0"/>
          </a:p>
          <a:p>
            <a:pPr>
              <a:lnSpc>
                <a:spcPct val="120000"/>
              </a:lnSpc>
            </a:pPr>
            <a:r>
              <a:rPr lang="en-US" altLang="zh-CN" sz="2000" dirty="0" err="1"/>
              <a:t>SingleCellExperiment'</a:t>
            </a:r>
            <a:r>
              <a:rPr lang="zh-CN" altLang="en-US" sz="2000" dirty="0"/>
              <a:t>s </a:t>
            </a:r>
            <a:r>
              <a:rPr lang="en-US" altLang="zh-CN" sz="2000" dirty="0" err="1"/>
              <a:t>altExp </a:t>
            </a:r>
            <a:r>
              <a:rPr lang="zh-CN" altLang="en-US" sz="2000" dirty="0"/>
              <a:t>function</a:t>
            </a:r>
            <a:endParaRPr lang="en-US" altLang="zh-CN" sz="2000" dirty="0"/>
          </a:p>
          <a:p>
            <a:pPr lvl="1">
              <a:lnSpc>
                <a:spcPct val="120000"/>
              </a:lnSpc>
            </a:pPr>
            <a:r>
              <a:rPr lang="zh-CN" altLang="en-US" sz="1400" dirty="0"/>
              <a:t>In some experiments, different features must be normalized in different ways or have different row-level metadata. Typical examples are </a:t>
            </a:r>
            <a:r>
              <a:rPr lang="en-US" altLang="zh-CN" sz="1400" dirty="0"/>
              <a:t>spike-in </a:t>
            </a:r>
            <a:r>
              <a:rPr lang="zh-CN" altLang="en-US" sz="1400" dirty="0"/>
              <a:t>transcripts in plate-based experiments and antibodies or </a:t>
            </a:r>
            <a:r>
              <a:rPr lang="en-US" altLang="zh-CN" sz="1400" dirty="0"/>
              <a:t>CRISPR </a:t>
            </a:r>
            <a:r>
              <a:rPr lang="zh-CN" altLang="en-US" sz="1400" dirty="0"/>
              <a:t>tags in </a:t>
            </a:r>
            <a:r>
              <a:rPr lang="en-US" altLang="zh-CN" sz="1400" dirty="0"/>
              <a:t>CITE-seq </a:t>
            </a:r>
            <a:r>
              <a:rPr lang="zh-CN" altLang="en-US" sz="1400" dirty="0"/>
              <a:t>experiments. These data cannot be stored in the expression matrix of </a:t>
            </a:r>
            <a:r>
              <a:rPr lang="en-US" altLang="zh-CN" sz="1400" dirty="0" err="1"/>
              <a:t>SingleCellExperiment </a:t>
            </a:r>
            <a:r>
              <a:rPr lang="zh-CN" altLang="en-US" sz="1400" dirty="0"/>
              <a:t>itself. However, it is still necessary to store these features in </a:t>
            </a:r>
            <a:r>
              <a:rPr lang="en-US" altLang="zh-CN" sz="1400" dirty="0" err="1"/>
              <a:t>SingleCellExperiment.</a:t>
            </a:r>
          </a:p>
          <a:p>
            <a:pPr lvl="1">
              <a:lnSpc>
                <a:spcPct val="120000"/>
              </a:lnSpc>
            </a:pPr>
            <a:r>
              <a:rPr lang="zh-CN" altLang="en-US" sz="1400" dirty="0"/>
              <a:t>To facilitate this, the </a:t>
            </a:r>
            <a:r>
              <a:rPr lang="en-US" altLang="zh-CN" sz="1400" dirty="0" err="1"/>
              <a:t>SingleCellExperiment </a:t>
            </a:r>
            <a:r>
              <a:rPr lang="zh-CN" altLang="en-US" sz="1400" dirty="0"/>
              <a:t>class allows for </a:t>
            </a:r>
            <a:r>
              <a:rPr lang="en-US" altLang="zh-CN" sz="1400" dirty="0"/>
              <a:t>"</a:t>
            </a:r>
            <a:r>
              <a:rPr lang="zh-CN" altLang="en-US" sz="1400" dirty="0"/>
              <a:t>alternative experiments</a:t>
            </a:r>
            <a:r>
              <a:rPr lang="en-US" altLang="zh-CN" sz="1400" dirty="0"/>
              <a:t>"</a:t>
            </a:r>
            <a:r>
              <a:rPr lang="zh-CN" altLang="en-US" sz="1400" dirty="0"/>
              <a:t>. Nested objects of the </a:t>
            </a:r>
            <a:r>
              <a:rPr lang="en-US" altLang="zh-CN" sz="1400" dirty="0" err="1"/>
              <a:t>SummarizedExperiment </a:t>
            </a:r>
            <a:r>
              <a:rPr lang="zh-CN" altLang="en-US" sz="1400" dirty="0"/>
              <a:t>class are stored inside the </a:t>
            </a:r>
            <a:r>
              <a:rPr lang="en-US" altLang="zh-CN" sz="1400" dirty="0" err="1"/>
              <a:t>SingleCellExperiment </a:t>
            </a:r>
            <a:r>
              <a:rPr lang="zh-CN" altLang="en-US" sz="1400" dirty="0"/>
              <a:t>object to ensure that the nested objects have the same order of columns as in the </a:t>
            </a:r>
            <a:r>
              <a:rPr lang="en-US" altLang="zh-CN" sz="1400" dirty="0"/>
              <a:t>SCE </a:t>
            </a:r>
            <a:r>
              <a:rPr lang="zh-CN" altLang="en-US" sz="1400" dirty="0"/>
              <a:t>object. Each alternative experiment should contain experimental data and row </a:t>
            </a:r>
            <a:r>
              <a:rPr lang="en-US" altLang="zh-CN" sz="1400" dirty="0"/>
              <a:t>meta </a:t>
            </a:r>
            <a:r>
              <a:rPr lang="zh-CN" altLang="en-US" sz="1400" dirty="0"/>
              <a:t>data for different feature sets.</a:t>
            </a:r>
          </a:p>
        </p:txBody>
      </p:sp>
      <p:sp>
        <p:nvSpPr>
          <p:cNvPr id="3" name="标题 2">
            <a:extLst>
              <a:ext uri="{FF2B5EF4-FFF2-40B4-BE49-F238E27FC236}">
                <a16:creationId xmlns:a16="http://schemas.microsoft.com/office/drawing/2014/main" id="{8D89C534-A730-4AFF-2EAF-0BE7BA0F3A9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199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FBD54F-1B8A-0457-779B-9CB450C07560}"/>
              </a:ext>
            </a:extLst>
          </p:cNvPr>
          <p:cNvSpPr>
            <a:spLocks noGrp="1"/>
          </p:cNvSpPr>
          <p:nvPr>
            <p:ph idx="1"/>
          </p:nvPr>
        </p:nvSpPr>
        <p:spPr>
          <a:xfrm>
            <a:off x="838200" y="1343025"/>
            <a:ext cx="10515600" cy="3262842"/>
          </a:xfrm>
        </p:spPr>
        <p:txBody>
          <a:bodyPr>
            <a:noAutofit/>
          </a:bodyPr>
          <a:lstStyle/>
          <a:p>
            <a:pPr>
              <a:lnSpc>
                <a:spcPct val="120000"/>
              </a:lnSpc>
            </a:pPr>
            <a:r>
              <a:rPr lang="en-US" altLang="zh-CN" sz="1800" dirty="0"/>
              <a:t>The ‘</a:t>
            </a:r>
            <a:r>
              <a:rPr lang="en-US" altLang="zh-CN" sz="1800" dirty="0" err="1"/>
              <a:t>scater</a:t>
            </a:r>
            <a:r>
              <a:rPr lang="en-US" altLang="zh-CN" sz="1800" dirty="0"/>
              <a:t>’ </a:t>
            </a:r>
            <a:r>
              <a:rPr lang="zh-CN" altLang="en-US" sz="1800" dirty="0"/>
              <a:t>package</a:t>
            </a:r>
            <a:endParaRPr lang="en-US" altLang="zh-CN" sz="1800" dirty="0"/>
          </a:p>
          <a:p>
            <a:pPr>
              <a:lnSpc>
                <a:spcPct val="120000"/>
              </a:lnSpc>
            </a:pPr>
            <a:r>
              <a:rPr lang="en-US" altLang="zh-CN" sz="1800" dirty="0" err="1"/>
              <a:t>The scater </a:t>
            </a:r>
            <a:r>
              <a:rPr lang="zh-CN" altLang="en-US" sz="1800" dirty="0"/>
              <a:t>function counts the m</a:t>
            </a:r>
            <a:r>
              <a:rPr lang="en-US" altLang="zh-CN" sz="1800" dirty="0"/>
              <a:t>a</a:t>
            </a:r>
            <a:r>
              <a:rPr lang="zh-CN" altLang="en-US" sz="1800" dirty="0"/>
              <a:t>tri</a:t>
            </a:r>
            <a:r>
              <a:rPr lang="en-US" altLang="zh-CN" sz="1800" dirty="0"/>
              <a:t>x</a:t>
            </a:r>
            <a:r>
              <a:rPr lang="zh-CN" altLang="en-US" sz="1800" dirty="0"/>
              <a:t> for each cell (column) and each gene (row) to provide a reference for subsequent screening.</a:t>
            </a:r>
            <a:endParaRPr lang="en-US" altLang="zh-CN" sz="1800" dirty="0"/>
          </a:p>
          <a:p>
            <a:pPr>
              <a:lnSpc>
                <a:spcPct val="120000"/>
              </a:lnSpc>
            </a:pPr>
            <a:r>
              <a:rPr lang="zh-CN" altLang="en-US" sz="1800" dirty="0"/>
              <a:t>For each cell, the most important indicators are </a:t>
            </a:r>
            <a:r>
              <a:rPr lang="en-US" altLang="zh-CN" sz="1800" dirty="0"/>
              <a:t>1) </a:t>
            </a:r>
            <a:r>
              <a:rPr lang="zh-CN" altLang="en-US" sz="1800" dirty="0"/>
              <a:t>the </a:t>
            </a:r>
            <a:r>
              <a:rPr lang="en-US" altLang="zh-CN" sz="1800" dirty="0"/>
              <a:t>reads count </a:t>
            </a:r>
            <a:r>
              <a:rPr lang="zh-CN" altLang="en-US" sz="1800" dirty="0"/>
              <a:t>(</a:t>
            </a:r>
            <a:r>
              <a:rPr lang="en-US" altLang="zh-CN" sz="1800" dirty="0"/>
              <a:t>UMI</a:t>
            </a:r>
            <a:r>
              <a:rPr lang="zh-CN" altLang="en-US" sz="1800" dirty="0"/>
              <a:t>), </a:t>
            </a:r>
            <a:r>
              <a:rPr lang="en-US" altLang="zh-CN" sz="1800" dirty="0"/>
              <a:t>2) </a:t>
            </a:r>
            <a:r>
              <a:rPr lang="zh-CN" altLang="en-US" sz="1800" dirty="0"/>
              <a:t>the total number of genes detected, and </a:t>
            </a:r>
            <a:r>
              <a:rPr lang="en-US" altLang="zh-CN" sz="1800" dirty="0"/>
              <a:t>3) </a:t>
            </a:r>
            <a:r>
              <a:rPr lang="zh-CN" altLang="en-US" sz="1800" dirty="0"/>
              <a:t>the mitochondrial gene </a:t>
            </a:r>
            <a:r>
              <a:rPr lang="en-US" altLang="zh-CN" sz="1800" dirty="0" err="1"/>
              <a:t>readcount</a:t>
            </a:r>
            <a:r>
              <a:rPr lang="zh-CN" altLang="en-US" sz="1800" dirty="0"/>
              <a:t>.</a:t>
            </a:r>
            <a:endParaRPr lang="en-US" altLang="zh-CN" sz="1800" dirty="0"/>
          </a:p>
          <a:p>
            <a:pPr>
              <a:lnSpc>
                <a:spcPct val="120000"/>
              </a:lnSpc>
            </a:pPr>
            <a:r>
              <a:rPr lang="en-US" altLang="zh-CN" sz="1800" dirty="0"/>
              <a:t>Two</a:t>
            </a:r>
            <a:r>
              <a:rPr lang="zh-CN" altLang="en-US" sz="1800" dirty="0"/>
              <a:t> functions:</a:t>
            </a:r>
            <a:endParaRPr lang="en-US" altLang="zh-CN" sz="1800" dirty="0"/>
          </a:p>
          <a:p>
            <a:pPr lvl="1">
              <a:lnSpc>
                <a:spcPct val="120000"/>
              </a:lnSpc>
            </a:pPr>
            <a:r>
              <a:rPr lang="en-US" altLang="zh-CN" sz="1600" dirty="0" err="1"/>
              <a:t>perCellQCMetrics</a:t>
            </a:r>
            <a:r>
              <a:rPr lang="en-US" altLang="zh-CN" sz="1600" dirty="0"/>
              <a:t>(</a:t>
            </a:r>
            <a:r>
              <a:rPr lang="en-US" altLang="zh-CN" sz="1600" dirty="0" err="1"/>
              <a:t>sce_obj,</a:t>
            </a:r>
            <a:r>
              <a:rPr lang="en-US" altLang="zh-CN" sz="1600" dirty="0"/>
              <a:t>subsets=list(</a:t>
            </a:r>
            <a:r>
              <a:rPr lang="en-US" altLang="zh-CN" sz="1600" dirty="0" err="1"/>
              <a:t>Mito=is_mito</a:t>
            </a:r>
            <a:r>
              <a:rPr lang="en-US" altLang="zh-CN" sz="1600" dirty="0"/>
              <a:t>))</a:t>
            </a:r>
          </a:p>
          <a:p>
            <a:pPr lvl="1">
              <a:lnSpc>
                <a:spcPct val="120000"/>
              </a:lnSpc>
            </a:pPr>
            <a:r>
              <a:rPr lang="en-US" altLang="zh-CN" sz="1600" dirty="0" err="1"/>
              <a:t>perFeatureQCMetrics</a:t>
            </a:r>
            <a:r>
              <a:rPr lang="en-US" altLang="zh-CN" sz="1600" dirty="0"/>
              <a:t>(</a:t>
            </a:r>
            <a:r>
              <a:rPr lang="en-US" altLang="zh-CN" sz="1600" dirty="0" err="1"/>
              <a:t>sce_obj</a:t>
            </a:r>
            <a:r>
              <a:rPr lang="en-US" altLang="zh-CN" sz="1600" dirty="0"/>
              <a:t>)</a:t>
            </a:r>
          </a:p>
        </p:txBody>
      </p:sp>
      <p:sp>
        <p:nvSpPr>
          <p:cNvPr id="3" name="标题 2">
            <a:extLst>
              <a:ext uri="{FF2B5EF4-FFF2-40B4-BE49-F238E27FC236}">
                <a16:creationId xmlns:a16="http://schemas.microsoft.com/office/drawing/2014/main" id="{C2FDAD98-07BA-31F4-783F-A35CA5CF4204}"/>
              </a:ext>
            </a:extLst>
          </p:cNvPr>
          <p:cNvSpPr>
            <a:spLocks noGrp="1"/>
          </p:cNvSpPr>
          <p:nvPr>
            <p:ph type="title"/>
          </p:nvPr>
        </p:nvSpPr>
        <p:spPr/>
        <p:txBody>
          <a:bodyPr>
            <a:normAutofit/>
          </a:bodyPr>
          <a:lstStyle/>
          <a:p>
            <a:r>
              <a:rPr lang="en-US" altLang="zh-CN" sz="3200" dirty="0"/>
              <a:t>2. </a:t>
            </a:r>
            <a:r>
              <a:rPr lang="zh-CN" altLang="en-US" sz="3200" dirty="0"/>
              <a:t>Basic </a:t>
            </a:r>
            <a:r>
              <a:rPr lang="en-US" altLang="zh-CN" sz="3200" dirty="0"/>
              <a:t>QC</a:t>
            </a:r>
            <a:endParaRPr lang="zh-CN" altLang="en-US" sz="3200" dirty="0"/>
          </a:p>
        </p:txBody>
      </p:sp>
    </p:spTree>
    <p:extLst>
      <p:ext uri="{BB962C8B-B14F-4D97-AF65-F5344CB8AC3E}">
        <p14:creationId xmlns:p14="http://schemas.microsoft.com/office/powerpoint/2010/main" val="302378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A6050B-8DB4-573C-7C33-4133CCBE149D}"/>
              </a:ext>
            </a:extLst>
          </p:cNvPr>
          <p:cNvSpPr>
            <a:spLocks noGrp="1"/>
          </p:cNvSpPr>
          <p:nvPr>
            <p:ph idx="1"/>
          </p:nvPr>
        </p:nvSpPr>
        <p:spPr>
          <a:xfrm>
            <a:off x="1026091" y="1253331"/>
            <a:ext cx="10259976" cy="4351338"/>
          </a:xfrm>
        </p:spPr>
        <p:txBody>
          <a:bodyPr>
            <a:normAutofit/>
          </a:bodyPr>
          <a:lstStyle/>
          <a:p>
            <a:pPr>
              <a:lnSpc>
                <a:spcPct val="120000"/>
              </a:lnSpc>
            </a:pPr>
            <a:r>
              <a:rPr lang="en-US" altLang="zh-CN" sz="1800" dirty="0"/>
              <a:t>The cutoff value of QC </a:t>
            </a:r>
            <a:r>
              <a:rPr lang="zh-CN" altLang="en-US" sz="1800" dirty="0"/>
              <a:t>can be determined manually from the observed distribution of </a:t>
            </a:r>
            <a:r>
              <a:rPr lang="en-US" altLang="zh-CN" sz="1800" dirty="0"/>
              <a:t>read count and</a:t>
            </a:r>
            <a:r>
              <a:rPr lang="zh-CN" altLang="en-US" sz="1800" dirty="0"/>
              <a:t> the distribution of gene</a:t>
            </a:r>
            <a:r>
              <a:rPr lang="en-US" altLang="zh-CN" sz="1800" dirty="0"/>
              <a:t>s</a:t>
            </a:r>
            <a:r>
              <a:rPr lang="zh-CN" altLang="en-US" sz="1800" dirty="0"/>
              <a:t> detected, but sometimes it is difficult to see a clear cutoff value from the distribution plot. In this case, adaptive thresholds can help us identify points that differ from the median by more than </a:t>
            </a:r>
            <a:r>
              <a:rPr lang="en-US" altLang="zh-CN" sz="1800" dirty="0"/>
              <a:t>3 </a:t>
            </a:r>
            <a:r>
              <a:rPr lang="zh-CN" altLang="en-US" sz="1800" dirty="0"/>
              <a:t>median absolute deviations (</a:t>
            </a:r>
            <a:r>
              <a:rPr lang="en-US" altLang="zh-CN" sz="1800" dirty="0"/>
              <a:t>MADs) </a:t>
            </a:r>
            <a:r>
              <a:rPr lang="zh-CN" altLang="en-US" sz="1800" dirty="0"/>
              <a:t>in any of the variables we use for quality control.</a:t>
            </a:r>
            <a:endParaRPr lang="en-US" altLang="zh-CN" sz="1800" dirty="0"/>
          </a:p>
          <a:p>
            <a:pPr lvl="1">
              <a:lnSpc>
                <a:spcPct val="120000"/>
              </a:lnSpc>
            </a:pPr>
            <a:r>
              <a:rPr lang="en-US" altLang="zh-CN" sz="1600" dirty="0"/>
              <a:t>hist(</a:t>
            </a:r>
            <a:r>
              <a:rPr lang="en-US" altLang="zh-CN" sz="1600" dirty="0" err="1"/>
              <a:t>sce_obj$total,breaks </a:t>
            </a:r>
            <a:r>
              <a:rPr lang="en-US" altLang="zh-CN" sz="1600" dirty="0"/>
              <a:t>= 100,xlab="Total reads per cell")</a:t>
            </a:r>
          </a:p>
          <a:p>
            <a:pPr lvl="1">
              <a:lnSpc>
                <a:spcPct val="120000"/>
              </a:lnSpc>
            </a:pPr>
            <a:r>
              <a:rPr lang="en-US" altLang="zh-CN" sz="1600" dirty="0"/>
              <a:t>hist(</a:t>
            </a:r>
            <a:r>
              <a:rPr lang="en-US" altLang="zh-CN" sz="1600" dirty="0" err="1"/>
              <a:t>sce_obj_cell_summary$detected</a:t>
            </a:r>
            <a:r>
              <a:rPr lang="en-US" altLang="zh-CN" sz="1600" dirty="0"/>
              <a:t>, breaks = 100)</a:t>
            </a:r>
          </a:p>
          <a:p>
            <a:pPr>
              <a:lnSpc>
                <a:spcPct val="120000"/>
              </a:lnSpc>
            </a:pPr>
            <a:r>
              <a:rPr lang="zh-CN" altLang="en-US" sz="1800" dirty="0"/>
              <a:t>In fact, </a:t>
            </a:r>
            <a:r>
              <a:rPr lang="en-US" altLang="zh-CN" sz="1800" dirty="0"/>
              <a:t>less</a:t>
            </a:r>
            <a:r>
              <a:rPr lang="zh-CN" altLang="en-US" sz="1800" dirty="0"/>
              <a:t> detected genes </a:t>
            </a:r>
            <a:r>
              <a:rPr lang="en-US" altLang="zh-CN" sz="1800" dirty="0"/>
              <a:t>and</a:t>
            </a:r>
            <a:r>
              <a:rPr lang="zh-CN" altLang="en-US" sz="1800" dirty="0"/>
              <a:t> high percentage of </a:t>
            </a:r>
            <a:r>
              <a:rPr lang="en-US" altLang="zh-CN" sz="1800" dirty="0"/>
              <a:t>MT </a:t>
            </a:r>
            <a:r>
              <a:rPr lang="zh-CN" altLang="en-US" sz="1800" dirty="0"/>
              <a:t>genes is a sign of low quality cells.</a:t>
            </a:r>
            <a:endParaRPr lang="en-US" altLang="zh-CN" sz="1800" dirty="0"/>
          </a:p>
          <a:p>
            <a:pPr lvl="1">
              <a:lnSpc>
                <a:spcPct val="120000"/>
              </a:lnSpc>
            </a:pPr>
            <a:endParaRPr lang="zh-CN" altLang="en-US" sz="1600" dirty="0"/>
          </a:p>
        </p:txBody>
      </p:sp>
      <p:sp>
        <p:nvSpPr>
          <p:cNvPr id="3" name="标题 2">
            <a:extLst>
              <a:ext uri="{FF2B5EF4-FFF2-40B4-BE49-F238E27FC236}">
                <a16:creationId xmlns:a16="http://schemas.microsoft.com/office/drawing/2014/main" id="{2F3D8343-AC9B-58B6-CAF1-FA67C82CABC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8392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7E164C-3680-52C0-DA2B-BA80328E3727}"/>
              </a:ext>
            </a:extLst>
          </p:cNvPr>
          <p:cNvSpPr>
            <a:spLocks noGrp="1"/>
          </p:cNvSpPr>
          <p:nvPr>
            <p:ph idx="1"/>
          </p:nvPr>
        </p:nvSpPr>
        <p:spPr>
          <a:xfrm>
            <a:off x="965200" y="1365852"/>
            <a:ext cx="10515600" cy="3722615"/>
          </a:xfrm>
        </p:spPr>
        <p:txBody>
          <a:bodyPr>
            <a:normAutofit/>
          </a:bodyPr>
          <a:lstStyle/>
          <a:p>
            <a:pPr>
              <a:lnSpc>
                <a:spcPct val="120000"/>
              </a:lnSpc>
              <a:buFont typeface="Wingdings" panose="05000000000000000000" pitchFamily="2" charset="2"/>
              <a:buChar char="ü"/>
            </a:pPr>
            <a:r>
              <a:rPr lang="en-US" altLang="zh-CN" sz="1800" dirty="0"/>
              <a:t>Figures </a:t>
            </a:r>
            <a:r>
              <a:rPr lang="zh-CN" altLang="en-US" sz="1800" dirty="0"/>
              <a:t>showing the cells excluded by different indicators allows us to illustrate the dependencies between them. For example, cells with high mitochondrial content are usually considered dead or dying, and these cells also usually have a lower overall </a:t>
            </a:r>
            <a:r>
              <a:rPr lang="en-US" altLang="zh-CN" sz="1800" dirty="0"/>
              <a:t>UMI count </a:t>
            </a:r>
            <a:r>
              <a:rPr lang="zh-CN" altLang="en-US" sz="1800" dirty="0"/>
              <a:t>and number of genes detected.</a:t>
            </a:r>
            <a:endParaRPr lang="en-US" altLang="zh-CN" sz="1800" dirty="0"/>
          </a:p>
          <a:p>
            <a:pPr>
              <a:lnSpc>
                <a:spcPct val="120000"/>
              </a:lnSpc>
              <a:buFont typeface="Wingdings" panose="05000000000000000000" pitchFamily="2" charset="2"/>
              <a:buChar char="ü"/>
            </a:pPr>
            <a:r>
              <a:rPr lang="en-US" altLang="zh-CN" sz="1800" dirty="0" err="1"/>
              <a:t>plotColData</a:t>
            </a:r>
            <a:r>
              <a:rPr lang="en-US" altLang="zh-CN" sz="1800" dirty="0"/>
              <a:t> </a:t>
            </a:r>
            <a:r>
              <a:rPr lang="zh-CN" altLang="en-US" sz="1800" dirty="0"/>
              <a:t>function </a:t>
            </a:r>
            <a:r>
              <a:rPr lang="en-US" altLang="zh-CN" sz="1800" dirty="0"/>
              <a:t>is used</a:t>
            </a:r>
            <a:r>
              <a:rPr lang="zh-CN" altLang="en-US" sz="1800" dirty="0"/>
              <a:t> to display the characteristics of each cell</a:t>
            </a:r>
            <a:endParaRPr lang="en-US" altLang="zh-CN" sz="1800" dirty="0"/>
          </a:p>
          <a:p>
            <a:pPr>
              <a:lnSpc>
                <a:spcPct val="120000"/>
              </a:lnSpc>
              <a:buFont typeface="Wingdings" panose="05000000000000000000" pitchFamily="2" charset="2"/>
              <a:buChar char="ü"/>
            </a:pPr>
            <a:r>
              <a:rPr lang="zh-CN" altLang="en-US" sz="1800" dirty="0"/>
              <a:t>There are also corresponding functions for the </a:t>
            </a:r>
            <a:r>
              <a:rPr lang="en-US" altLang="zh-CN" sz="1800" dirty="0"/>
              <a:t>genes </a:t>
            </a:r>
            <a:r>
              <a:rPr lang="zh-CN" altLang="en-US" sz="1800" dirty="0"/>
              <a:t>characteristics </a:t>
            </a:r>
            <a:r>
              <a:rPr lang="en-US" altLang="zh-CN" sz="1800" dirty="0"/>
              <a:t>plot</a:t>
            </a:r>
            <a:r>
              <a:rPr lang="zh-CN" altLang="en-US" sz="1800" dirty="0"/>
              <a:t>.</a:t>
            </a:r>
            <a:endParaRPr lang="en-US" altLang="zh-CN" sz="1800" dirty="0"/>
          </a:p>
          <a:p>
            <a:pPr>
              <a:lnSpc>
                <a:spcPct val="120000"/>
              </a:lnSpc>
              <a:buFont typeface="Wingdings" panose="05000000000000000000" pitchFamily="2" charset="2"/>
              <a:buChar char="ü"/>
            </a:pPr>
            <a:r>
              <a:rPr lang="zh-CN" altLang="en-US" sz="1800" dirty="0"/>
              <a:t>Most of the genes in </a:t>
            </a:r>
            <a:r>
              <a:rPr lang="en-US" altLang="zh-CN" sz="1800" dirty="0"/>
              <a:t>sc-RNA seq </a:t>
            </a:r>
            <a:r>
              <a:rPr lang="zh-CN" altLang="en-US" sz="1800" dirty="0"/>
              <a:t>are mitochondrial or ribosomal proteins.</a:t>
            </a:r>
            <a:endParaRPr lang="en-US" altLang="zh-CN" sz="1800" dirty="0"/>
          </a:p>
        </p:txBody>
      </p:sp>
      <p:sp>
        <p:nvSpPr>
          <p:cNvPr id="3" name="标题 2">
            <a:extLst>
              <a:ext uri="{FF2B5EF4-FFF2-40B4-BE49-F238E27FC236}">
                <a16:creationId xmlns:a16="http://schemas.microsoft.com/office/drawing/2014/main" id="{C66DDACC-2ED3-57BF-A72E-B5865CCB67D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0748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12E7E1-AD19-C4C1-FBCE-3D8190EA8FDC}"/>
              </a:ext>
            </a:extLst>
          </p:cNvPr>
          <p:cNvSpPr>
            <a:spLocks noGrp="1"/>
          </p:cNvSpPr>
          <p:nvPr>
            <p:ph idx="1"/>
          </p:nvPr>
        </p:nvSpPr>
        <p:spPr>
          <a:xfrm>
            <a:off x="838200" y="1253331"/>
            <a:ext cx="10515600" cy="4673336"/>
          </a:xfrm>
        </p:spPr>
        <p:txBody>
          <a:bodyPr>
            <a:noAutofit/>
          </a:bodyPr>
          <a:lstStyle/>
          <a:p>
            <a:pPr>
              <a:lnSpc>
                <a:spcPct val="130000"/>
              </a:lnSpc>
            </a:pPr>
            <a:r>
              <a:rPr lang="zh-CN" altLang="en-US" sz="1800" dirty="0"/>
              <a:t>There are a large number of potential confounders, artifacts and biases in </a:t>
            </a:r>
            <a:r>
              <a:rPr lang="en-US" altLang="zh-CN" sz="1800" dirty="0"/>
              <a:t>scRNA-seq data. </a:t>
            </a:r>
            <a:r>
              <a:rPr lang="zh-CN" altLang="en-US" sz="1800" dirty="0"/>
              <a:t>One of the main challenges in analyzing </a:t>
            </a:r>
            <a:r>
              <a:rPr lang="en-US" altLang="zh-CN" sz="1800" dirty="0"/>
              <a:t>scRNA-seq data is that it is hard to</a:t>
            </a:r>
            <a:r>
              <a:rPr lang="zh-CN" altLang="en-US" sz="1800" dirty="0"/>
              <a:t> perform true technical replication. In addition to batch effects, there are a number of other confounding factors that can affect our interpretation of the results.</a:t>
            </a:r>
            <a:endParaRPr lang="en-US" altLang="zh-CN" sz="1800" dirty="0"/>
          </a:p>
          <a:p>
            <a:pPr>
              <a:lnSpc>
                <a:spcPct val="130000"/>
              </a:lnSpc>
            </a:pPr>
            <a:r>
              <a:rPr lang="zh-CN" altLang="en-US" sz="1800" dirty="0"/>
              <a:t>Here</a:t>
            </a:r>
            <a:r>
              <a:rPr lang="en-US" altLang="zh-CN" sz="1800" dirty="0"/>
              <a:t>,</a:t>
            </a:r>
            <a:r>
              <a:rPr lang="zh-CN" altLang="en-US" sz="1800" dirty="0"/>
              <a:t> </a:t>
            </a:r>
            <a:r>
              <a:rPr lang="en-US" altLang="zh-CN" sz="1800" dirty="0"/>
              <a:t>l </a:t>
            </a:r>
            <a:r>
              <a:rPr lang="zh-CN" altLang="en-US" sz="1800" dirty="0"/>
              <a:t>try to identify and remove experimental artifacts using the </a:t>
            </a:r>
            <a:r>
              <a:rPr lang="en-US" altLang="zh-CN" sz="1800" dirty="0"/>
              <a:t>‘</a:t>
            </a:r>
            <a:r>
              <a:rPr lang="en-US" altLang="zh-CN" sz="1800" dirty="0" err="1"/>
              <a:t>scater</a:t>
            </a:r>
            <a:r>
              <a:rPr lang="en-US" altLang="zh-CN" sz="1800" dirty="0"/>
              <a:t>’ </a:t>
            </a:r>
            <a:r>
              <a:rPr lang="zh-CN" altLang="en-US" sz="1800" dirty="0"/>
              <a:t>package, which provides a set of methods specifically for quality control of experimental and explanatory variables.</a:t>
            </a:r>
            <a:endParaRPr lang="en-US" altLang="zh-CN" sz="1800" dirty="0"/>
          </a:p>
          <a:p>
            <a:pPr>
              <a:lnSpc>
                <a:spcPct val="130000"/>
              </a:lnSpc>
            </a:pPr>
            <a:r>
              <a:rPr lang="en-US" altLang="zh-CN" sz="1800" dirty="0" err="1"/>
              <a:t>scater </a:t>
            </a:r>
            <a:r>
              <a:rPr lang="zh-CN" altLang="en-US" sz="1800" dirty="0"/>
              <a:t>identifies the principal components associated with experimental and QC variables (it ranks the principal components by constructing a linear regression model of the </a:t>
            </a:r>
            <a:r>
              <a:rPr lang="en-US" altLang="zh-CN" sz="1800" dirty="0"/>
              <a:t>PC </a:t>
            </a:r>
            <a:r>
              <a:rPr lang="zh-CN" altLang="en-US" sz="1800" dirty="0"/>
              <a:t>values against the target variables and calculating the </a:t>
            </a:r>
            <a:r>
              <a:rPr lang="en-US" altLang="zh-CN" sz="1800" dirty="0"/>
              <a:t>R2 </a:t>
            </a:r>
            <a:r>
              <a:rPr lang="zh-CN" altLang="en-US" sz="1800" dirty="0"/>
              <a:t>values).</a:t>
            </a:r>
            <a:endParaRPr lang="en-US" altLang="zh-CN" sz="1800" dirty="0"/>
          </a:p>
          <a:p>
            <a:pPr>
              <a:lnSpc>
                <a:spcPct val="130000"/>
              </a:lnSpc>
            </a:pPr>
            <a:r>
              <a:rPr lang="en-US" altLang="zh-CN" sz="1800" dirty="0" err="1"/>
              <a:t>scater </a:t>
            </a:r>
            <a:r>
              <a:rPr lang="zh-CN" altLang="en-US" sz="1800" dirty="0"/>
              <a:t>can also calculate the marginal </a:t>
            </a:r>
            <a:r>
              <a:rPr lang="en-US" altLang="zh-CN" sz="1800" dirty="0"/>
              <a:t>R</a:t>
            </a:r>
            <a:r>
              <a:rPr lang="zh-CN" altLang="en-US" sz="1800" baseline="30000" dirty="0"/>
              <a:t>2</a:t>
            </a:r>
            <a:r>
              <a:rPr lang="zh-CN" altLang="en-US" sz="1800" dirty="0"/>
              <a:t> for each variable, and when fitting a linear model, the expression value of each gene is regressed on that variable only</a:t>
            </a:r>
            <a:r>
              <a:rPr lang="en-US" altLang="zh-CN" sz="1800" dirty="0"/>
              <a:t>.</a:t>
            </a:r>
            <a:r>
              <a:rPr lang="zh-CN" altLang="en-US" sz="1800" dirty="0"/>
              <a:t> </a:t>
            </a:r>
            <a:r>
              <a:rPr lang="en-US" altLang="zh-CN" sz="1800" dirty="0"/>
              <a:t>A</a:t>
            </a:r>
            <a:r>
              <a:rPr lang="zh-CN" altLang="en-US" sz="1800" dirty="0"/>
              <a:t> density plot of the marginal </a:t>
            </a:r>
            <a:r>
              <a:rPr lang="en-US" altLang="zh-CN" sz="1800" dirty="0"/>
              <a:t>R</a:t>
            </a:r>
            <a:r>
              <a:rPr lang="en-US" altLang="zh-CN" sz="1800" baseline="30000" dirty="0"/>
              <a:t>2 </a:t>
            </a:r>
            <a:r>
              <a:rPr lang="zh-CN" altLang="en-US" sz="1800" dirty="0"/>
              <a:t>of the genes for </a:t>
            </a:r>
            <a:r>
              <a:rPr lang="en-US" altLang="zh-CN" sz="1800" dirty="0"/>
              <a:t>each</a:t>
            </a:r>
            <a:r>
              <a:rPr lang="zh-CN" altLang="en-US" sz="1800" dirty="0"/>
              <a:t> variable is displayed.</a:t>
            </a:r>
          </a:p>
        </p:txBody>
      </p:sp>
      <p:sp>
        <p:nvSpPr>
          <p:cNvPr id="3" name="标题 2">
            <a:extLst>
              <a:ext uri="{FF2B5EF4-FFF2-40B4-BE49-F238E27FC236}">
                <a16:creationId xmlns:a16="http://schemas.microsoft.com/office/drawing/2014/main" id="{3397588A-7992-33A2-E00D-98A7F4C43A0E}"/>
              </a:ext>
            </a:extLst>
          </p:cNvPr>
          <p:cNvSpPr>
            <a:spLocks noGrp="1"/>
          </p:cNvSpPr>
          <p:nvPr>
            <p:ph type="title"/>
          </p:nvPr>
        </p:nvSpPr>
        <p:spPr/>
        <p:txBody>
          <a:bodyPr>
            <a:normAutofit/>
          </a:bodyPr>
          <a:lstStyle/>
          <a:p>
            <a:r>
              <a:rPr lang="en-US" altLang="zh-CN" sz="3200" dirty="0"/>
              <a:t>3. </a:t>
            </a:r>
            <a:r>
              <a:rPr lang="zh-CN" altLang="en-US" sz="3200" dirty="0"/>
              <a:t>Identification and elimination of interfering factors</a:t>
            </a:r>
          </a:p>
        </p:txBody>
      </p:sp>
    </p:spTree>
    <p:extLst>
      <p:ext uri="{BB962C8B-B14F-4D97-AF65-F5344CB8AC3E}">
        <p14:creationId xmlns:p14="http://schemas.microsoft.com/office/powerpoint/2010/main" val="180501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BD65F7-3A68-ABFC-2B7F-A92808DB1F85}"/>
              </a:ext>
            </a:extLst>
          </p:cNvPr>
          <p:cNvSpPr>
            <a:spLocks noGrp="1"/>
          </p:cNvSpPr>
          <p:nvPr>
            <p:ph idx="1"/>
          </p:nvPr>
        </p:nvSpPr>
        <p:spPr>
          <a:xfrm>
            <a:off x="838200" y="1426128"/>
            <a:ext cx="10515600" cy="3662339"/>
          </a:xfrm>
        </p:spPr>
        <p:txBody>
          <a:bodyPr>
            <a:normAutofit/>
          </a:bodyPr>
          <a:lstStyle/>
          <a:p>
            <a:pPr>
              <a:lnSpc>
                <a:spcPct val="120000"/>
              </a:lnSpc>
              <a:buFont typeface="Wingdings" panose="05000000000000000000" pitchFamily="2" charset="2"/>
              <a:buChar char="ü"/>
            </a:pPr>
            <a:r>
              <a:rPr lang="zh-CN" altLang="en-US" sz="1800" dirty="0"/>
              <a:t>In addition to the batch </a:t>
            </a:r>
            <a:r>
              <a:rPr lang="en-US" altLang="zh-CN" sz="1800" dirty="0"/>
              <a:t>effect</a:t>
            </a:r>
            <a:r>
              <a:rPr lang="zh-CN" altLang="en-US" sz="1800" dirty="0"/>
              <a:t>, there are other factors that may have to be compensated for. </a:t>
            </a:r>
            <a:r>
              <a:rPr lang="en-US" altLang="zh-CN" sz="1800" dirty="0"/>
              <a:t>T</a:t>
            </a:r>
            <a:r>
              <a:rPr lang="zh-CN" altLang="en-US" sz="1800" dirty="0"/>
              <a:t>hese adjustments require extrinsic information. A popular approach is </a:t>
            </a:r>
            <a:r>
              <a:rPr lang="en-US" altLang="zh-CN" sz="1800" dirty="0" err="1"/>
              <a:t>scLVM</a:t>
            </a:r>
            <a:r>
              <a:rPr lang="zh-CN" altLang="en-US" sz="1800" dirty="0"/>
              <a:t>, which allows you to identify and subtract the effects of processes such as cell cycle or apoptosis.</a:t>
            </a:r>
            <a:endParaRPr lang="en-US" altLang="zh-CN" sz="1800" dirty="0"/>
          </a:p>
          <a:p>
            <a:pPr lvl="1">
              <a:lnSpc>
                <a:spcPct val="120000"/>
              </a:lnSpc>
              <a:buFont typeface="Wingdings" panose="05000000000000000000" pitchFamily="2" charset="2"/>
              <a:buChar char="ü"/>
            </a:pPr>
            <a:r>
              <a:rPr lang="en-US" altLang="zh-CN" sz="1600" dirty="0">
                <a:hlinkClick r:id="rId2"/>
              </a:rPr>
              <a:t>https://github.com/PMBio/scLVM</a:t>
            </a:r>
            <a:endParaRPr lang="zh-CN" altLang="en-US" sz="1600" dirty="0"/>
          </a:p>
          <a:p>
            <a:pPr>
              <a:lnSpc>
                <a:spcPct val="120000"/>
              </a:lnSpc>
              <a:buFont typeface="Wingdings" panose="05000000000000000000" pitchFamily="2" charset="2"/>
              <a:buChar char="ü"/>
            </a:pPr>
            <a:r>
              <a:rPr lang="zh-CN" altLang="en-US" sz="1800" dirty="0"/>
              <a:t>Different methods may differ in their coverage of each transcript, bias based on average </a:t>
            </a:r>
            <a:r>
              <a:rPr lang="en-US" altLang="zh-CN" sz="1800" dirty="0"/>
              <a:t>A/T </a:t>
            </a:r>
            <a:r>
              <a:rPr lang="zh-CN" altLang="en-US" sz="1800" dirty="0"/>
              <a:t>nucleotide content, or their ability to capture short transcripts. Ideally, we </a:t>
            </a:r>
            <a:r>
              <a:rPr lang="en-US" altLang="zh-CN" sz="1800" dirty="0"/>
              <a:t>expect </a:t>
            </a:r>
            <a:r>
              <a:rPr lang="zh-CN" altLang="en-US" sz="1800" dirty="0"/>
              <a:t>to eliminate all these differences and biases.</a:t>
            </a:r>
            <a:endParaRPr lang="en-US" altLang="zh-CN" sz="1800" dirty="0"/>
          </a:p>
          <a:p>
            <a:pPr>
              <a:lnSpc>
                <a:spcPct val="120000"/>
              </a:lnSpc>
              <a:buFont typeface="Wingdings" panose="05000000000000000000" pitchFamily="2" charset="2"/>
              <a:buChar char="ü"/>
            </a:pPr>
            <a:r>
              <a:rPr lang="zh-CN" altLang="en-US" sz="1800" dirty="0"/>
              <a:t>For significant confounders and explanatory variables, they can be added to the subsequent statistical model using </a:t>
            </a:r>
            <a:r>
              <a:rPr lang="en-US" altLang="zh-CN" sz="1800" dirty="0" err="1"/>
              <a:t>scater </a:t>
            </a:r>
            <a:r>
              <a:rPr lang="zh-CN" altLang="en-US" sz="1800" dirty="0"/>
              <a:t>or, if desired, </a:t>
            </a:r>
            <a:r>
              <a:rPr lang="en-US" altLang="zh-CN" sz="1800" dirty="0" err="1"/>
              <a:t>normaliseExprs(</a:t>
            </a:r>
            <a:r>
              <a:rPr lang="en-US" altLang="zh-CN" sz="1800" dirty="0"/>
              <a:t>) </a:t>
            </a:r>
            <a:r>
              <a:rPr lang="zh-CN" altLang="en-US" sz="1800" dirty="0"/>
              <a:t>to reconcile these variables. This can be done by providing a design matrix to </a:t>
            </a:r>
            <a:r>
              <a:rPr lang="en-US" altLang="zh-CN" sz="1800" dirty="0" err="1"/>
              <a:t>normaliseExprs</a:t>
            </a:r>
            <a:r>
              <a:rPr lang="en-US" altLang="zh-CN" sz="1800" dirty="0"/>
              <a:t>().</a:t>
            </a:r>
          </a:p>
        </p:txBody>
      </p:sp>
      <p:sp>
        <p:nvSpPr>
          <p:cNvPr id="3" name="标题 2">
            <a:extLst>
              <a:ext uri="{FF2B5EF4-FFF2-40B4-BE49-F238E27FC236}">
                <a16:creationId xmlns:a16="http://schemas.microsoft.com/office/drawing/2014/main" id="{92F0227A-32A6-2DAD-CE8B-3ACA70307A3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556152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19664</TotalTime>
  <Words>3163</Words>
  <Application>Microsoft Office PowerPoint</Application>
  <PresentationFormat>宽屏</PresentationFormat>
  <Paragraphs>108</Paragraphs>
  <Slides>21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Open Sans</vt:lpstr>
      <vt:lpstr>Wingdings</vt:lpstr>
      <vt:lpstr>Office 主题​​</vt:lpstr>
      <vt:lpstr>Analysis of scRNA-seq data using bioconductor</vt:lpstr>
      <vt:lpstr>Quality control of scRNA data using Bioconductor</vt:lpstr>
      <vt:lpstr>1. Introduction</vt:lpstr>
      <vt:lpstr>PowerPoint 演示文稿</vt:lpstr>
      <vt:lpstr>2. Basic QC</vt:lpstr>
      <vt:lpstr>PowerPoint 演示文稿</vt:lpstr>
      <vt:lpstr>PowerPoint 演示文稿</vt:lpstr>
      <vt:lpstr>3. Identification and elimination of interfering factors</vt:lpstr>
      <vt:lpstr>PowerPoint 演示文稿</vt:lpstr>
      <vt:lpstr>4. Two common interfering factors</vt:lpstr>
      <vt:lpstr>1) Normalization: library size</vt:lpstr>
      <vt:lpstr>PowerPoint 演示文稿</vt:lpstr>
      <vt:lpstr>PowerPoint 演示文稿</vt:lpstr>
      <vt:lpstr>PowerPoint 演示文稿</vt:lpstr>
      <vt:lpstr>PowerPoint 演示文稿</vt:lpstr>
      <vt:lpstr>PowerPoint 演示文稿</vt:lpstr>
      <vt:lpstr>Summary of normalization methods</vt:lpstr>
      <vt:lpstr>2) Batch effect removal</vt:lpstr>
      <vt:lpstr>PowerPoint 演示文稿</vt:lpstr>
      <vt:lpstr>How to evaluate the effect of batch effect removal</vt:lpstr>
      <vt:lpstr>Tips on tSNE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keywords>, docId:AD13A98793FE823EAC44CE3574068917</cp:keywords>
  <cp:lastModifiedBy>charlie.wan88@outlook.com</cp:lastModifiedBy>
  <cp:revision>122</cp:revision>
  <dcterms:created xsi:type="dcterms:W3CDTF">2023-03-04T01:27:25Z</dcterms:created>
  <dcterms:modified xsi:type="dcterms:W3CDTF">2023-06-12T06:24:07Z</dcterms:modified>
</cp:coreProperties>
</file>