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61" r:id="rId5"/>
    <p:sldId id="263" r:id="rId6"/>
    <p:sldId id="262" r:id="rId7"/>
    <p:sldId id="264" r:id="rId8"/>
    <p:sldId id="265" r:id="rId9"/>
    <p:sldId id="266" r:id="rId10"/>
    <p:sldId id="268" r:id="rId11"/>
    <p:sldId id="269" r:id="rId12"/>
    <p:sldId id="259" r:id="rId13"/>
    <p:sldId id="25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01"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AA9D5-BBA3-4980-9B5F-58AC77813A85}"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B9B7-7DC3-4555-A5E7-C98F109A9773}" type="slidenum">
              <a:rPr lang="zh-CN" altLang="en-US" smtClean="0"/>
              <a:t>‹#›</a:t>
            </a:fld>
            <a:endParaRPr lang="zh-CN" altLang="en-US"/>
          </a:p>
        </p:txBody>
      </p:sp>
    </p:spTree>
    <p:extLst>
      <p:ext uri="{BB962C8B-B14F-4D97-AF65-F5344CB8AC3E}">
        <p14:creationId xmlns:p14="http://schemas.microsoft.com/office/powerpoint/2010/main" val="30294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https://github.com/hbctraining/scRNA-seq_online/blob/master/lessons/06_integration.md</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2</a:t>
            </a:fld>
            <a:endParaRPr lang="zh-CN" altLang="en-US"/>
          </a:p>
        </p:txBody>
      </p:sp>
    </p:spTree>
    <p:extLst>
      <p:ext uri="{BB962C8B-B14F-4D97-AF65-F5344CB8AC3E}">
        <p14:creationId xmlns:p14="http://schemas.microsoft.com/office/powerpoint/2010/main" val="105528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https://www.nature.com/articles/s41581-020-0262-0</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4</a:t>
            </a:fld>
            <a:endParaRPr lang="zh-CN" altLang="en-US"/>
          </a:p>
        </p:txBody>
      </p:sp>
    </p:spTree>
    <p:extLst>
      <p:ext uri="{BB962C8B-B14F-4D97-AF65-F5344CB8AC3E}">
        <p14:creationId xmlns:p14="http://schemas.microsoft.com/office/powerpoint/2010/main" val="425064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https://genomebiology.biomedcentral.com/articles/10.1186/s13059-019-1850-9</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5</a:t>
            </a:fld>
            <a:endParaRPr lang="zh-CN" altLang="en-US"/>
          </a:p>
        </p:txBody>
      </p:sp>
    </p:spTree>
    <p:extLst>
      <p:ext uri="{BB962C8B-B14F-4D97-AF65-F5344CB8AC3E}">
        <p14:creationId xmlns:p14="http://schemas.microsoft.com/office/powerpoint/2010/main" val="872988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7</a:t>
            </a:fld>
            <a:endParaRPr lang="zh-CN" altLang="en-US"/>
          </a:p>
        </p:txBody>
      </p:sp>
    </p:spTree>
    <p:extLst>
      <p:ext uri="{BB962C8B-B14F-4D97-AF65-F5344CB8AC3E}">
        <p14:creationId xmlns:p14="http://schemas.microsoft.com/office/powerpoint/2010/main" val="2513524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13</a:t>
            </a:fld>
            <a:endParaRPr lang="zh-CN" altLang="en-US"/>
          </a:p>
        </p:txBody>
      </p:sp>
    </p:spTree>
    <p:extLst>
      <p:ext uri="{BB962C8B-B14F-4D97-AF65-F5344CB8AC3E}">
        <p14:creationId xmlns:p14="http://schemas.microsoft.com/office/powerpoint/2010/main" val="175434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22A30-DA11-7CBA-1C99-97746F982A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A0D92F-0710-DBC8-4766-249702C7E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0AAA5F-5D8E-8EED-050C-AAEED361FF1F}"/>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303A99A2-813C-0EC0-9598-DDFD98B1A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FBEAC-BA82-9C7A-5CF6-1B328FC084B5}"/>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4384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31637-25E1-E68D-2C91-03BBB88128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26C5A1-6421-69D8-08CD-7A39A5B2B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6114D-67AF-8982-C798-8CBB616054D2}"/>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23A40CBC-F7CE-3CFD-0F96-F31AAD881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060DA-4EDC-B788-5F35-7A4E1D2D403F}"/>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30375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9C739B-B781-5475-6F88-D664B97642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4794DC-83F5-DEBC-3392-92DA21BC40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C7D2C-2A99-090B-C665-A812BB6AFEF7}"/>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7271704E-7B97-E3A4-9989-46721DB4B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5687B-7140-72AC-E912-2300F34D236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0610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DF00-095B-6346-EFA4-B1BFF75FBA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74FDF-E88E-595A-1020-41F33E0EFC60}"/>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BFC119BE-3AAB-108B-696E-0C8BD0AFA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87C-11EB-FC9A-E065-44AF0425EAF3}"/>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pic>
        <p:nvPicPr>
          <p:cNvPr id="8" name="图片 7">
            <a:extLst>
              <a:ext uri="{FF2B5EF4-FFF2-40B4-BE49-F238E27FC236}">
                <a16:creationId xmlns:a16="http://schemas.microsoft.com/office/drawing/2014/main" id="{63DCC23A-8394-685D-0120-E0F46A750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395" cy="1152395"/>
          </a:xfrm>
          <a:prstGeom prst="rect">
            <a:avLst/>
          </a:prstGeom>
        </p:spPr>
      </p:pic>
      <p:cxnSp>
        <p:nvCxnSpPr>
          <p:cNvPr id="10" name="直接连接符 9">
            <a:extLst>
              <a:ext uri="{FF2B5EF4-FFF2-40B4-BE49-F238E27FC236}">
                <a16:creationId xmlns:a16="http://schemas.microsoft.com/office/drawing/2014/main" id="{EC871D8C-445C-AF79-3BBC-7C412F5F0E16}"/>
              </a:ext>
            </a:extLst>
          </p:cNvPr>
          <p:cNvCxnSpPr>
            <a:cxnSpLocks/>
          </p:cNvCxnSpPr>
          <p:nvPr userDrawn="1"/>
        </p:nvCxnSpPr>
        <p:spPr>
          <a:xfrm>
            <a:off x="838200" y="1152395"/>
            <a:ext cx="11353800"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标题 1">
            <a:extLst>
              <a:ext uri="{FF2B5EF4-FFF2-40B4-BE49-F238E27FC236}">
                <a16:creationId xmlns:a16="http://schemas.microsoft.com/office/drawing/2014/main" id="{7877AFDC-A292-EB96-5B12-9270F8F5857A}"/>
              </a:ext>
            </a:extLst>
          </p:cNvPr>
          <p:cNvSpPr>
            <a:spLocks noGrp="1"/>
          </p:cNvSpPr>
          <p:nvPr>
            <p:ph type="title"/>
          </p:nvPr>
        </p:nvSpPr>
        <p:spPr>
          <a:xfrm>
            <a:off x="1026091" y="275432"/>
            <a:ext cx="10515600" cy="787270"/>
          </a:xfrm>
        </p:spPr>
        <p:txBody>
          <a:bodyPr/>
          <a:lstStyle/>
          <a:p>
            <a:r>
              <a:rPr lang="zh-CN" altLang="en-US"/>
              <a:t>单击此处编辑母版标题样式</a:t>
            </a:r>
          </a:p>
        </p:txBody>
      </p:sp>
    </p:spTree>
    <p:extLst>
      <p:ext uri="{BB962C8B-B14F-4D97-AF65-F5344CB8AC3E}">
        <p14:creationId xmlns:p14="http://schemas.microsoft.com/office/powerpoint/2010/main" val="2820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B32F6-5B14-4F79-B380-17466AE6C8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D7F4DB-A5CF-B936-8D4A-D5498513E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F90DE9-0613-18D4-254E-3095609F2F69}"/>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DAD9B97-2200-661F-5152-000563649A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3076B-A446-B0BF-3765-3E604892BA9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2857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2E4B1-7822-D7A3-2001-33EF0ADFB9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37A91-1FC4-EF31-A403-A1367467C1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734A53C-4786-DF53-271A-D39F891AD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951095-7342-7643-1C93-9BACE2CFC899}"/>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023F2FB5-5C2A-712C-3ED2-97C560F7F7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51874-858D-CB97-7BC6-9B5DE7D55B06}"/>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2901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6B5F-8333-ADD0-045F-C93BF1FE53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0C992-5EC4-B0CB-2A62-9C8ED3880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5D6D56-3540-A405-2651-C369D2978E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1526CD-9F51-939B-0053-0B6225724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12BDF6-329A-3714-3278-52FE936983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C9BD8-572E-8499-1637-CA4AE4DB2AC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8" name="页脚占位符 7">
            <a:extLst>
              <a:ext uri="{FF2B5EF4-FFF2-40B4-BE49-F238E27FC236}">
                <a16:creationId xmlns:a16="http://schemas.microsoft.com/office/drawing/2014/main" id="{EDF5DC53-3EDB-F521-140F-1059947A50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D63D93-D426-8C9E-0D89-D73B76DD78C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4231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16B9D-5B0B-B6E7-F13A-C1011C924E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93595-A222-73A2-7826-9EC1EACD049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4" name="页脚占位符 3">
            <a:extLst>
              <a:ext uri="{FF2B5EF4-FFF2-40B4-BE49-F238E27FC236}">
                <a16:creationId xmlns:a16="http://schemas.microsoft.com/office/drawing/2014/main" id="{FE507434-7F35-EAF1-2DA2-80D4D61695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83936F-AD95-4213-D0EB-7B5092D062C4}"/>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95865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EA2674-D250-C066-5592-319444754DE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3" name="页脚占位符 2">
            <a:extLst>
              <a:ext uri="{FF2B5EF4-FFF2-40B4-BE49-F238E27FC236}">
                <a16:creationId xmlns:a16="http://schemas.microsoft.com/office/drawing/2014/main" id="{66D42EEC-1F20-E668-C05B-F0B597026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F03964-9C7C-1739-EB3E-E85846C73D22}"/>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602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8A25-9D1C-7651-9B9C-8D8341FA22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68A7F-6F0C-58FC-42F8-253937100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E1D3E5-E0D6-C119-239C-1A64D56A8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1164E0-8922-023A-4B5F-2B8AFE4D4372}"/>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BB6180E1-51E9-D034-2448-F40328CB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0FBED1-558F-A346-F25F-1C760ECBE0EA}"/>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4666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8A7DF-DFDC-1802-76BA-D09AB6975A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E56278-9856-96AC-8BCD-2DAA0D8D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E1BC53-5E8F-3A2B-AA16-BA6FBFD5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2DB8-49F3-CF41-27D2-46E70A9D76DA}"/>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4D34D6CA-C651-C6CD-FAFC-5368CAB59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65F9B0-3421-35A6-57C2-ACBD27B8F6A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79700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AF3288-A4FE-CEF1-27B0-3E2A44D1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here to edit the master header style</a:t>
            </a:r>
          </a:p>
        </p:txBody>
      </p:sp>
      <p:sp>
        <p:nvSpPr>
          <p:cNvPr id="3" name="文本占位符 2">
            <a:extLst>
              <a:ext uri="{FF2B5EF4-FFF2-40B4-BE49-F238E27FC236}">
                <a16:creationId xmlns:a16="http://schemas.microsoft.com/office/drawing/2014/main" id="{08B94C9A-B11E-F5F2-79F0-3C89F9FEA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4" name="日期占位符 3">
            <a:extLst>
              <a:ext uri="{FF2B5EF4-FFF2-40B4-BE49-F238E27FC236}">
                <a16:creationId xmlns:a16="http://schemas.microsoft.com/office/drawing/2014/main" id="{2A860030-A9AE-B8C1-7D9B-4931FD066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B2EA027-DA94-D0CE-631B-EDD026D72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A5F3FE-9D91-48BC-3E93-85C47A986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65339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mmunogenomics/harmon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tmlpreview.github.io/?https://github.com/satijalab/seurat.wrappers/blob/master/docs/liger.html" TargetMode="External"/><Relationship Id="rId2" Type="http://schemas.openxmlformats.org/officeDocument/2006/relationships/hyperlink" Target="https://github.com/welch-lab/lig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ature.com/articles/nbt.409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carpentry.org/genomics-r-intr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satijalab/seurat-data" TargetMode="External"/><Relationship Id="rId4" Type="http://schemas.openxmlformats.org/officeDocument/2006/relationships/hyperlink" Target="https://satijalab.org/seurat/articles/integration_introduction.html#introduction-to-scrna-seq-integr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bctraining/scRNA-seq_online/blob/master/lessons/06_integration.m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cell.com/cell/fulltext/S0092-8674%2819%2930504-5" TargetMode="External"/><Relationship Id="rId4" Type="http://schemas.openxmlformats.org/officeDocument/2006/relationships/hyperlink" Target="https://doi.org/10.1038/s41592-019-0619-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F42D9-F35B-CF72-0FEF-471A2E676F76}"/>
              </a:ext>
            </a:extLst>
          </p:cNvPr>
          <p:cNvSpPr>
            <a:spLocks noGrp="1"/>
          </p:cNvSpPr>
          <p:nvPr>
            <p:ph type="ctrTitle"/>
          </p:nvPr>
        </p:nvSpPr>
        <p:spPr/>
        <p:txBody>
          <a:bodyPr>
            <a:normAutofit/>
          </a:bodyPr>
          <a:lstStyle/>
          <a:p>
            <a:r>
              <a:rPr lang="zh-CN" altLang="en-US" sz="4000" dirty="0"/>
              <a:t>Integration of </a:t>
            </a:r>
            <a:r>
              <a:rPr lang="en-US" altLang="zh-CN" sz="4000" dirty="0"/>
              <a:t>scRNA-seq </a:t>
            </a:r>
            <a:r>
              <a:rPr lang="zh-CN" altLang="en-US" sz="4000" dirty="0"/>
              <a:t>data from different sources</a:t>
            </a:r>
          </a:p>
        </p:txBody>
      </p:sp>
      <p:sp>
        <p:nvSpPr>
          <p:cNvPr id="3" name="副标题 2">
            <a:extLst>
              <a:ext uri="{FF2B5EF4-FFF2-40B4-BE49-F238E27FC236}">
                <a16:creationId xmlns:a16="http://schemas.microsoft.com/office/drawing/2014/main" id="{01323149-5724-EDB2-9A8B-B96A5C769BCF}"/>
              </a:ext>
            </a:extLst>
          </p:cNvPr>
          <p:cNvSpPr>
            <a:spLocks noGrp="1"/>
          </p:cNvSpPr>
          <p:nvPr>
            <p:ph type="subTitle" idx="1"/>
          </p:nvPr>
        </p:nvSpPr>
        <p:spPr/>
        <p:txBody>
          <a:bodyPr/>
          <a:lstStyle/>
          <a:p>
            <a:r>
              <a:rPr lang="zh-CN" altLang="en-US" dirty="0"/>
              <a:t>Practices</a:t>
            </a:r>
          </a:p>
        </p:txBody>
      </p:sp>
    </p:spTree>
    <p:extLst>
      <p:ext uri="{BB962C8B-B14F-4D97-AF65-F5344CB8AC3E}">
        <p14:creationId xmlns:p14="http://schemas.microsoft.com/office/powerpoint/2010/main" val="87580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1A3F60-8771-395C-50EC-BAD0C83E0750}"/>
              </a:ext>
            </a:extLst>
          </p:cNvPr>
          <p:cNvSpPr>
            <a:spLocks noGrp="1"/>
          </p:cNvSpPr>
          <p:nvPr>
            <p:ph idx="1"/>
          </p:nvPr>
        </p:nvSpPr>
        <p:spPr>
          <a:xfrm>
            <a:off x="838200" y="1419225"/>
            <a:ext cx="10515600" cy="2583815"/>
          </a:xfrm>
        </p:spPr>
        <p:txBody>
          <a:bodyPr>
            <a:normAutofit/>
          </a:bodyPr>
          <a:lstStyle/>
          <a:p>
            <a:pPr>
              <a:lnSpc>
                <a:spcPct val="120000"/>
              </a:lnSpc>
              <a:buFont typeface="Wingdings" panose="05000000000000000000" pitchFamily="2" charset="2"/>
              <a:buChar char="p"/>
            </a:pPr>
            <a:r>
              <a:rPr lang="en-US" altLang="zh-CN" sz="2000" dirty="0">
                <a:hlinkClick r:id="rId2"/>
              </a:rPr>
              <a:t>Harmony</a:t>
            </a:r>
            <a:r>
              <a:rPr lang="en-US" altLang="zh-CN" sz="2000" dirty="0"/>
              <a:t> can either integrate the dataset alone without relying on other </a:t>
            </a:r>
            <a:r>
              <a:rPr lang="en-US" altLang="zh-CN" sz="2000" dirty="0" err="1"/>
              <a:t>scRNA</a:t>
            </a:r>
            <a:r>
              <a:rPr lang="en-US" altLang="zh-CN" sz="2000" dirty="0"/>
              <a:t>-seq-related packages, or it can work directly and seamlessly with the </a:t>
            </a:r>
            <a:r>
              <a:rPr lang="en-US" altLang="zh-CN" sz="2000" dirty="0" err="1"/>
              <a:t>seurat</a:t>
            </a:r>
            <a:r>
              <a:rPr lang="en-US" altLang="zh-CN" sz="2000" dirty="0"/>
              <a:t> package</a:t>
            </a:r>
          </a:p>
          <a:p>
            <a:pPr lvl="1">
              <a:lnSpc>
                <a:spcPct val="120000"/>
              </a:lnSpc>
              <a:buFont typeface="Wingdings" panose="05000000000000000000" pitchFamily="2" charset="2"/>
              <a:buChar char="ü"/>
            </a:pPr>
            <a:r>
              <a:rPr lang="en-US" altLang="zh-CN" sz="1800" dirty="0" err="1"/>
              <a:t>RunHarmony</a:t>
            </a:r>
            <a:r>
              <a:rPr lang="en-US" altLang="zh-CN" sz="1800" dirty="0"/>
              <a:t>(</a:t>
            </a:r>
            <a:r>
              <a:rPr lang="en-US" altLang="zh-CN" sz="1800" dirty="0" err="1"/>
              <a:t>seuratObj</a:t>
            </a:r>
            <a:r>
              <a:rPr lang="en-US" altLang="zh-CN" sz="1800" dirty="0"/>
              <a:t>, "dataset")</a:t>
            </a:r>
            <a:r>
              <a:rPr lang="en-US" altLang="zh-CN" sz="1800" dirty="0" err="1"/>
              <a:t>-&gt;seuratObj</a:t>
            </a:r>
            <a:endParaRPr lang="en-US" altLang="zh-CN" sz="1800" dirty="0"/>
          </a:p>
          <a:p>
            <a:pPr lvl="1">
              <a:lnSpc>
                <a:spcPct val="120000"/>
              </a:lnSpc>
              <a:buFont typeface="Wingdings" panose="05000000000000000000" pitchFamily="2" charset="2"/>
              <a:buChar char="ü"/>
            </a:pPr>
            <a:r>
              <a:rPr lang="en-US" altLang="zh-CN" sz="1800" dirty="0" err="1"/>
              <a:t>RunUMAP</a:t>
            </a:r>
            <a:r>
              <a:rPr lang="en-US" altLang="zh-CN" sz="1800" dirty="0"/>
              <a:t>(</a:t>
            </a:r>
            <a:r>
              <a:rPr lang="en-US" altLang="zh-CN" sz="1800" dirty="0" err="1"/>
              <a:t>seuratObj</a:t>
            </a:r>
            <a:r>
              <a:rPr lang="en-US" altLang="zh-CN" sz="1800" dirty="0"/>
              <a:t>, reduction = "harmony")</a:t>
            </a:r>
            <a:r>
              <a:rPr lang="en-US" altLang="zh-CN" sz="1800" dirty="0" err="1"/>
              <a:t>-&gt;seuratObj</a:t>
            </a:r>
            <a:endParaRPr lang="en-US" altLang="zh-CN" sz="1800" dirty="0"/>
          </a:p>
          <a:p>
            <a:pPr>
              <a:lnSpc>
                <a:spcPct val="120000"/>
              </a:lnSpc>
              <a:buFont typeface="Wingdings" panose="05000000000000000000" pitchFamily="2" charset="2"/>
              <a:buChar char="p"/>
            </a:pPr>
            <a:r>
              <a:rPr lang="zh-CN" altLang="en-US" sz="2000" dirty="0"/>
              <a:t>In addition to setting a single factor, multiple factors can be set</a:t>
            </a:r>
            <a:endParaRPr lang="en-US" altLang="zh-CN" sz="2000" dirty="0"/>
          </a:p>
          <a:p>
            <a:pPr lvl="1">
              <a:lnSpc>
                <a:spcPct val="120000"/>
              </a:lnSpc>
              <a:buFont typeface="Wingdings" panose="05000000000000000000" pitchFamily="2" charset="2"/>
              <a:buChar char="ü"/>
            </a:pPr>
            <a:r>
              <a:rPr lang="en-US" altLang="zh-CN" sz="1800" dirty="0" err="1"/>
              <a:t>RunHarmony</a:t>
            </a:r>
            <a:r>
              <a:rPr lang="en-US" altLang="zh-CN" sz="1800" dirty="0"/>
              <a:t>(</a:t>
            </a:r>
            <a:r>
              <a:rPr lang="en-US" altLang="zh-CN" sz="1800" dirty="0" err="1"/>
              <a:t>seuratObject</a:t>
            </a:r>
            <a:r>
              <a:rPr lang="en-US" altLang="zh-CN" sz="1800" dirty="0"/>
              <a:t>, c("dataset", "donor", "</a:t>
            </a:r>
            <a:r>
              <a:rPr lang="en-US" altLang="zh-CN" sz="1800" dirty="0" err="1"/>
              <a:t>batch_id</a:t>
            </a:r>
            <a:r>
              <a:rPr lang="en-US" altLang="zh-CN" sz="1800" dirty="0"/>
              <a:t>"))-&gt;</a:t>
            </a:r>
            <a:r>
              <a:rPr lang="en-US" altLang="zh-CN" sz="1800" dirty="0" err="1"/>
              <a:t>seuratObject</a:t>
            </a:r>
            <a:endParaRPr lang="en-US" altLang="zh-CN" sz="1800" dirty="0"/>
          </a:p>
        </p:txBody>
      </p:sp>
      <p:sp>
        <p:nvSpPr>
          <p:cNvPr id="3" name="标题 2">
            <a:extLst>
              <a:ext uri="{FF2B5EF4-FFF2-40B4-BE49-F238E27FC236}">
                <a16:creationId xmlns:a16="http://schemas.microsoft.com/office/drawing/2014/main" id="{0BFD976B-CFBF-80CC-ACBA-9327499D6A96}"/>
              </a:ext>
            </a:extLst>
          </p:cNvPr>
          <p:cNvSpPr>
            <a:spLocks noGrp="1"/>
          </p:cNvSpPr>
          <p:nvPr>
            <p:ph type="title"/>
          </p:nvPr>
        </p:nvSpPr>
        <p:spPr/>
        <p:txBody>
          <a:bodyPr>
            <a:normAutofit/>
          </a:bodyPr>
          <a:lstStyle/>
          <a:p>
            <a:r>
              <a:rPr lang="en-US" altLang="zh-CN" sz="3600" dirty="0"/>
              <a:t>3.2 </a:t>
            </a:r>
            <a:r>
              <a:rPr lang="zh-CN" altLang="en-US" sz="3600" dirty="0"/>
              <a:t>Data integration using </a:t>
            </a:r>
            <a:r>
              <a:rPr lang="en-US" altLang="zh-CN" sz="3600" dirty="0"/>
              <a:t>harmony</a:t>
            </a:r>
          </a:p>
        </p:txBody>
      </p:sp>
    </p:spTree>
    <p:extLst>
      <p:ext uri="{BB962C8B-B14F-4D97-AF65-F5344CB8AC3E}">
        <p14:creationId xmlns:p14="http://schemas.microsoft.com/office/powerpoint/2010/main" val="16598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B01DCB2-4F78-5D39-D98C-BA741D961B70}"/>
              </a:ext>
            </a:extLst>
          </p:cNvPr>
          <p:cNvSpPr>
            <a:spLocks noGrp="1"/>
          </p:cNvSpPr>
          <p:nvPr>
            <p:ph idx="1"/>
          </p:nvPr>
        </p:nvSpPr>
        <p:spPr>
          <a:xfrm>
            <a:off x="838200" y="1300480"/>
            <a:ext cx="10515600" cy="4876483"/>
          </a:xfrm>
        </p:spPr>
        <p:txBody>
          <a:bodyPr>
            <a:normAutofit fontScale="92500"/>
          </a:bodyPr>
          <a:lstStyle/>
          <a:p>
            <a:pPr>
              <a:lnSpc>
                <a:spcPct val="140000"/>
              </a:lnSpc>
            </a:pPr>
            <a:r>
              <a:rPr lang="zh-CN" altLang="en-US" sz="1400" dirty="0"/>
              <a:t>The main challenge in integrated analysis is to reconcile the large heterogeneity between individual datasets. In a measurement paradigm, such as </a:t>
            </a:r>
            <a:r>
              <a:rPr lang="en-US" altLang="zh-CN" sz="1400" dirty="0"/>
              <a:t>scRNA-seq, datasets </a:t>
            </a:r>
            <a:r>
              <a:rPr lang="zh-CN" altLang="en-US" sz="1400" dirty="0"/>
              <a:t>may differ by many orders of magnitude in the number of cells sampled or the sequencing depth assigned to each cell. Within different modalities, datasets may differ significantly in dynamic range (gene expression vs. chromatin accessibility), direction of relationship (</a:t>
            </a:r>
            <a:r>
              <a:rPr lang="en-US" altLang="zh-CN" sz="1400" dirty="0"/>
              <a:t>RNA-seq </a:t>
            </a:r>
            <a:r>
              <a:rPr lang="zh-CN" altLang="en-US" sz="1400" dirty="0"/>
              <a:t>vs. </a:t>
            </a:r>
            <a:r>
              <a:rPr lang="en-US" altLang="zh-CN" sz="1400" dirty="0"/>
              <a:t>DNA </a:t>
            </a:r>
            <a:r>
              <a:rPr lang="zh-CN" altLang="en-US" sz="1400" dirty="0"/>
              <a:t>methylation), or number of genes measured (targeted quantification vs. unbiased methods). The most widely used data comparison methods to date (</a:t>
            </a:r>
            <a:r>
              <a:rPr lang="en-US" altLang="zh-CN" sz="1400" dirty="0"/>
              <a:t>Butler </a:t>
            </a:r>
            <a:r>
              <a:rPr lang="zh-CN" altLang="en-US" sz="1400" dirty="0"/>
              <a:t>et al. </a:t>
            </a:r>
            <a:r>
              <a:rPr lang="en-US" altLang="zh-CN" sz="1400" dirty="0"/>
              <a:t>2018</a:t>
            </a:r>
            <a:r>
              <a:rPr lang="zh-CN" altLang="en-US" sz="1400" dirty="0"/>
              <a:t>; </a:t>
            </a:r>
            <a:r>
              <a:rPr lang="en-US" altLang="zh-CN" sz="1400" dirty="0" err="1"/>
              <a:t>Haghverdi </a:t>
            </a:r>
            <a:r>
              <a:rPr lang="zh-CN" altLang="en-US" sz="1400" dirty="0"/>
              <a:t>et al. </a:t>
            </a:r>
            <a:r>
              <a:rPr lang="en-US" altLang="zh-CN" sz="1400" dirty="0"/>
              <a:t>2018</a:t>
            </a:r>
            <a:r>
              <a:rPr lang="zh-CN" altLang="en-US" sz="1400" dirty="0"/>
              <a:t>; </a:t>
            </a:r>
            <a:r>
              <a:rPr lang="en-US" altLang="zh-CN" sz="1400" dirty="0"/>
              <a:t>Johnson </a:t>
            </a:r>
            <a:r>
              <a:rPr lang="zh-CN" altLang="en-US" sz="1400" dirty="0"/>
              <a:t>et al. </a:t>
            </a:r>
            <a:r>
              <a:rPr lang="en-US" altLang="zh-CN" sz="1400" dirty="0"/>
              <a:t>2007</a:t>
            </a:r>
            <a:r>
              <a:rPr lang="zh-CN" altLang="en-US" sz="1400" dirty="0"/>
              <a:t>; </a:t>
            </a:r>
            <a:r>
              <a:rPr lang="en-US" altLang="zh-CN" sz="1400" dirty="0" err="1"/>
              <a:t>Risso </a:t>
            </a:r>
            <a:r>
              <a:rPr lang="zh-CN" altLang="en-US" sz="1400" dirty="0"/>
              <a:t>et al. </a:t>
            </a:r>
            <a:r>
              <a:rPr lang="en-US" altLang="zh-CN" sz="1400" dirty="0"/>
              <a:t>2014</a:t>
            </a:r>
            <a:r>
              <a:rPr lang="zh-CN" altLang="en-US" sz="1400" dirty="0"/>
              <a:t>) implicitly assume that differences between datasets arise exclusively from technical differences and attempt to eliminate them, or use the dimension of maximum correlation to map the dataset to a fully shared latent space (</a:t>
            </a:r>
            <a:r>
              <a:rPr lang="en-US" altLang="zh-CN" sz="1400" dirty="0"/>
              <a:t>Butler et al.</a:t>
            </a:r>
            <a:r>
              <a:rPr lang="zh-CN" altLang="en-US" sz="1400" dirty="0"/>
              <a:t>, </a:t>
            </a:r>
            <a:r>
              <a:rPr lang="en-US" altLang="zh-CN" sz="1400" dirty="0"/>
              <a:t>2018</a:t>
            </a:r>
            <a:r>
              <a:rPr lang="zh-CN" altLang="en-US" sz="1400" dirty="0"/>
              <a:t>). However, in many kinds of analyses, both similarities and differences in datasets are biologically important, for example when we try to compare and contrast </a:t>
            </a:r>
            <a:r>
              <a:rPr lang="en-US" altLang="zh-CN" sz="1400" dirty="0"/>
              <a:t>scRNA-seq </a:t>
            </a:r>
            <a:r>
              <a:rPr lang="zh-CN" altLang="en-US" sz="1400" dirty="0"/>
              <a:t>data from healthy and disease-affected individuals, or when there are differences in the composition of cell types, with large differences in proportional representation, or even missing cell types in some datasets.</a:t>
            </a:r>
            <a:endParaRPr lang="en-US" altLang="zh-CN" sz="1400" dirty="0"/>
          </a:p>
          <a:p>
            <a:pPr>
              <a:lnSpc>
                <a:spcPct val="140000"/>
              </a:lnSpc>
            </a:pPr>
            <a:r>
              <a:rPr lang="en-US" altLang="zh-CN" sz="1400" dirty="0"/>
              <a:t>To address these challenges, researchers have developed a new computational method called </a:t>
            </a:r>
            <a:r>
              <a:rPr lang="en-US" altLang="zh-CN" sz="1400" dirty="0">
                <a:hlinkClick r:id="rId2"/>
              </a:rPr>
              <a:t>LIGER</a:t>
            </a:r>
            <a:r>
              <a:rPr lang="en-US" altLang="zh-CN" sz="1400" dirty="0"/>
              <a:t> (Linked Inference of Genomic Experimental Relationships). The method allows simultaneous discovery of unsupervised cell types from multiple single-cell experiments and characterizes similarities and differences in the properties of these cell types across different datasets.</a:t>
            </a:r>
          </a:p>
          <a:p>
            <a:pPr>
              <a:lnSpc>
                <a:spcPct val="140000"/>
              </a:lnSpc>
            </a:pPr>
            <a:r>
              <a:rPr lang="en-US" altLang="zh-CN" sz="1400" dirty="0">
                <a:hlinkClick r:id="rId3"/>
              </a:rPr>
              <a:t>LIGER</a:t>
            </a:r>
            <a:r>
              <a:rPr lang="en-US" altLang="zh-CN" sz="1400" dirty="0"/>
              <a:t> is very powerful and can identify shared cell types across individuals, species and multiple modalities (gene expression, epigenetic or spatial data), providing a unified analysis of heterogeneous single-cell </a:t>
            </a:r>
            <a:r>
              <a:rPr lang="en-US" altLang="zh-CN" sz="1400" dirty="0" err="1"/>
              <a:t>datasets.Translated</a:t>
            </a:r>
            <a:r>
              <a:rPr lang="en-US" altLang="zh-CN" sz="1400" dirty="0"/>
              <a:t> with www.DeepL.com/Translator (free version).</a:t>
            </a:r>
          </a:p>
        </p:txBody>
      </p:sp>
      <p:sp>
        <p:nvSpPr>
          <p:cNvPr id="3" name="标题 2">
            <a:extLst>
              <a:ext uri="{FF2B5EF4-FFF2-40B4-BE49-F238E27FC236}">
                <a16:creationId xmlns:a16="http://schemas.microsoft.com/office/drawing/2014/main" id="{FE968D45-C2F0-E8DB-579E-119D2A86C17E}"/>
              </a:ext>
            </a:extLst>
          </p:cNvPr>
          <p:cNvSpPr>
            <a:spLocks noGrp="1"/>
          </p:cNvSpPr>
          <p:nvPr>
            <p:ph type="title"/>
          </p:nvPr>
        </p:nvSpPr>
        <p:spPr/>
        <p:txBody>
          <a:bodyPr>
            <a:normAutofit/>
          </a:bodyPr>
          <a:lstStyle/>
          <a:p>
            <a:r>
              <a:rPr lang="en-US" altLang="zh-CN" sz="3600" dirty="0"/>
              <a:t>3.3 </a:t>
            </a:r>
            <a:r>
              <a:rPr lang="zh-CN" altLang="en-US" sz="3600" dirty="0"/>
              <a:t>Data Integration with </a:t>
            </a:r>
            <a:r>
              <a:rPr lang="en-US" altLang="zh-CN" sz="3600" dirty="0"/>
              <a:t>LIGER</a:t>
            </a:r>
          </a:p>
        </p:txBody>
      </p:sp>
    </p:spTree>
    <p:extLst>
      <p:ext uri="{BB962C8B-B14F-4D97-AF65-F5344CB8AC3E}">
        <p14:creationId xmlns:p14="http://schemas.microsoft.com/office/powerpoint/2010/main" val="284001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CAAEF7-FBB3-1A94-60E3-3013D2446CF4}"/>
              </a:ext>
            </a:extLst>
          </p:cNvPr>
          <p:cNvSpPr>
            <a:spLocks noGrp="1"/>
          </p:cNvSpPr>
          <p:nvPr>
            <p:ph idx="1"/>
          </p:nvPr>
        </p:nvSpPr>
        <p:spPr>
          <a:xfrm>
            <a:off x="838200" y="1398905"/>
            <a:ext cx="10515600" cy="2563495"/>
          </a:xfrm>
        </p:spPr>
        <p:txBody>
          <a:bodyPr>
            <a:normAutofit/>
          </a:bodyPr>
          <a:lstStyle/>
          <a:p>
            <a:pPr>
              <a:lnSpc>
                <a:spcPct val="120000"/>
              </a:lnSpc>
            </a:pPr>
            <a:r>
              <a:rPr lang="en-US" altLang="zh-CN" sz="2000" dirty="0"/>
              <a:t>MNN </a:t>
            </a:r>
            <a:r>
              <a:rPr lang="zh-CN" altLang="en-US" sz="2000" dirty="0"/>
              <a:t>method (</a:t>
            </a:r>
            <a:r>
              <a:rPr lang="en-US" altLang="zh-CN" sz="2000" dirty="0"/>
              <a:t>mutual nearest neighbors</a:t>
            </a:r>
            <a:r>
              <a:rPr lang="zh-CN" altLang="en-US" sz="2000" dirty="0"/>
              <a:t>)</a:t>
            </a:r>
            <a:endParaRPr lang="en-US" altLang="zh-CN" sz="2000" dirty="0"/>
          </a:p>
          <a:p>
            <a:pPr lvl="1">
              <a:lnSpc>
                <a:spcPct val="120000"/>
              </a:lnSpc>
            </a:pPr>
            <a:r>
              <a:rPr lang="en-US" altLang="zh-CN" sz="1800" dirty="0">
                <a:hlinkClick r:id="rId2"/>
              </a:rPr>
              <a:t>mnnCorrect</a:t>
            </a:r>
            <a:r>
              <a:rPr lang="en-US" altLang="zh-CN" sz="1800" dirty="0"/>
              <a:t> </a:t>
            </a:r>
            <a:r>
              <a:rPr lang="zh-CN" altLang="en-US" sz="1800" dirty="0"/>
              <a:t>is a data correction tool for matching individual cells across experiments or replicate trials and learning which dimensions in the expression correspond to biological states and batch/experimental effects. It uses cosine distances to identify mutual nearest neighbors (</a:t>
            </a:r>
            <a:r>
              <a:rPr lang="en-US" altLang="zh-CN" sz="1800" dirty="0"/>
              <a:t>k </a:t>
            </a:r>
            <a:r>
              <a:rPr lang="zh-CN" altLang="en-US" sz="1800" dirty="0"/>
              <a:t>determines neighborhood size) and uses singular value decomposition or principal component analysis to learn biological/technical effects. Finally, it removes the </a:t>
            </a:r>
            <a:r>
              <a:rPr lang="en-US" altLang="zh-CN" sz="1800" dirty="0"/>
              <a:t>batch/experimental</a:t>
            </a:r>
            <a:r>
              <a:rPr lang="zh-CN" altLang="en-US" sz="1800" dirty="0"/>
              <a:t> effects from the entire expression matrix to return the corrected matrix.</a:t>
            </a:r>
            <a:endParaRPr lang="en-US" altLang="zh-CN" sz="1800" dirty="0"/>
          </a:p>
        </p:txBody>
      </p:sp>
      <p:sp>
        <p:nvSpPr>
          <p:cNvPr id="3" name="标题 2">
            <a:extLst>
              <a:ext uri="{FF2B5EF4-FFF2-40B4-BE49-F238E27FC236}">
                <a16:creationId xmlns:a16="http://schemas.microsoft.com/office/drawing/2014/main" id="{9374CFF7-89AF-E54C-5533-3EB5BCD8078B}"/>
              </a:ext>
            </a:extLst>
          </p:cNvPr>
          <p:cNvSpPr>
            <a:spLocks noGrp="1"/>
          </p:cNvSpPr>
          <p:nvPr>
            <p:ph type="title"/>
          </p:nvPr>
        </p:nvSpPr>
        <p:spPr/>
        <p:txBody>
          <a:bodyPr>
            <a:normAutofit/>
          </a:bodyPr>
          <a:lstStyle/>
          <a:p>
            <a:r>
              <a:rPr lang="en-US" altLang="zh-CN" sz="3600" dirty="0"/>
              <a:t>3.4 </a:t>
            </a:r>
            <a:r>
              <a:rPr lang="zh-CN" altLang="en-US" sz="3600" dirty="0"/>
              <a:t>Other methods</a:t>
            </a:r>
          </a:p>
        </p:txBody>
      </p:sp>
    </p:spTree>
    <p:extLst>
      <p:ext uri="{BB962C8B-B14F-4D97-AF65-F5344CB8AC3E}">
        <p14:creationId xmlns:p14="http://schemas.microsoft.com/office/powerpoint/2010/main" val="305669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ADA90-ECB8-D145-F69C-5AB48CCA1AF0}"/>
              </a:ext>
            </a:extLst>
          </p:cNvPr>
          <p:cNvSpPr>
            <a:spLocks noGrp="1"/>
          </p:cNvSpPr>
          <p:nvPr>
            <p:ph type="title"/>
          </p:nvPr>
        </p:nvSpPr>
        <p:spPr>
          <a:xfrm>
            <a:off x="889948" y="290393"/>
            <a:ext cx="10412104" cy="781287"/>
          </a:xfrm>
        </p:spPr>
        <p:txBody>
          <a:bodyPr>
            <a:normAutofit/>
          </a:bodyPr>
          <a:lstStyle/>
          <a:p>
            <a:r>
              <a:rPr lang="zh-CN" altLang="en-US" sz="3600" dirty="0"/>
              <a:t>Useful references</a:t>
            </a:r>
          </a:p>
        </p:txBody>
      </p:sp>
      <p:sp>
        <p:nvSpPr>
          <p:cNvPr id="3" name="内容占位符 2">
            <a:extLst>
              <a:ext uri="{FF2B5EF4-FFF2-40B4-BE49-F238E27FC236}">
                <a16:creationId xmlns:a16="http://schemas.microsoft.com/office/drawing/2014/main" id="{357BA498-5369-A9A5-B81F-9CD4371F7D1B}"/>
              </a:ext>
            </a:extLst>
          </p:cNvPr>
          <p:cNvSpPr>
            <a:spLocks noGrp="1"/>
          </p:cNvSpPr>
          <p:nvPr>
            <p:ph idx="1"/>
          </p:nvPr>
        </p:nvSpPr>
        <p:spPr>
          <a:xfrm>
            <a:off x="838200" y="1310641"/>
            <a:ext cx="10515600" cy="2987040"/>
          </a:xfrm>
        </p:spPr>
        <p:txBody>
          <a:bodyPr>
            <a:normAutofit/>
          </a:bodyPr>
          <a:lstStyle/>
          <a:p>
            <a:pPr>
              <a:lnSpc>
                <a:spcPct val="120000"/>
              </a:lnSpc>
              <a:buFont typeface="Wingdings" panose="05000000000000000000" pitchFamily="2" charset="2"/>
              <a:buChar char="ü"/>
            </a:pPr>
            <a:r>
              <a:rPr lang="en-US" altLang="zh-CN" sz="2000" dirty="0">
                <a:hlinkClick r:id="rId3"/>
              </a:rPr>
              <a:t>https://datacarpentry.org/genomics-r-intro/</a:t>
            </a:r>
            <a:endParaRPr lang="en-US" altLang="zh-CN" sz="2000" dirty="0"/>
          </a:p>
          <a:p>
            <a:pPr>
              <a:lnSpc>
                <a:spcPct val="120000"/>
              </a:lnSpc>
              <a:buFont typeface="Wingdings" panose="05000000000000000000" pitchFamily="2" charset="2"/>
              <a:buChar char="ü"/>
            </a:pPr>
            <a:r>
              <a:rPr lang="en-US" altLang="zh-CN" sz="2000" dirty="0"/>
              <a:t>Seurat </a:t>
            </a:r>
            <a:r>
              <a:rPr lang="zh-CN" altLang="en-US" sz="2000" dirty="0"/>
              <a:t>official documentation</a:t>
            </a:r>
            <a:endParaRPr lang="en-US" altLang="zh-CN" sz="2000" dirty="0"/>
          </a:p>
          <a:p>
            <a:pPr lvl="1">
              <a:lnSpc>
                <a:spcPct val="120000"/>
              </a:lnSpc>
              <a:buFont typeface="Wingdings" panose="05000000000000000000" pitchFamily="2" charset="2"/>
              <a:buChar char="ü"/>
            </a:pPr>
            <a:r>
              <a:rPr lang="en-US" altLang="zh-CN" sz="1800" dirty="0">
                <a:hlinkClick r:id="rId4"/>
              </a:rPr>
              <a:t>https://satijalab.org/seurat/articles/integration_introduction.html#introduction-to-scrna-seq-integration</a:t>
            </a:r>
            <a:r>
              <a:rPr lang="en-US" altLang="zh-CN" sz="1800" dirty="0"/>
              <a:t> </a:t>
            </a:r>
          </a:p>
          <a:p>
            <a:pPr>
              <a:lnSpc>
                <a:spcPct val="120000"/>
              </a:lnSpc>
              <a:buFont typeface="Wingdings" panose="05000000000000000000" pitchFamily="2" charset="2"/>
              <a:buChar char="ü"/>
            </a:pPr>
            <a:r>
              <a:rPr lang="zh-CN" altLang="en-US" sz="2000" dirty="0"/>
              <a:t>The data source for the exercise, the </a:t>
            </a:r>
            <a:r>
              <a:rPr lang="en-US" altLang="zh-CN" sz="2000" dirty="0">
                <a:hlinkClick r:id="rId5"/>
              </a:rPr>
              <a:t>SeuratData</a:t>
            </a:r>
            <a:r>
              <a:rPr lang="en-US" altLang="zh-CN" sz="2000" dirty="0"/>
              <a:t> package</a:t>
            </a:r>
            <a:r>
              <a:rPr lang="zh-CN" altLang="en-US" sz="2000" dirty="0"/>
              <a:t>.</a:t>
            </a:r>
            <a:endParaRPr lang="en-US" altLang="zh-CN" sz="2000" dirty="0"/>
          </a:p>
          <a:p>
            <a:pPr>
              <a:lnSpc>
                <a:spcPct val="120000"/>
              </a:lnSpc>
              <a:buFont typeface="Wingdings" panose="05000000000000000000" pitchFamily="2" charset="2"/>
              <a:buChar char="ü"/>
            </a:pPr>
            <a:r>
              <a:rPr lang="zh-CN" altLang="en-US" sz="2000" dirty="0"/>
              <a:t>Install </a:t>
            </a:r>
            <a:r>
              <a:rPr lang="en-US" altLang="zh-CN" sz="2000" dirty="0" err="1"/>
              <a:t>devtools</a:t>
            </a:r>
            <a:r>
              <a:rPr lang="en-US" altLang="zh-CN" sz="2000" dirty="0"/>
              <a:t>::</a:t>
            </a:r>
            <a:r>
              <a:rPr lang="en-US" altLang="zh-CN" sz="2000" dirty="0" err="1"/>
              <a:t>install_github</a:t>
            </a:r>
            <a:r>
              <a:rPr lang="en-US" altLang="zh-CN" sz="2000" dirty="0"/>
              <a:t>('</a:t>
            </a:r>
            <a:r>
              <a:rPr lang="en-US" altLang="zh-CN" sz="2000" dirty="0" err="1"/>
              <a:t>satijalab</a:t>
            </a:r>
            <a:r>
              <a:rPr lang="en-US" altLang="zh-CN" sz="2000" dirty="0"/>
              <a:t>/</a:t>
            </a:r>
            <a:r>
              <a:rPr lang="en-US" altLang="zh-CN" sz="2000" dirty="0" err="1"/>
              <a:t>seurat</a:t>
            </a:r>
            <a:r>
              <a:rPr lang="en-US" altLang="zh-CN" sz="2000" dirty="0"/>
              <a:t>-data')</a:t>
            </a:r>
          </a:p>
        </p:txBody>
      </p:sp>
    </p:spTree>
    <p:extLst>
      <p:ext uri="{BB962C8B-B14F-4D97-AF65-F5344CB8AC3E}">
        <p14:creationId xmlns:p14="http://schemas.microsoft.com/office/powerpoint/2010/main" val="263873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7499-D536-EFFA-938E-045CBDA53CDC}"/>
              </a:ext>
            </a:extLst>
          </p:cNvPr>
          <p:cNvSpPr>
            <a:spLocks noGrp="1"/>
          </p:cNvSpPr>
          <p:nvPr>
            <p:ph type="title"/>
          </p:nvPr>
        </p:nvSpPr>
        <p:spPr>
          <a:xfrm>
            <a:off x="998882" y="239884"/>
            <a:ext cx="10194235" cy="855799"/>
          </a:xfrm>
        </p:spPr>
        <p:txBody>
          <a:bodyPr>
            <a:normAutofit/>
          </a:bodyPr>
          <a:lstStyle/>
          <a:p>
            <a:r>
              <a:rPr lang="en-US" altLang="zh-CN" sz="3600" dirty="0"/>
              <a:t>1. </a:t>
            </a:r>
            <a:r>
              <a:rPr lang="zh-CN" altLang="en-US" sz="3600" dirty="0"/>
              <a:t>Introduction</a:t>
            </a:r>
          </a:p>
        </p:txBody>
      </p:sp>
      <p:sp>
        <p:nvSpPr>
          <p:cNvPr id="3" name="内容占位符 2">
            <a:extLst>
              <a:ext uri="{FF2B5EF4-FFF2-40B4-BE49-F238E27FC236}">
                <a16:creationId xmlns:a16="http://schemas.microsoft.com/office/drawing/2014/main" id="{D36E2E9D-6E73-D10F-52D7-2CD8CEFE9560}"/>
              </a:ext>
            </a:extLst>
          </p:cNvPr>
          <p:cNvSpPr>
            <a:spLocks noGrp="1"/>
          </p:cNvSpPr>
          <p:nvPr>
            <p:ph idx="1"/>
          </p:nvPr>
        </p:nvSpPr>
        <p:spPr>
          <a:xfrm>
            <a:off x="838199" y="1220924"/>
            <a:ext cx="7391401" cy="4214676"/>
          </a:xfrm>
        </p:spPr>
        <p:txBody>
          <a:bodyPr>
            <a:noAutofit/>
          </a:bodyPr>
          <a:lstStyle/>
          <a:p>
            <a:pPr>
              <a:lnSpc>
                <a:spcPct val="120000"/>
              </a:lnSpc>
              <a:buFont typeface="Wingdings" panose="05000000000000000000" pitchFamily="2" charset="2"/>
              <a:buChar char="p"/>
            </a:pPr>
            <a:r>
              <a:rPr lang="zh-CN" altLang="en-US" sz="1400" dirty="0"/>
              <a:t>As more and more </a:t>
            </a:r>
            <a:r>
              <a:rPr lang="en-US" altLang="zh-CN" sz="1400" dirty="0"/>
              <a:t>scRNA-seq datasets become available, there is an increasing </a:t>
            </a:r>
            <a:r>
              <a:rPr lang="zh-CN" altLang="en-US" sz="1400" dirty="0"/>
              <a:t>need to integrate </a:t>
            </a:r>
            <a:r>
              <a:rPr lang="en-US" altLang="zh-CN" sz="1400" dirty="0"/>
              <a:t>scRNA-seq </a:t>
            </a:r>
            <a:r>
              <a:rPr lang="zh-CN" altLang="en-US" sz="1400" dirty="0"/>
              <a:t>datasets from multiple sources.</a:t>
            </a:r>
            <a:endParaRPr lang="en-US" altLang="zh-CN" sz="1400" dirty="0"/>
          </a:p>
          <a:p>
            <a:pPr>
              <a:lnSpc>
                <a:spcPct val="120000"/>
              </a:lnSpc>
              <a:buFont typeface="Wingdings" panose="05000000000000000000" pitchFamily="2" charset="2"/>
              <a:buChar char="p"/>
            </a:pPr>
            <a:r>
              <a:rPr lang="zh-CN" altLang="en-US" sz="1400" dirty="0"/>
              <a:t>It is common to look at the clustering results of individual datasets before deciding whether to perform dataset integration, not that you think there might be differences to perform integration directly</a:t>
            </a:r>
            <a:r>
              <a:rPr lang="en-US" altLang="zh-CN" sz="1400" dirty="0"/>
              <a:t>.</a:t>
            </a:r>
            <a:r>
              <a:rPr lang="zh-CN" altLang="en-US" sz="1400" dirty="0"/>
              <a:t> </a:t>
            </a:r>
            <a:r>
              <a:rPr lang="en-US" altLang="zh-CN" sz="1400" dirty="0"/>
              <a:t>W</a:t>
            </a:r>
            <a:r>
              <a:rPr lang="zh-CN" altLang="en-US" sz="1400" dirty="0"/>
              <a:t>e need to explore the following structure of our data first.</a:t>
            </a:r>
            <a:endParaRPr lang="en-US" altLang="zh-CN" sz="1400" dirty="0"/>
          </a:p>
          <a:p>
            <a:pPr>
              <a:lnSpc>
                <a:spcPct val="120000"/>
              </a:lnSpc>
              <a:buFont typeface="Wingdings" panose="05000000000000000000" pitchFamily="2" charset="2"/>
              <a:buChar char="p"/>
            </a:pPr>
            <a:r>
              <a:rPr lang="zh-CN" altLang="en-US" sz="1400" dirty="0"/>
              <a:t>For example, there are two groups: the </a:t>
            </a:r>
            <a:r>
              <a:rPr lang="en-US" altLang="zh-CN" sz="1400" dirty="0"/>
              <a:t>control </a:t>
            </a:r>
            <a:r>
              <a:rPr lang="zh-CN" altLang="en-US" sz="1400" dirty="0"/>
              <a:t>and </a:t>
            </a:r>
            <a:r>
              <a:rPr lang="en-US" altLang="zh-CN" sz="1400" dirty="0"/>
              <a:t>treatment </a:t>
            </a:r>
            <a:r>
              <a:rPr lang="zh-CN" altLang="en-US" sz="1400" dirty="0"/>
              <a:t>group. Clustering the cells separately, we can see that there is a large difference in </a:t>
            </a:r>
            <a:r>
              <a:rPr lang="en-US" altLang="zh-CN" sz="1400" dirty="0"/>
              <a:t>cell clusters </a:t>
            </a:r>
            <a:r>
              <a:rPr lang="zh-CN" altLang="en-US" sz="1400" dirty="0"/>
              <a:t>between the </a:t>
            </a:r>
            <a:r>
              <a:rPr lang="en-US" altLang="zh-CN" sz="1400" dirty="0"/>
              <a:t>two </a:t>
            </a:r>
            <a:r>
              <a:rPr lang="zh-CN" altLang="en-US" sz="1400" dirty="0"/>
              <a:t>groups, which is an abnormal phenomenon, indicating that we need to merge the cells in different conditions to ensure that cells of the same cell type are clustered together.</a:t>
            </a:r>
            <a:endParaRPr lang="en-US" altLang="zh-CN" sz="1400" dirty="0"/>
          </a:p>
          <a:p>
            <a:pPr>
              <a:lnSpc>
                <a:spcPct val="120000"/>
              </a:lnSpc>
              <a:buFont typeface="Wingdings" panose="05000000000000000000" pitchFamily="2" charset="2"/>
              <a:buChar char="p"/>
            </a:pPr>
            <a:r>
              <a:rPr lang="zh-CN" altLang="en-US" sz="1400" dirty="0"/>
              <a:t>Why is it important that cells </a:t>
            </a:r>
            <a:r>
              <a:rPr lang="en-US" altLang="zh-CN" sz="1400" dirty="0"/>
              <a:t>from</a:t>
            </a:r>
            <a:r>
              <a:rPr lang="zh-CN" altLang="en-US" sz="1400" dirty="0"/>
              <a:t> the same type are clustered together? We want to identify cell types that are present in all samples/conditions/modalities in the dataset, and </a:t>
            </a:r>
            <a:r>
              <a:rPr lang="en-US" altLang="zh-CN" sz="1400" dirty="0"/>
              <a:t>hence we</a:t>
            </a:r>
            <a:r>
              <a:rPr lang="zh-CN" altLang="en-US" sz="1400" dirty="0"/>
              <a:t> want to observe cell representatives from both samples/conditions/modalities in each cluster. This will make the downstream results easier to interpret (i.e. </a:t>
            </a:r>
            <a:r>
              <a:rPr lang="en-US" altLang="zh-CN" sz="1400" dirty="0"/>
              <a:t>DE </a:t>
            </a:r>
            <a:r>
              <a:rPr lang="zh-CN" altLang="en-US" sz="1400" dirty="0"/>
              <a:t>analysis, ligand receptor analysis, differential abundance analysis) .</a:t>
            </a:r>
            <a:endParaRPr lang="en-US" altLang="zh-CN" sz="1400" dirty="0"/>
          </a:p>
        </p:txBody>
      </p:sp>
      <p:sp>
        <p:nvSpPr>
          <p:cNvPr id="4" name="AutoShape 2">
            <a:extLst>
              <a:ext uri="{FF2B5EF4-FFF2-40B4-BE49-F238E27FC236}">
                <a16:creationId xmlns:a16="http://schemas.microsoft.com/office/drawing/2014/main" id="{7E10159E-1532-8092-8D1D-5873988633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a:extLst>
              <a:ext uri="{FF2B5EF4-FFF2-40B4-BE49-F238E27FC236}">
                <a16:creationId xmlns:a16="http://schemas.microsoft.com/office/drawing/2014/main" id="{685C2760-7E9A-8797-10F0-C08D3DE3C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669" y="1376100"/>
            <a:ext cx="2845177" cy="24525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3F9AACE-6628-1D63-22B8-92C2CDE10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5669" y="4210688"/>
            <a:ext cx="2788130" cy="197952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1952CFD-4D60-0217-2F61-B898387EE56B}"/>
              </a:ext>
            </a:extLst>
          </p:cNvPr>
          <p:cNvSpPr txBox="1"/>
          <p:nvPr/>
        </p:nvSpPr>
        <p:spPr>
          <a:xfrm>
            <a:off x="10570865" y="1376100"/>
            <a:ext cx="1119001" cy="523220"/>
          </a:xfrm>
          <a:prstGeom prst="rect">
            <a:avLst/>
          </a:prstGeom>
          <a:noFill/>
        </p:spPr>
        <p:txBody>
          <a:bodyPr wrap="square" rtlCol="0">
            <a:spAutoFit/>
          </a:bodyPr>
          <a:lstStyle/>
          <a:p>
            <a:r>
              <a:rPr lang="zh-CN" altLang="en-US" sz="1400" dirty="0">
                <a:solidFill>
                  <a:srgbClr val="FF0000"/>
                </a:solidFill>
              </a:rPr>
              <a:t>Before integration</a:t>
            </a:r>
          </a:p>
        </p:txBody>
      </p:sp>
      <p:sp>
        <p:nvSpPr>
          <p:cNvPr id="7" name="文本框 6">
            <a:extLst>
              <a:ext uri="{FF2B5EF4-FFF2-40B4-BE49-F238E27FC236}">
                <a16:creationId xmlns:a16="http://schemas.microsoft.com/office/drawing/2014/main" id="{B59ADD77-F30B-63A7-A412-A7D1F9ED0B7B}"/>
              </a:ext>
            </a:extLst>
          </p:cNvPr>
          <p:cNvSpPr txBox="1"/>
          <p:nvPr/>
        </p:nvSpPr>
        <p:spPr>
          <a:xfrm>
            <a:off x="10652144" y="3892751"/>
            <a:ext cx="1119003" cy="523220"/>
          </a:xfrm>
          <a:prstGeom prst="rect">
            <a:avLst/>
          </a:prstGeom>
          <a:noFill/>
        </p:spPr>
        <p:txBody>
          <a:bodyPr wrap="square" rtlCol="0">
            <a:spAutoFit/>
          </a:bodyPr>
          <a:lstStyle/>
          <a:p>
            <a:r>
              <a:rPr lang="zh-CN" altLang="en-US" sz="1400" dirty="0">
                <a:solidFill>
                  <a:srgbClr val="FF0000"/>
                </a:solidFill>
              </a:rPr>
              <a:t>After</a:t>
            </a:r>
            <a:r>
              <a:rPr lang="en-US" altLang="zh-CN" sz="1400" dirty="0">
                <a:solidFill>
                  <a:srgbClr val="FF0000"/>
                </a:solidFill>
              </a:rPr>
              <a:t> integration</a:t>
            </a:r>
            <a:endParaRPr lang="zh-CN" altLang="en-US" sz="1400" dirty="0">
              <a:solidFill>
                <a:srgbClr val="FF0000"/>
              </a:solidFill>
            </a:endParaRPr>
          </a:p>
        </p:txBody>
      </p:sp>
    </p:spTree>
    <p:extLst>
      <p:ext uri="{BB962C8B-B14F-4D97-AF65-F5344CB8AC3E}">
        <p14:creationId xmlns:p14="http://schemas.microsoft.com/office/powerpoint/2010/main" val="338875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2CDD60-904C-4235-E741-E81366070D7C}"/>
              </a:ext>
            </a:extLst>
          </p:cNvPr>
          <p:cNvSpPr>
            <a:spLocks noGrp="1"/>
          </p:cNvSpPr>
          <p:nvPr>
            <p:ph idx="1"/>
          </p:nvPr>
        </p:nvSpPr>
        <p:spPr>
          <a:xfrm>
            <a:off x="838200" y="1326382"/>
            <a:ext cx="6226430" cy="4292098"/>
          </a:xfrm>
        </p:spPr>
        <p:txBody>
          <a:bodyPr>
            <a:noAutofit/>
          </a:bodyPr>
          <a:lstStyle/>
          <a:p>
            <a:pPr>
              <a:lnSpc>
                <a:spcPct val="120000"/>
              </a:lnSpc>
              <a:buFont typeface="Wingdings" panose="05000000000000000000" pitchFamily="2" charset="2"/>
              <a:buChar char="p"/>
            </a:pPr>
            <a:r>
              <a:rPr lang="en-US" altLang="zh-CN" sz="1400" dirty="0"/>
              <a:t>T</a:t>
            </a:r>
            <a:r>
              <a:rPr lang="zh-CN" altLang="en-US" sz="1400" dirty="0"/>
              <a:t>here are two strategies </a:t>
            </a:r>
            <a:r>
              <a:rPr lang="en-US" altLang="zh-CN" sz="1400" dirty="0"/>
              <a:t>t</a:t>
            </a:r>
            <a:r>
              <a:rPr lang="zh-CN" altLang="en-US" sz="1400" dirty="0"/>
              <a:t>o </a:t>
            </a:r>
            <a:r>
              <a:rPr lang="en-US" altLang="zh-CN" sz="1400" dirty="0"/>
              <a:t>compare</a:t>
            </a:r>
            <a:r>
              <a:rPr lang="zh-CN" altLang="en-US" sz="1400" dirty="0"/>
              <a:t> </a:t>
            </a:r>
            <a:r>
              <a:rPr lang="en-US" altLang="zh-CN" sz="1400" dirty="0" err="1"/>
              <a:t>scRNASeq</a:t>
            </a:r>
            <a:r>
              <a:rPr lang="en-US" altLang="zh-CN" sz="1400" dirty="0"/>
              <a:t> datasets</a:t>
            </a:r>
            <a:r>
              <a:rPr lang="zh-CN" altLang="en-US" sz="1400" dirty="0"/>
              <a:t>. One is to </a:t>
            </a:r>
            <a:r>
              <a:rPr lang="en-US" altLang="zh-CN" sz="1400" dirty="0"/>
              <a:t>"</a:t>
            </a:r>
            <a:r>
              <a:rPr lang="zh-CN" altLang="en-US" sz="1400" dirty="0"/>
              <a:t>tag-centrically</a:t>
            </a:r>
            <a:r>
              <a:rPr lang="en-US" altLang="zh-CN" sz="1400" dirty="0"/>
              <a:t>" </a:t>
            </a:r>
            <a:r>
              <a:rPr lang="zh-CN" altLang="en-US" sz="1400" dirty="0"/>
              <a:t>cluster and annotate different samples/batches/modal cells using the same method, and then compare the two cell types/states between different datasets (similar to validation on independent datasets).</a:t>
            </a:r>
            <a:endParaRPr lang="en-US" altLang="zh-CN" sz="1400" dirty="0"/>
          </a:p>
          <a:p>
            <a:pPr>
              <a:lnSpc>
                <a:spcPct val="120000"/>
              </a:lnSpc>
              <a:buFont typeface="Wingdings" panose="05000000000000000000" pitchFamily="2" charset="2"/>
              <a:buChar char="p"/>
            </a:pPr>
            <a:r>
              <a:rPr lang="zh-CN" altLang="en-US" sz="1400" dirty="0"/>
              <a:t>A label-centric strategy can be used for datasets with high confidence cell annotation, such as the Human Cell Atlas (</a:t>
            </a:r>
            <a:r>
              <a:rPr lang="en-US" altLang="zh-CN" sz="1400" dirty="0"/>
              <a:t>HCA</a:t>
            </a:r>
            <a:r>
              <a:rPr lang="zh-CN" altLang="en-US" sz="1400" dirty="0"/>
              <a:t>) Once completed, cells or clusters of new samples can be projected onto this reference to consider tissue composition and/or identify cells with new/unknown identities.</a:t>
            </a:r>
            <a:endParaRPr lang="en-US" altLang="zh-CN" sz="1400" dirty="0"/>
          </a:p>
          <a:p>
            <a:pPr>
              <a:lnSpc>
                <a:spcPct val="120000"/>
              </a:lnSpc>
              <a:buFont typeface="Wingdings" panose="05000000000000000000" pitchFamily="2" charset="2"/>
              <a:buChar char="p"/>
            </a:pPr>
            <a:r>
              <a:rPr lang="zh-CN" altLang="en-US" sz="1400" dirty="0"/>
              <a:t>Conceptually, this projection is similar to sequence </a:t>
            </a:r>
            <a:r>
              <a:rPr lang="en-US" altLang="zh-CN" sz="1400" dirty="0"/>
              <a:t>matching </a:t>
            </a:r>
            <a:r>
              <a:rPr lang="zh-CN" altLang="en-US" sz="1400" dirty="0"/>
              <a:t>(</a:t>
            </a:r>
            <a:r>
              <a:rPr lang="en-US" altLang="zh-CN" sz="1400" dirty="0"/>
              <a:t>mapping</a:t>
            </a:r>
            <a:r>
              <a:rPr lang="zh-CN" altLang="en-US" sz="1400" dirty="0"/>
              <a:t>), which quickly </a:t>
            </a:r>
            <a:r>
              <a:rPr lang="en-US" altLang="zh-CN" sz="1400" dirty="0"/>
              <a:t>search</a:t>
            </a:r>
            <a:r>
              <a:rPr lang="zh-CN" altLang="en-US" sz="1400" dirty="0"/>
              <a:t> the closest match in the database to a newly discovered cell </a:t>
            </a:r>
            <a:r>
              <a:rPr lang="en-US" altLang="zh-CN" sz="1400" dirty="0"/>
              <a:t>type</a:t>
            </a:r>
            <a:r>
              <a:rPr lang="zh-CN" altLang="en-US" sz="1400" dirty="0"/>
              <a:t>.</a:t>
            </a:r>
            <a:endParaRPr lang="en-US" altLang="zh-CN" sz="1400" dirty="0"/>
          </a:p>
          <a:p>
            <a:pPr>
              <a:lnSpc>
                <a:spcPct val="120000"/>
              </a:lnSpc>
              <a:buFont typeface="Wingdings" panose="05000000000000000000" pitchFamily="2" charset="2"/>
              <a:buChar char="p"/>
            </a:pPr>
            <a:r>
              <a:rPr lang="zh-CN" altLang="en-US" sz="1400" dirty="0"/>
              <a:t>The label-centric approach can also be used to compare datasets </a:t>
            </a:r>
            <a:r>
              <a:rPr lang="en-US" altLang="zh-CN" sz="1400" dirty="0"/>
              <a:t>with</a:t>
            </a:r>
            <a:r>
              <a:rPr lang="zh-CN" altLang="en-US" sz="1400" dirty="0"/>
              <a:t> similar biological origin collected by different laboratories to ensure consistency of annotation and analysis.</a:t>
            </a:r>
          </a:p>
        </p:txBody>
      </p:sp>
      <p:sp>
        <p:nvSpPr>
          <p:cNvPr id="3" name="标题 2">
            <a:extLst>
              <a:ext uri="{FF2B5EF4-FFF2-40B4-BE49-F238E27FC236}">
                <a16:creationId xmlns:a16="http://schemas.microsoft.com/office/drawing/2014/main" id="{A95AAB16-6688-503C-12CB-DFE00306FB37}"/>
              </a:ext>
            </a:extLst>
          </p:cNvPr>
          <p:cNvSpPr>
            <a:spLocks noGrp="1"/>
          </p:cNvSpPr>
          <p:nvPr>
            <p:ph type="title"/>
          </p:nvPr>
        </p:nvSpPr>
        <p:spPr/>
        <p:txBody>
          <a:bodyPr>
            <a:normAutofit/>
          </a:bodyPr>
          <a:lstStyle/>
          <a:p>
            <a:r>
              <a:rPr lang="en-US" altLang="zh-CN" sz="3600" dirty="0"/>
              <a:t>2. </a:t>
            </a:r>
            <a:r>
              <a:rPr lang="zh-CN" altLang="en-US" sz="3600" dirty="0"/>
              <a:t>Strategies for Integration</a:t>
            </a:r>
          </a:p>
        </p:txBody>
      </p:sp>
      <p:pic>
        <p:nvPicPr>
          <p:cNvPr id="1026" name="Picture 2" descr="Label-centric dataset comparison can be used to compare the annotations of two different samples.">
            <a:extLst>
              <a:ext uri="{FF2B5EF4-FFF2-40B4-BE49-F238E27FC236}">
                <a16:creationId xmlns:a16="http://schemas.microsoft.com/office/drawing/2014/main" id="{548FE3E3-8731-E2F1-F743-1D4B1E7E1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117" y="1949380"/>
            <a:ext cx="4308574" cy="226087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7F32549-B6A4-926C-BA68-504E5316E15F}"/>
              </a:ext>
            </a:extLst>
          </p:cNvPr>
          <p:cNvSpPr txBox="1"/>
          <p:nvPr/>
        </p:nvSpPr>
        <p:spPr>
          <a:xfrm>
            <a:off x="7233117" y="4373911"/>
            <a:ext cx="4059534" cy="200055"/>
          </a:xfrm>
          <a:prstGeom prst="rect">
            <a:avLst/>
          </a:prstGeom>
          <a:noFill/>
        </p:spPr>
        <p:txBody>
          <a:bodyPr wrap="square">
            <a:spAutoFit/>
          </a:bodyPr>
          <a:lstStyle/>
          <a:p>
            <a:r>
              <a:rPr lang="zh-CN" altLang="en-US" sz="700" dirty="0">
                <a:solidFill>
                  <a:srgbClr val="FF0000"/>
                </a:solidFill>
              </a:rPr>
              <a:t>Image source </a:t>
            </a:r>
            <a:r>
              <a:rPr lang="en-US" altLang="zh-CN" sz="700" dirty="0">
                <a:solidFill>
                  <a:srgbClr val="FF0000"/>
                </a:solidFill>
              </a:rPr>
              <a:t>https://www.singlecellcourse.org/scrna-seq-dataset-integration.html#introduction-7</a:t>
            </a:r>
            <a:endParaRPr lang="zh-CN" altLang="en-US" sz="700" dirty="0">
              <a:solidFill>
                <a:srgbClr val="FF0000"/>
              </a:solidFill>
            </a:endParaRPr>
          </a:p>
        </p:txBody>
      </p:sp>
    </p:spTree>
    <p:extLst>
      <p:ext uri="{BB962C8B-B14F-4D97-AF65-F5344CB8AC3E}">
        <p14:creationId xmlns:p14="http://schemas.microsoft.com/office/powerpoint/2010/main" val="385962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634C7E-EBBB-6695-8055-89DC8E16AF3E}"/>
              </a:ext>
            </a:extLst>
          </p:cNvPr>
          <p:cNvSpPr>
            <a:spLocks noGrp="1"/>
          </p:cNvSpPr>
          <p:nvPr>
            <p:ph idx="1"/>
          </p:nvPr>
        </p:nvSpPr>
        <p:spPr>
          <a:xfrm>
            <a:off x="838200" y="1256045"/>
            <a:ext cx="10515600" cy="2299956"/>
          </a:xfrm>
        </p:spPr>
        <p:txBody>
          <a:bodyPr>
            <a:normAutofit fontScale="55000" lnSpcReduction="20000"/>
          </a:bodyPr>
          <a:lstStyle/>
          <a:p>
            <a:pPr>
              <a:lnSpc>
                <a:spcPct val="140000"/>
              </a:lnSpc>
              <a:buFont typeface="Wingdings" panose="05000000000000000000" pitchFamily="2" charset="2"/>
              <a:buChar char="p"/>
            </a:pPr>
            <a:r>
              <a:rPr lang="en-US" altLang="zh-CN" dirty="0"/>
              <a:t>Another strategy is "merging across datasets", a strategy that allows data from multiple experiments to be combined and jointly analyzed by removing experiment-specific technical/biological effects. This strategy can also be used to compare datasets with similar biological sources.</a:t>
            </a:r>
          </a:p>
          <a:p>
            <a:pPr>
              <a:lnSpc>
                <a:spcPct val="140000"/>
              </a:lnSpc>
              <a:buFont typeface="Wingdings" panose="05000000000000000000" pitchFamily="2" charset="2"/>
              <a:buChar char="p"/>
            </a:pPr>
            <a:r>
              <a:rPr lang="en-US" altLang="zh-CN" dirty="0"/>
              <a:t>Unlike label-centric approaches, this strategy allows for joint analysis of multiple datasets and facilitates the identification of rare cell types that may be too poorly sampled in each individual dataset to be reliably detected.</a:t>
            </a:r>
          </a:p>
          <a:p>
            <a:pPr>
              <a:lnSpc>
                <a:spcPct val="140000"/>
              </a:lnSpc>
              <a:buFont typeface="Wingdings" panose="05000000000000000000" pitchFamily="2" charset="2"/>
              <a:buChar char="p"/>
            </a:pPr>
            <a:r>
              <a:rPr lang="zh-CN" altLang="en-US" dirty="0"/>
              <a:t>However, </a:t>
            </a:r>
            <a:r>
              <a:rPr lang="en-US" altLang="zh-CN" dirty="0"/>
              <a:t>it is</a:t>
            </a:r>
            <a:r>
              <a:rPr lang="zh-CN" altLang="en-US" dirty="0"/>
              <a:t> not applicable to very large datasets </a:t>
            </a:r>
            <a:r>
              <a:rPr lang="en-US" altLang="zh-CN" dirty="0"/>
              <a:t>or</a:t>
            </a:r>
            <a:r>
              <a:rPr lang="zh-CN" altLang="en-US" dirty="0"/>
              <a:t> cell-type</a:t>
            </a:r>
            <a:r>
              <a:rPr lang="en-US" altLang="zh-CN" dirty="0"/>
              <a:t>s</a:t>
            </a:r>
            <a:r>
              <a:rPr lang="zh-CN" altLang="en-US" dirty="0"/>
              <a:t> because </a:t>
            </a:r>
            <a:r>
              <a:rPr lang="en-US" altLang="zh-CN" dirty="0"/>
              <a:t>it assumes </a:t>
            </a:r>
            <a:r>
              <a:rPr lang="zh-CN" altLang="en-US" dirty="0"/>
              <a:t>that a large fraction of the biological variability across datasets overlaps with each other.</a:t>
            </a:r>
          </a:p>
        </p:txBody>
      </p:sp>
      <p:sp>
        <p:nvSpPr>
          <p:cNvPr id="3" name="标题 2">
            <a:extLst>
              <a:ext uri="{FF2B5EF4-FFF2-40B4-BE49-F238E27FC236}">
                <a16:creationId xmlns:a16="http://schemas.microsoft.com/office/drawing/2014/main" id="{2C2DC52A-1A77-1D4E-0A75-C46760F27608}"/>
              </a:ext>
            </a:extLst>
          </p:cNvPr>
          <p:cNvSpPr>
            <a:spLocks noGrp="1"/>
          </p:cNvSpPr>
          <p:nvPr>
            <p:ph type="title"/>
          </p:nvPr>
        </p:nvSpPr>
        <p:spPr/>
        <p:txBody>
          <a:bodyPr/>
          <a:lstStyle/>
          <a:p>
            <a:endParaRPr lang="zh-CN" altLang="en-US"/>
          </a:p>
        </p:txBody>
      </p:sp>
      <p:pic>
        <p:nvPicPr>
          <p:cNvPr id="2052" name="Picture 4" descr="Tools for the analysis of high-dimensional single-cell RNA sequencing data  | Nature Reviews Nephrology">
            <a:extLst>
              <a:ext uri="{FF2B5EF4-FFF2-40B4-BE49-F238E27FC236}">
                <a16:creationId xmlns:a16="http://schemas.microsoft.com/office/drawing/2014/main" id="{BE651ACE-7ACF-4973-3749-2A93169E1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9177" y="3835567"/>
            <a:ext cx="4913645" cy="23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60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7DC394-72BC-6A30-D195-293A8ACF5A9B}"/>
              </a:ext>
            </a:extLst>
          </p:cNvPr>
          <p:cNvSpPr>
            <a:spLocks noGrp="1"/>
          </p:cNvSpPr>
          <p:nvPr>
            <p:ph idx="1"/>
          </p:nvPr>
        </p:nvSpPr>
        <p:spPr>
          <a:xfrm>
            <a:off x="838200" y="1346478"/>
            <a:ext cx="10515600" cy="5135601"/>
          </a:xfrm>
        </p:spPr>
        <p:txBody>
          <a:bodyPr>
            <a:normAutofit/>
          </a:bodyPr>
          <a:lstStyle/>
          <a:p>
            <a:pPr>
              <a:lnSpc>
                <a:spcPct val="130000"/>
              </a:lnSpc>
              <a:buFont typeface="Wingdings" panose="05000000000000000000" pitchFamily="2" charset="2"/>
              <a:buChar char="p"/>
            </a:pPr>
            <a:r>
              <a:rPr lang="en-US" altLang="zh-CN" sz="1600" dirty="0"/>
              <a:t>1</a:t>
            </a:r>
            <a:r>
              <a:rPr lang="zh-CN" altLang="en-US" sz="1600" dirty="0"/>
              <a:t>) </a:t>
            </a:r>
            <a:r>
              <a:rPr lang="en-US" altLang="zh-CN" sz="1600" dirty="0">
                <a:hlinkClick r:id="rId3"/>
              </a:rPr>
              <a:t>Seurat</a:t>
            </a:r>
            <a:r>
              <a:rPr lang="en-US" altLang="zh-CN" sz="1600" dirty="0"/>
              <a:t> </a:t>
            </a:r>
            <a:r>
              <a:rPr lang="zh-CN" altLang="en-US" sz="1600" dirty="0"/>
              <a:t>package</a:t>
            </a:r>
            <a:endParaRPr lang="en-US" altLang="zh-CN" sz="1600" dirty="0"/>
          </a:p>
          <a:p>
            <a:pPr lvl="1">
              <a:lnSpc>
                <a:spcPct val="130000"/>
              </a:lnSpc>
            </a:pPr>
            <a:r>
              <a:rPr lang="zh-CN" altLang="en-US" sz="1400" dirty="0"/>
              <a:t>Based on highly variable genes shared between different datasets</a:t>
            </a:r>
            <a:endParaRPr lang="en-US" altLang="zh-CN" sz="1400" dirty="0"/>
          </a:p>
          <a:p>
            <a:pPr>
              <a:lnSpc>
                <a:spcPct val="130000"/>
              </a:lnSpc>
              <a:buFont typeface="Wingdings" panose="05000000000000000000" pitchFamily="2" charset="2"/>
              <a:buChar char="p"/>
            </a:pPr>
            <a:r>
              <a:rPr lang="en-US" altLang="zh-CN" sz="1600" dirty="0"/>
              <a:t>2）</a:t>
            </a:r>
            <a:r>
              <a:rPr lang="en-US" altLang="zh-CN" sz="1600" dirty="0">
                <a:hlinkClick r:id="rId4"/>
              </a:rPr>
              <a:t>Harmony</a:t>
            </a:r>
            <a:endParaRPr lang="en-US" altLang="zh-CN" sz="1600" dirty="0"/>
          </a:p>
          <a:p>
            <a:pPr lvl="1">
              <a:lnSpc>
                <a:spcPct val="130000"/>
              </a:lnSpc>
            </a:pPr>
            <a:r>
              <a:rPr lang="en-US" altLang="zh-CN" sz="1400" dirty="0"/>
              <a:t>Harmony </a:t>
            </a:r>
            <a:r>
              <a:rPr lang="zh-CN" altLang="en-US" sz="1400" dirty="0"/>
              <a:t>employs </a:t>
            </a:r>
            <a:r>
              <a:rPr lang="en-US" altLang="zh-CN" sz="1400" dirty="0"/>
              <a:t>PCA </a:t>
            </a:r>
            <a:r>
              <a:rPr lang="zh-CN" altLang="en-US" sz="1400" dirty="0"/>
              <a:t>for dimensionality reduction. In the </a:t>
            </a:r>
            <a:r>
              <a:rPr lang="en-US" altLang="zh-CN" sz="1400" dirty="0"/>
              <a:t>PCA </a:t>
            </a:r>
            <a:r>
              <a:rPr lang="zh-CN" altLang="en-US" sz="1400" dirty="0"/>
              <a:t>space, </a:t>
            </a:r>
            <a:r>
              <a:rPr lang="en-US" altLang="zh-CN" sz="1400" dirty="0"/>
              <a:t>Harmony </a:t>
            </a:r>
            <a:r>
              <a:rPr lang="zh-CN" altLang="en-US" sz="1400" dirty="0"/>
              <a:t>iteratively eliminates the presence of batch effects. In each iteration, it clusters similar cells from different batches while maximizing the batch diversity in each cluster, and then calculates a correction factor for each cell to be applied. This approach is fast and accurately detects true biological associations across the dataset.</a:t>
            </a:r>
            <a:endParaRPr lang="en-US" altLang="zh-CN" sz="1400" dirty="0"/>
          </a:p>
          <a:p>
            <a:pPr>
              <a:lnSpc>
                <a:spcPct val="130000"/>
              </a:lnSpc>
              <a:buFont typeface="Wingdings" panose="05000000000000000000" pitchFamily="2" charset="2"/>
              <a:buChar char="p"/>
            </a:pPr>
            <a:r>
              <a:rPr lang="en-US" altLang="zh-CN" sz="1600" dirty="0"/>
              <a:t>3）</a:t>
            </a:r>
            <a:r>
              <a:rPr lang="en-US" altLang="zh-CN" sz="1600" dirty="0">
                <a:hlinkClick r:id="rId5"/>
              </a:rPr>
              <a:t>LIGER</a:t>
            </a:r>
            <a:endParaRPr lang="en-US" altLang="zh-CN" sz="1600" dirty="0"/>
          </a:p>
          <a:p>
            <a:pPr lvl="1">
              <a:lnSpc>
                <a:spcPct val="130000"/>
              </a:lnSpc>
            </a:pPr>
            <a:r>
              <a:rPr lang="en-US" altLang="zh-CN" sz="1400" dirty="0"/>
              <a:t>LIGER </a:t>
            </a:r>
            <a:r>
              <a:rPr lang="zh-CN" altLang="en-US" sz="1400" dirty="0"/>
              <a:t>is a newly developed method to address a drawback of other methods that assume that differences between datasets are caused exclusively by technical variation rather than biological origin and aims to eliminate all such differences.</a:t>
            </a:r>
            <a:r>
              <a:rPr lang="en-US" altLang="zh-CN" sz="1400" dirty="0"/>
              <a:t>LIGER </a:t>
            </a:r>
            <a:r>
              <a:rPr lang="zh-CN" altLang="en-US" sz="1400" dirty="0"/>
              <a:t>uses an integrated non-negative matrix decomposition to first obtain a low-dimensional representation of the input data. This representation consists of two parts: a set of batch-specific factors and a set of shared factors. Clustering is then performed and shared clusters are searched through the shared factor neighborhood graph to connect cells with similar neighborhoods. With the identified clusters, the factor loading quartiles are normalized to match the selected reference data set (usually the set with the maximum number of cells), thus completing the batch correction.</a:t>
            </a:r>
            <a:endParaRPr lang="en-US" altLang="zh-CN" sz="1400" dirty="0"/>
          </a:p>
        </p:txBody>
      </p:sp>
      <p:sp>
        <p:nvSpPr>
          <p:cNvPr id="3" name="标题 2">
            <a:extLst>
              <a:ext uri="{FF2B5EF4-FFF2-40B4-BE49-F238E27FC236}">
                <a16:creationId xmlns:a16="http://schemas.microsoft.com/office/drawing/2014/main" id="{38804189-F664-650D-24E6-601A17210636}"/>
              </a:ext>
            </a:extLst>
          </p:cNvPr>
          <p:cNvSpPr>
            <a:spLocks noGrp="1"/>
          </p:cNvSpPr>
          <p:nvPr>
            <p:ph type="title"/>
          </p:nvPr>
        </p:nvSpPr>
        <p:spPr/>
        <p:txBody>
          <a:bodyPr>
            <a:normAutofit/>
          </a:bodyPr>
          <a:lstStyle/>
          <a:p>
            <a:r>
              <a:rPr lang="en-US" altLang="zh-CN" sz="3600" dirty="0"/>
              <a:t>3. Tools for data </a:t>
            </a:r>
            <a:r>
              <a:rPr lang="zh-CN" altLang="en-US" sz="3600" dirty="0"/>
              <a:t>aggregation</a:t>
            </a:r>
          </a:p>
        </p:txBody>
      </p:sp>
    </p:spTree>
    <p:extLst>
      <p:ext uri="{BB962C8B-B14F-4D97-AF65-F5344CB8AC3E}">
        <p14:creationId xmlns:p14="http://schemas.microsoft.com/office/powerpoint/2010/main" val="215615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E3B5D2-83CE-E95D-071D-46EC44957ACB}"/>
              </a:ext>
            </a:extLst>
          </p:cNvPr>
          <p:cNvSpPr>
            <a:spLocks noGrp="1"/>
          </p:cNvSpPr>
          <p:nvPr>
            <p:ph idx="1"/>
          </p:nvPr>
        </p:nvSpPr>
        <p:spPr>
          <a:xfrm>
            <a:off x="838200" y="1426867"/>
            <a:ext cx="10515600" cy="2972414"/>
          </a:xfrm>
        </p:spPr>
        <p:txBody>
          <a:bodyPr>
            <a:normAutofit fontScale="85000" lnSpcReduction="10000"/>
          </a:bodyPr>
          <a:lstStyle/>
          <a:p>
            <a:pPr>
              <a:lnSpc>
                <a:spcPct val="140000"/>
              </a:lnSpc>
              <a:buFont typeface="Wingdings" panose="05000000000000000000" pitchFamily="2" charset="2"/>
              <a:buChar char="p"/>
            </a:pPr>
            <a:r>
              <a:rPr lang="zh-CN" altLang="en-US" sz="2400" dirty="0"/>
              <a:t>The integration method in the </a:t>
            </a:r>
            <a:r>
              <a:rPr lang="en-US" altLang="zh-CN" sz="2400" dirty="0"/>
              <a:t>Seurat </a:t>
            </a:r>
            <a:r>
              <a:rPr lang="zh-CN" altLang="en-US" sz="2400" dirty="0"/>
              <a:t>package makes use of</a:t>
            </a:r>
            <a:r>
              <a:rPr lang="en-US" altLang="zh-CN" sz="2400" dirty="0"/>
              <a:t> classical correlation analysis </a:t>
            </a:r>
            <a:r>
              <a:rPr lang="zh-CN" altLang="en-US" sz="2400" dirty="0"/>
              <a:t>(</a:t>
            </a:r>
            <a:r>
              <a:rPr lang="en-US" altLang="zh-CN" sz="2400" dirty="0"/>
              <a:t>CCA</a:t>
            </a:r>
            <a:r>
              <a:rPr lang="zh-CN" altLang="en-US" sz="2400" dirty="0"/>
              <a:t>). The method allows for data integration under the following circumstances</a:t>
            </a:r>
            <a:endParaRPr lang="en-US" altLang="zh-CN" sz="2400" dirty="0"/>
          </a:p>
          <a:p>
            <a:pPr lvl="1">
              <a:lnSpc>
                <a:spcPct val="140000"/>
              </a:lnSpc>
              <a:buFont typeface="Wingdings" panose="05000000000000000000" pitchFamily="2" charset="2"/>
              <a:buChar char="Ø"/>
            </a:pPr>
            <a:r>
              <a:rPr lang="zh-CN" altLang="en-US" sz="2000" dirty="0"/>
              <a:t>Different conditions </a:t>
            </a:r>
            <a:r>
              <a:rPr lang="en-US" altLang="zh-CN" sz="2000" dirty="0"/>
              <a:t>(</a:t>
            </a:r>
            <a:r>
              <a:rPr lang="zh-CN" altLang="en-US" sz="2000" dirty="0"/>
              <a:t>e.g. control and treatment groups)</a:t>
            </a:r>
            <a:endParaRPr lang="en-US" altLang="zh-CN" sz="2000" dirty="0"/>
          </a:p>
          <a:p>
            <a:pPr lvl="1">
              <a:lnSpc>
                <a:spcPct val="140000"/>
              </a:lnSpc>
              <a:buFont typeface="Wingdings" panose="05000000000000000000" pitchFamily="2" charset="2"/>
              <a:buChar char="Ø"/>
            </a:pPr>
            <a:r>
              <a:rPr lang="zh-CN" altLang="en-US" sz="2000" dirty="0"/>
              <a:t>Different datasets (e.g., those generated from the same sample using different library preparation methods).</a:t>
            </a:r>
            <a:endParaRPr lang="en-US" altLang="zh-CN" sz="2000" dirty="0"/>
          </a:p>
          <a:p>
            <a:pPr lvl="1">
              <a:lnSpc>
                <a:spcPct val="140000"/>
              </a:lnSpc>
              <a:buFont typeface="Wingdings" panose="05000000000000000000" pitchFamily="2" charset="2"/>
              <a:buChar char="Ø"/>
            </a:pPr>
            <a:r>
              <a:rPr lang="zh-CN" altLang="en-US" sz="2000" dirty="0"/>
              <a:t>different modalities (e.g. </a:t>
            </a:r>
            <a:r>
              <a:rPr lang="en-US" altLang="zh-CN" sz="2000" dirty="0"/>
              <a:t>scRNA-seq </a:t>
            </a:r>
            <a:r>
              <a:rPr lang="zh-CN" altLang="en-US" sz="2000" dirty="0"/>
              <a:t>and </a:t>
            </a:r>
            <a:r>
              <a:rPr lang="en-US" altLang="zh-CN" sz="2000" dirty="0"/>
              <a:t>scATAC-seq</a:t>
            </a:r>
            <a:r>
              <a:rPr lang="zh-CN" altLang="en-US" sz="2000" dirty="0"/>
              <a:t>).</a:t>
            </a:r>
            <a:endParaRPr lang="en-US" altLang="zh-CN" sz="2000" dirty="0"/>
          </a:p>
          <a:p>
            <a:pPr lvl="1">
              <a:lnSpc>
                <a:spcPct val="140000"/>
              </a:lnSpc>
              <a:buFont typeface="Wingdings" panose="05000000000000000000" pitchFamily="2" charset="2"/>
              <a:buChar char="Ø"/>
            </a:pPr>
            <a:r>
              <a:rPr lang="zh-CN" altLang="en-US" sz="2000" dirty="0"/>
              <a:t>Different batches (e.g., same type of sample at different time points).</a:t>
            </a:r>
            <a:endParaRPr lang="en-US" altLang="zh-CN" sz="2000" dirty="0"/>
          </a:p>
        </p:txBody>
      </p:sp>
      <p:sp>
        <p:nvSpPr>
          <p:cNvPr id="3" name="标题 2">
            <a:extLst>
              <a:ext uri="{FF2B5EF4-FFF2-40B4-BE49-F238E27FC236}">
                <a16:creationId xmlns:a16="http://schemas.microsoft.com/office/drawing/2014/main" id="{965E0A12-5B3F-D6D2-C088-39F02BD4CA2D}"/>
              </a:ext>
            </a:extLst>
          </p:cNvPr>
          <p:cNvSpPr>
            <a:spLocks noGrp="1"/>
          </p:cNvSpPr>
          <p:nvPr>
            <p:ph type="title"/>
          </p:nvPr>
        </p:nvSpPr>
        <p:spPr/>
        <p:txBody>
          <a:bodyPr>
            <a:normAutofit/>
          </a:bodyPr>
          <a:lstStyle/>
          <a:p>
            <a:r>
              <a:rPr lang="en-US" altLang="zh-CN" sz="3600" dirty="0"/>
              <a:t>3.1 </a:t>
            </a:r>
            <a:r>
              <a:rPr lang="zh-CN" altLang="en-US" sz="3600" dirty="0"/>
              <a:t>Integration with </a:t>
            </a:r>
            <a:r>
              <a:rPr lang="en-US" altLang="zh-CN" sz="3600" dirty="0"/>
              <a:t>Seurat</a:t>
            </a:r>
          </a:p>
        </p:txBody>
      </p:sp>
      <p:sp>
        <p:nvSpPr>
          <p:cNvPr id="4" name="AutoShape 2">
            <a:extLst>
              <a:ext uri="{FF2B5EF4-FFF2-40B4-BE49-F238E27FC236}">
                <a16:creationId xmlns:a16="http://schemas.microsoft.com/office/drawing/2014/main" id="{C999AD66-3541-BC26-9482-999936ACEE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4175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608657-15AE-B6F9-1AE4-E7E026C48452}"/>
              </a:ext>
            </a:extLst>
          </p:cNvPr>
          <p:cNvSpPr>
            <a:spLocks noGrp="1"/>
          </p:cNvSpPr>
          <p:nvPr>
            <p:ph idx="1"/>
          </p:nvPr>
        </p:nvSpPr>
        <p:spPr>
          <a:xfrm>
            <a:off x="838200" y="1336431"/>
            <a:ext cx="10515600" cy="937113"/>
          </a:xfrm>
        </p:spPr>
        <p:txBody>
          <a:bodyPr>
            <a:normAutofit fontScale="70000" lnSpcReduction="20000"/>
          </a:bodyPr>
          <a:lstStyle/>
          <a:p>
            <a:pPr>
              <a:lnSpc>
                <a:spcPct val="120000"/>
              </a:lnSpc>
              <a:buFont typeface="Wingdings" panose="05000000000000000000" pitchFamily="2" charset="2"/>
              <a:buChar char="p"/>
            </a:pPr>
            <a:r>
              <a:rPr lang="en-US" altLang="zh-CN" dirty="0"/>
              <a:t>The CCA approach expects a "correspondence" or shared biological state in at least a subset of single cells in each group. The steps of Seurat integration are shown below:</a:t>
            </a:r>
          </a:p>
        </p:txBody>
      </p:sp>
      <p:sp>
        <p:nvSpPr>
          <p:cNvPr id="3" name="标题 2">
            <a:extLst>
              <a:ext uri="{FF2B5EF4-FFF2-40B4-BE49-F238E27FC236}">
                <a16:creationId xmlns:a16="http://schemas.microsoft.com/office/drawing/2014/main" id="{4D0BC1C0-9AFA-AD2B-53D9-E1B37C1CD88F}"/>
              </a:ext>
            </a:extLst>
          </p:cNvPr>
          <p:cNvSpPr>
            <a:spLocks noGrp="1"/>
          </p:cNvSpPr>
          <p:nvPr>
            <p:ph type="title"/>
          </p:nvPr>
        </p:nvSpPr>
        <p:spPr/>
        <p:txBody>
          <a:bodyPr>
            <a:normAutofit/>
          </a:bodyPr>
          <a:lstStyle/>
          <a:p>
            <a:r>
              <a:rPr lang="en-US" altLang="zh-CN" sz="3600" dirty="0"/>
              <a:t>Details </a:t>
            </a:r>
            <a:r>
              <a:rPr lang="zh-CN" altLang="en-US" sz="3600" dirty="0"/>
              <a:t>of </a:t>
            </a:r>
            <a:r>
              <a:rPr lang="en-US" altLang="zh-CN" sz="3600" dirty="0"/>
              <a:t>Seurat </a:t>
            </a:r>
            <a:r>
              <a:rPr lang="zh-CN" altLang="en-US" sz="3600" dirty="0"/>
              <a:t>integrated </a:t>
            </a:r>
            <a:r>
              <a:rPr lang="en-US" altLang="zh-CN" sz="3600" dirty="0"/>
              <a:t>method</a:t>
            </a:r>
            <a:endParaRPr lang="zh-CN" altLang="en-US" sz="3600" dirty="0"/>
          </a:p>
        </p:txBody>
      </p:sp>
      <p:pic>
        <p:nvPicPr>
          <p:cNvPr id="1026" name="Picture 2">
            <a:extLst>
              <a:ext uri="{FF2B5EF4-FFF2-40B4-BE49-F238E27FC236}">
                <a16:creationId xmlns:a16="http://schemas.microsoft.com/office/drawing/2014/main" id="{F537997B-13EA-AB0F-D3BB-422C78E0A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526" y="2670485"/>
            <a:ext cx="5370274" cy="3047027"/>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1">
            <a:extLst>
              <a:ext uri="{FF2B5EF4-FFF2-40B4-BE49-F238E27FC236}">
                <a16:creationId xmlns:a16="http://schemas.microsoft.com/office/drawing/2014/main" id="{6BBB7C81-F116-9C41-4CD5-1C9CA0DF99EE}"/>
              </a:ext>
            </a:extLst>
          </p:cNvPr>
          <p:cNvSpPr txBox="1">
            <a:spLocks/>
          </p:cNvSpPr>
          <p:nvPr/>
        </p:nvSpPr>
        <p:spPr>
          <a:xfrm>
            <a:off x="1026091" y="2273544"/>
            <a:ext cx="4781856" cy="402171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ü"/>
            </a:pPr>
            <a:r>
              <a:rPr lang="zh-CN" altLang="en-US" sz="2000" dirty="0"/>
              <a:t>Step 1: Perform </a:t>
            </a:r>
            <a:r>
              <a:rPr lang="en-US" altLang="zh-CN" sz="2000" dirty="0"/>
              <a:t>CCA</a:t>
            </a:r>
          </a:p>
          <a:p>
            <a:pPr lvl="1">
              <a:lnSpc>
                <a:spcPct val="120000"/>
              </a:lnSpc>
              <a:buFont typeface="Wingdings" panose="05000000000000000000" pitchFamily="2" charset="2"/>
              <a:buChar char="Ø"/>
            </a:pPr>
            <a:r>
              <a:rPr lang="en-US" altLang="zh-CN" sz="1800" dirty="0"/>
              <a:t>CCA </a:t>
            </a:r>
            <a:r>
              <a:rPr lang="zh-CN" altLang="en-US" sz="1800" dirty="0"/>
              <a:t>identifies shared sources of variation between conditions/groups. It is a form of </a:t>
            </a:r>
            <a:r>
              <a:rPr lang="en-US" altLang="zh-CN" sz="1800" dirty="0"/>
              <a:t>PCA </a:t>
            </a:r>
            <a:r>
              <a:rPr lang="zh-CN" altLang="en-US" sz="1800" dirty="0"/>
              <a:t>because it identifies the largest source of variation in the data, but only if it is shared or conserved across </a:t>
            </a:r>
            <a:r>
              <a:rPr lang="en-US" altLang="zh-CN" sz="1800" dirty="0"/>
              <a:t>conditions/groups </a:t>
            </a:r>
            <a:r>
              <a:rPr lang="zh-CN" altLang="en-US" sz="1800" dirty="0"/>
              <a:t>(using the </a:t>
            </a:r>
            <a:r>
              <a:rPr lang="en-US" altLang="zh-CN" sz="1800" dirty="0"/>
              <a:t>3000 </a:t>
            </a:r>
            <a:r>
              <a:rPr lang="zh-CN" altLang="en-US" sz="1800" dirty="0"/>
              <a:t>most variable genes per sample).</a:t>
            </a:r>
            <a:endParaRPr lang="en-US" altLang="zh-CN" sz="1800" dirty="0"/>
          </a:p>
          <a:p>
            <a:pPr lvl="1">
              <a:lnSpc>
                <a:spcPct val="120000"/>
              </a:lnSpc>
              <a:buFont typeface="Wingdings" panose="05000000000000000000" pitchFamily="2" charset="2"/>
              <a:buChar char="Ø"/>
            </a:pPr>
            <a:r>
              <a:rPr lang="en-US" altLang="zh-CN" sz="1800" dirty="0" err="1"/>
              <a:t>The SCTransform </a:t>
            </a:r>
            <a:r>
              <a:rPr lang="zh-CN" altLang="en-US" sz="1800" dirty="0"/>
              <a:t>method provided by </a:t>
            </a:r>
            <a:r>
              <a:rPr lang="en-US" altLang="zh-CN" sz="1800" dirty="0"/>
              <a:t>Seurat </a:t>
            </a:r>
            <a:r>
              <a:rPr lang="zh-CN" altLang="en-US" sz="1800" dirty="0"/>
              <a:t>uses highly variable genes shared between groups.</a:t>
            </a:r>
            <a:endParaRPr lang="en-US" altLang="zh-CN" sz="1800" dirty="0"/>
          </a:p>
          <a:p>
            <a:pPr lvl="1">
              <a:lnSpc>
                <a:spcPct val="120000"/>
              </a:lnSpc>
              <a:buFont typeface="Wingdings" panose="05000000000000000000" pitchFamily="2" charset="2"/>
              <a:buChar char="Ø"/>
            </a:pPr>
            <a:r>
              <a:rPr lang="zh-CN" altLang="en-US" sz="1800" dirty="0"/>
              <a:t>This step is the approximate arrangement of cells using the largest shared source of variation.</a:t>
            </a:r>
          </a:p>
          <a:p>
            <a:pPr lvl="1">
              <a:lnSpc>
                <a:spcPct val="120000"/>
              </a:lnSpc>
              <a:buFont typeface="Wingdings" panose="05000000000000000000" pitchFamily="2" charset="2"/>
              <a:buChar char="Ø"/>
            </a:pPr>
            <a:r>
              <a:rPr lang="zh-CN" altLang="en-US" sz="1800" dirty="0"/>
              <a:t>Note: Shared hypervariable genes are used because they are most likely to represent genes that distinguish between the different cell types present.</a:t>
            </a:r>
            <a:endParaRPr lang="en-US" altLang="zh-CN" sz="1800" dirty="0"/>
          </a:p>
          <a:p>
            <a:pPr lvl="1">
              <a:lnSpc>
                <a:spcPct val="120000"/>
              </a:lnSpc>
              <a:buFont typeface="Wingdings" panose="05000000000000000000" pitchFamily="2" charset="2"/>
              <a:buChar char="Ø"/>
            </a:pPr>
            <a:r>
              <a:rPr lang="en-US" altLang="zh-CN" sz="1800" dirty="0" err="1"/>
              <a:t>FindVariableFeatures</a:t>
            </a:r>
            <a:r>
              <a:rPr lang="en-US" altLang="zh-CN" sz="1800" dirty="0"/>
              <a:t>()</a:t>
            </a:r>
          </a:p>
        </p:txBody>
      </p:sp>
    </p:spTree>
    <p:extLst>
      <p:ext uri="{BB962C8B-B14F-4D97-AF65-F5344CB8AC3E}">
        <p14:creationId xmlns:p14="http://schemas.microsoft.com/office/powerpoint/2010/main" val="233506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E8CDA3-F382-2D66-D406-8477B964B255}"/>
              </a:ext>
            </a:extLst>
          </p:cNvPr>
          <p:cNvSpPr>
            <a:spLocks noGrp="1"/>
          </p:cNvSpPr>
          <p:nvPr>
            <p:ph idx="1"/>
          </p:nvPr>
        </p:nvSpPr>
        <p:spPr>
          <a:xfrm>
            <a:off x="838200" y="1356527"/>
            <a:ext cx="10515600" cy="3296753"/>
          </a:xfrm>
        </p:spPr>
        <p:txBody>
          <a:bodyPr>
            <a:normAutofit fontScale="92500" lnSpcReduction="20000"/>
          </a:bodyPr>
          <a:lstStyle/>
          <a:p>
            <a:pPr>
              <a:lnSpc>
                <a:spcPct val="120000"/>
              </a:lnSpc>
              <a:buFont typeface="Wingdings" panose="05000000000000000000" pitchFamily="2" charset="2"/>
              <a:buChar char="ü"/>
            </a:pPr>
            <a:r>
              <a:rPr lang="zh-CN" altLang="en-US" sz="2000" dirty="0"/>
              <a:t>Step 2: Identify anchor points or mutual nearest neighbors (</a:t>
            </a:r>
            <a:r>
              <a:rPr lang="en-US" altLang="zh-CN" sz="2000" dirty="0"/>
              <a:t>MNNs</a:t>
            </a:r>
            <a:r>
              <a:rPr lang="zh-CN" altLang="en-US" sz="2000" dirty="0"/>
              <a:t>) for each dataset (sometimes incorrect anchor points are identified), </a:t>
            </a:r>
            <a:r>
              <a:rPr lang="en-US" altLang="zh-CN" sz="2000" dirty="0"/>
              <a:t>MNNs </a:t>
            </a:r>
            <a:r>
              <a:rPr lang="zh-CN" altLang="en-US" sz="2000" dirty="0"/>
              <a:t>can be considered as </a:t>
            </a:r>
            <a:r>
              <a:rPr lang="en-US" altLang="zh-CN" sz="2000" dirty="0"/>
              <a:t>"</a:t>
            </a:r>
            <a:r>
              <a:rPr lang="zh-CN" altLang="en-US" sz="2000" dirty="0"/>
              <a:t>best buddies</a:t>
            </a:r>
            <a:r>
              <a:rPr lang="en-US" altLang="zh-CN" sz="2000" dirty="0"/>
              <a:t>"</a:t>
            </a:r>
            <a:r>
              <a:rPr lang="zh-CN" altLang="en-US" sz="2000" dirty="0"/>
              <a:t>. For each cell in a condition:</a:t>
            </a:r>
          </a:p>
          <a:p>
            <a:pPr lvl="1">
              <a:lnSpc>
                <a:spcPct val="120000"/>
              </a:lnSpc>
              <a:buFont typeface="Wingdings" panose="05000000000000000000" pitchFamily="2" charset="2"/>
              <a:buChar char="Ø"/>
            </a:pPr>
            <a:r>
              <a:rPr lang="zh-CN" altLang="en-US" sz="1800" dirty="0"/>
              <a:t>Determine the nearest neighbor of a cell under another condition </a:t>
            </a:r>
            <a:r>
              <a:rPr lang="en-US" altLang="zh-CN" sz="1800" dirty="0"/>
              <a:t>- </a:t>
            </a:r>
            <a:r>
              <a:rPr lang="zh-CN" altLang="en-US" sz="1800" dirty="0"/>
              <a:t>its </a:t>
            </a:r>
            <a:r>
              <a:rPr lang="en-US" altLang="zh-CN" sz="1800" dirty="0"/>
              <a:t>"</a:t>
            </a:r>
            <a:r>
              <a:rPr lang="zh-CN" altLang="en-US" sz="1800" dirty="0"/>
              <a:t>best partner</a:t>
            </a:r>
            <a:r>
              <a:rPr lang="en-US" altLang="zh-CN" sz="1800" dirty="0"/>
              <a:t>" - </a:t>
            </a:r>
            <a:r>
              <a:rPr lang="zh-CN" altLang="en-US" sz="1800" dirty="0"/>
              <a:t>based on gene expression values.</a:t>
            </a:r>
            <a:endParaRPr lang="en-US" altLang="zh-CN" sz="1800" dirty="0"/>
          </a:p>
          <a:p>
            <a:pPr lvl="1">
              <a:lnSpc>
                <a:spcPct val="120000"/>
              </a:lnSpc>
              <a:buFont typeface="Wingdings" panose="05000000000000000000" pitchFamily="2" charset="2"/>
              <a:buChar char="Ø"/>
            </a:pPr>
            <a:r>
              <a:rPr lang="zh-CN" altLang="en-US" sz="1800" dirty="0"/>
              <a:t>Mutual analysis is performed and if two cells are </a:t>
            </a:r>
            <a:r>
              <a:rPr lang="en-US" altLang="zh-CN" sz="1800" dirty="0"/>
              <a:t>"</a:t>
            </a:r>
            <a:r>
              <a:rPr lang="zh-CN" altLang="en-US" sz="1800" dirty="0"/>
              <a:t>best buddies</a:t>
            </a:r>
            <a:r>
              <a:rPr lang="en-US" altLang="zh-CN" sz="1800" dirty="0"/>
              <a:t>" in </a:t>
            </a:r>
            <a:r>
              <a:rPr lang="zh-CN" altLang="en-US" sz="1800" dirty="0"/>
              <a:t>both directions, then these cells are tagged as anchors, </a:t>
            </a:r>
            <a:r>
              <a:rPr lang="en-US" altLang="zh-CN" sz="1800" dirty="0"/>
              <a:t>"</a:t>
            </a:r>
            <a:r>
              <a:rPr lang="zh-CN" altLang="en-US" sz="1800" dirty="0"/>
              <a:t>anchoring</a:t>
            </a:r>
            <a:r>
              <a:rPr lang="en-US" altLang="zh-CN" sz="1800" dirty="0"/>
              <a:t>" the </a:t>
            </a:r>
            <a:r>
              <a:rPr lang="zh-CN" altLang="en-US" sz="1800" dirty="0"/>
              <a:t>two datasets together.</a:t>
            </a:r>
            <a:endParaRPr lang="en-US" altLang="zh-CN" sz="1800" dirty="0"/>
          </a:p>
          <a:p>
            <a:pPr lvl="1">
              <a:lnSpc>
                <a:spcPct val="120000"/>
              </a:lnSpc>
              <a:buFont typeface="Wingdings" panose="05000000000000000000" pitchFamily="2" charset="2"/>
              <a:buChar char="Ø"/>
            </a:pPr>
            <a:r>
              <a:rPr lang="zh-CN" altLang="en-US" sz="1800" dirty="0"/>
              <a:t>The difference in expression values between cells in an </a:t>
            </a:r>
            <a:r>
              <a:rPr lang="en-US" altLang="zh-CN" sz="1800" dirty="0"/>
              <a:t>MNN </a:t>
            </a:r>
            <a:r>
              <a:rPr lang="zh-CN" altLang="en-US" sz="1800" dirty="0"/>
              <a:t>pair provides an estimate of the batch effect, made more accurate by averaging over many such pairs. A correction vector is obtained and applied to the expression values for batch correction.</a:t>
            </a:r>
            <a:endParaRPr lang="en-US" altLang="zh-CN" sz="1800" dirty="0"/>
          </a:p>
          <a:p>
            <a:pPr lvl="1">
              <a:lnSpc>
                <a:spcPct val="120000"/>
              </a:lnSpc>
              <a:buFont typeface="Wingdings" panose="05000000000000000000" pitchFamily="2" charset="2"/>
              <a:buChar char="Ø"/>
            </a:pPr>
            <a:r>
              <a:rPr lang="en-US" altLang="zh-CN" sz="1800" dirty="0" err="1"/>
              <a:t>SelectIntegrationFeatures</a:t>
            </a:r>
            <a:r>
              <a:rPr lang="en-US" altLang="zh-CN" sz="1800" dirty="0"/>
              <a:t>()</a:t>
            </a:r>
          </a:p>
        </p:txBody>
      </p:sp>
      <p:sp>
        <p:nvSpPr>
          <p:cNvPr id="3" name="标题 2">
            <a:extLst>
              <a:ext uri="{FF2B5EF4-FFF2-40B4-BE49-F238E27FC236}">
                <a16:creationId xmlns:a16="http://schemas.microsoft.com/office/drawing/2014/main" id="{11E17DD1-1EDF-621F-C0F6-0B409961210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0273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8127E5-A12C-3EC6-FEF7-33C1CACB8A14}"/>
              </a:ext>
            </a:extLst>
          </p:cNvPr>
          <p:cNvSpPr>
            <a:spLocks noGrp="1"/>
          </p:cNvSpPr>
          <p:nvPr>
            <p:ph idx="1"/>
          </p:nvPr>
        </p:nvSpPr>
        <p:spPr>
          <a:xfrm>
            <a:off x="838200" y="1395381"/>
            <a:ext cx="10515600" cy="4192619"/>
          </a:xfrm>
        </p:spPr>
        <p:txBody>
          <a:bodyPr>
            <a:normAutofit fontScale="62500" lnSpcReduction="20000"/>
          </a:bodyPr>
          <a:lstStyle/>
          <a:p>
            <a:pPr>
              <a:lnSpc>
                <a:spcPct val="130000"/>
              </a:lnSpc>
              <a:buFont typeface="Wingdings" panose="05000000000000000000" pitchFamily="2" charset="2"/>
              <a:buChar char="ü"/>
            </a:pPr>
            <a:r>
              <a:rPr lang="zh-CN" altLang="en-US" dirty="0"/>
              <a:t>Step 3: Filter anchor points and remove incorrect ones:</a:t>
            </a:r>
            <a:endParaRPr lang="en-US" altLang="zh-CN" dirty="0"/>
          </a:p>
          <a:p>
            <a:pPr lvl="1">
              <a:lnSpc>
                <a:spcPct val="130000"/>
              </a:lnSpc>
              <a:buFont typeface="Wingdings" panose="05000000000000000000" pitchFamily="2" charset="2"/>
              <a:buChar char="Ø"/>
            </a:pPr>
            <a:r>
              <a:rPr lang="zh-CN" altLang="en-US" dirty="0"/>
              <a:t>Similarity between anchor pairs is assessed by the overlap of their local neighborhoods (incorrect anchors are scored low) </a:t>
            </a:r>
            <a:r>
              <a:rPr lang="en-US" altLang="zh-CN" dirty="0"/>
              <a:t>- </a:t>
            </a:r>
            <a:r>
              <a:rPr lang="zh-CN" altLang="en-US" dirty="0"/>
              <a:t>whether adjacent cells have </a:t>
            </a:r>
            <a:r>
              <a:rPr lang="en-US" altLang="zh-CN" dirty="0"/>
              <a:t>"</a:t>
            </a:r>
            <a:r>
              <a:rPr lang="zh-CN" altLang="en-US" dirty="0"/>
              <a:t>best partners</a:t>
            </a:r>
            <a:r>
              <a:rPr lang="en-US" altLang="zh-CN" dirty="0"/>
              <a:t>" that are adjacent to </a:t>
            </a:r>
            <a:r>
              <a:rPr lang="zh-CN" altLang="en-US" dirty="0"/>
              <a:t>each other</a:t>
            </a:r>
          </a:p>
          <a:p>
            <a:pPr lvl="1">
              <a:lnSpc>
                <a:spcPct val="130000"/>
              </a:lnSpc>
              <a:buFont typeface="Wingdings" panose="05000000000000000000" pitchFamily="2" charset="2"/>
              <a:buChar char="Ø"/>
            </a:pPr>
            <a:r>
              <a:rPr lang="en-US" altLang="zh-CN" dirty="0" err="1"/>
              <a:t>FindIntegrationAnchors</a:t>
            </a:r>
            <a:r>
              <a:rPr lang="en-US" altLang="zh-CN" dirty="0"/>
              <a:t>()</a:t>
            </a:r>
          </a:p>
          <a:p>
            <a:pPr>
              <a:lnSpc>
                <a:spcPct val="130000"/>
              </a:lnSpc>
              <a:buFont typeface="Wingdings" panose="05000000000000000000" pitchFamily="2" charset="2"/>
              <a:buChar char="ü"/>
            </a:pPr>
            <a:r>
              <a:rPr lang="zh-CN" altLang="en-US" dirty="0"/>
              <a:t>Step 4: Integrate conditions/datasets</a:t>
            </a:r>
            <a:endParaRPr lang="en-US" altLang="zh-CN" dirty="0"/>
          </a:p>
          <a:p>
            <a:pPr lvl="1">
              <a:lnSpc>
                <a:spcPct val="130000"/>
              </a:lnSpc>
              <a:buFont typeface="Wingdings" panose="05000000000000000000" pitchFamily="2" charset="2"/>
              <a:buChar char="Ø"/>
            </a:pPr>
            <a:r>
              <a:rPr lang="zh-CN" altLang="en-US" dirty="0"/>
              <a:t>Convert cell expression values using anchors and corresponding scores, allowing for integration of conditions/datasets (different samples, conditions, datasets, patterns).</a:t>
            </a:r>
          </a:p>
          <a:p>
            <a:pPr lvl="1">
              <a:lnSpc>
                <a:spcPct val="130000"/>
              </a:lnSpc>
              <a:buFont typeface="Wingdings" panose="05000000000000000000" pitchFamily="2" charset="2"/>
              <a:buChar char="Ø"/>
            </a:pPr>
            <a:r>
              <a:rPr lang="zh-CN" altLang="en-US" dirty="0"/>
              <a:t>Note: The transformation of each cell uses the weighted average of the two cells of each anchor across the anchors of the dataset. The weights are determined by the cell similarity score (the distance between the cell and the </a:t>
            </a:r>
            <a:r>
              <a:rPr lang="en-US" altLang="zh-CN" dirty="0"/>
              <a:t>k </a:t>
            </a:r>
            <a:r>
              <a:rPr lang="zh-CN" altLang="en-US" dirty="0"/>
              <a:t>nearest anchors) and the anchor score, so cells in the same neighborhood should have similar correction values.</a:t>
            </a:r>
            <a:endParaRPr lang="en-US" altLang="zh-CN" dirty="0"/>
          </a:p>
          <a:p>
            <a:pPr lvl="1">
              <a:lnSpc>
                <a:spcPct val="130000"/>
              </a:lnSpc>
              <a:buFont typeface="Wingdings" panose="05000000000000000000" pitchFamily="2" charset="2"/>
              <a:buChar char="Ø"/>
            </a:pPr>
            <a:r>
              <a:rPr lang="en-US" altLang="zh-CN" dirty="0" err="1"/>
              <a:t>IntegrateData</a:t>
            </a:r>
            <a:r>
              <a:rPr lang="en-US" altLang="zh-CN" dirty="0"/>
              <a:t>()</a:t>
            </a:r>
          </a:p>
          <a:p>
            <a:pPr>
              <a:lnSpc>
                <a:spcPct val="130000"/>
              </a:lnSpc>
              <a:buFont typeface="Wingdings" panose="05000000000000000000" pitchFamily="2" charset="2"/>
              <a:buChar char="ü"/>
            </a:pPr>
            <a:r>
              <a:rPr lang="zh-CN" altLang="en-US" dirty="0"/>
              <a:t>If cell types appear in one dataset but not in another, then these cells will still appear as a separate cluster of specific samples.</a:t>
            </a:r>
          </a:p>
        </p:txBody>
      </p:sp>
      <p:sp>
        <p:nvSpPr>
          <p:cNvPr id="3" name="标题 2">
            <a:extLst>
              <a:ext uri="{FF2B5EF4-FFF2-40B4-BE49-F238E27FC236}">
                <a16:creationId xmlns:a16="http://schemas.microsoft.com/office/drawing/2014/main" id="{1713FF6F-3F21-BF4D-917F-70CE539C042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995351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21222</TotalTime>
  <Words>1919</Words>
  <Application>Microsoft Office PowerPoint</Application>
  <PresentationFormat>宽屏</PresentationFormat>
  <Paragraphs>79</Paragraphs>
  <Slides>13</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Wingdings</vt:lpstr>
      <vt:lpstr>Office 主题​​</vt:lpstr>
      <vt:lpstr>Integration of scRNA-seq data from different sources</vt:lpstr>
      <vt:lpstr>1. Introduction</vt:lpstr>
      <vt:lpstr>2. Strategies for Integration</vt:lpstr>
      <vt:lpstr>PowerPoint 演示文稿</vt:lpstr>
      <vt:lpstr>3. Tools for data aggregation</vt:lpstr>
      <vt:lpstr>3.1 Integration with Seurat</vt:lpstr>
      <vt:lpstr>Details of Seurat integrated method</vt:lpstr>
      <vt:lpstr>PowerPoint 演示文稿</vt:lpstr>
      <vt:lpstr>PowerPoint 演示文稿</vt:lpstr>
      <vt:lpstr>3.2 Data integration using harmony</vt:lpstr>
      <vt:lpstr>3.3 Data Integration with LIGER</vt:lpstr>
      <vt:lpstr>3.4 Other methods</vt:lpstr>
      <vt:lpstr>Useful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 docId:DA7416328C523B4C8DB8B77BBF57D48E</cp:keywords>
  <cp:lastModifiedBy>charlie.wan88@outlook.com</cp:lastModifiedBy>
  <cp:revision>109</cp:revision>
  <dcterms:created xsi:type="dcterms:W3CDTF">2023-03-04T01:27:25Z</dcterms:created>
  <dcterms:modified xsi:type="dcterms:W3CDTF">2023-06-14T08:38:26Z</dcterms:modified>
</cp:coreProperties>
</file>