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9" r:id="rId4"/>
    <p:sldId id="267" r:id="rId5"/>
    <p:sldId id="258" r:id="rId6"/>
    <p:sldId id="270" r:id="rId7"/>
    <p:sldId id="271" r:id="rId8"/>
    <p:sldId id="257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embeddedFontLst>
    <p:embeddedFont>
      <p:font typeface="HY견고딕" pitchFamily="18" charset="-127"/>
      <p:regular r:id="rId19"/>
    </p:embeddedFont>
    <p:embeddedFont>
      <p:font typeface="HY강B" pitchFamily="18" charset="-127"/>
      <p:regular r:id="rId20"/>
    </p:embeddedFont>
    <p:embeddedFont>
      <p:font typeface="HY동녘B" pitchFamily="18" charset="-127"/>
      <p:regular r:id="rId21"/>
    </p:embeddedFont>
    <p:embeddedFont>
      <p:font typeface="맑은 고딕" pitchFamily="50" charset="-127"/>
      <p:regular r:id="rId22"/>
      <p:bold r:id="rId23"/>
    </p:embeddedFont>
    <p:embeddedFont>
      <p:font typeface="나눔바른고딕" charset="-127"/>
      <p:regular r:id="rId24"/>
      <p:bold r:id="rId25"/>
    </p:embeddedFont>
    <p:embeddedFont>
      <p:font typeface="HY바다M" pitchFamily="18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96522-6AB9-4C32-8662-B8ED3F12C185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C34B4-3C7D-4DB0-A250-90B3CAABD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99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78A1-DC3B-4586-8862-E1B0842E0503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7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78A1-DC3B-4586-8862-E1B0842E0503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5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465365" y="793078"/>
            <a:ext cx="11359680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3650935" y="-8587"/>
            <a:ext cx="4598177" cy="882750"/>
            <a:chOff x="5958002" y="558800"/>
            <a:chExt cx="4598177" cy="88275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54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457200" y="793078"/>
            <a:ext cx="11367846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3656977" y="0"/>
            <a:ext cx="4598177" cy="882750"/>
            <a:chOff x="5958002" y="558800"/>
            <a:chExt cx="4598177" cy="8827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6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78A1-DC3B-4586-8862-E1B0842E0503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9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9435" y="1351428"/>
            <a:ext cx="7333130" cy="398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898926" y="3315119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/>
          <p:cNvSpPr/>
          <p:nvPr/>
        </p:nvSpPr>
        <p:spPr>
          <a:xfrm>
            <a:off x="6095999" y="3486017"/>
            <a:ext cx="17628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이찬양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황지원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김윤진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정의광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고재민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983239" y="2821339"/>
            <a:ext cx="2225527" cy="349624"/>
            <a:chOff x="5036181" y="2926746"/>
            <a:chExt cx="2478818" cy="34962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5036181" y="2926746"/>
              <a:ext cx="2478818" cy="349624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160404" y="2963059"/>
              <a:ext cx="223037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JAVA</a:t>
              </a:r>
              <a:r>
                <a:rPr lang="ko-KR" altLang="en-US" sz="120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보던가 팀 포트폴리오</a:t>
              </a:r>
              <a:endPara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 flipH="1">
            <a:off x="2563905" y="1513266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8748509" y="4357530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그룹 24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720" y="2438280"/>
            <a:ext cx="20002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983238" y="3496776"/>
            <a:ext cx="10522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팀 장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팀 원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04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500995" y="1128663"/>
            <a:ext cx="3714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세 번째 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272" y="1549997"/>
            <a:ext cx="8546951" cy="480766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18" name="직사각형 1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7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340696" y="1128663"/>
            <a:ext cx="40350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네 번째 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인스타그램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47" y="1552325"/>
            <a:ext cx="6470725" cy="485304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54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500996" y="1128663"/>
            <a:ext cx="3714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다섯 번째 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과일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921" y="1568822"/>
            <a:ext cx="8577232" cy="482469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18" name="직사각형 1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93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500996" y="1128663"/>
            <a:ext cx="3714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섯 번째 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시크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308" y="1541031"/>
            <a:ext cx="8591774" cy="483287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0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260547" y="1128663"/>
            <a:ext cx="4195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일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곱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번째 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네온사인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380" y="1541032"/>
            <a:ext cx="8618668" cy="484800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18" name="직사각형 1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9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500997" y="1128663"/>
            <a:ext cx="3714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 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여덟 번째 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</a:t>
            </a:r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표지</a:t>
            </a:r>
            <a:endParaRPr lang="en-US" altLang="ko-KR" sz="14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484" y="1532067"/>
            <a:ext cx="8654527" cy="486817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2215" y="2954564"/>
            <a:ext cx="2324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English Village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16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9435" y="1389528"/>
            <a:ext cx="7333130" cy="398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898926" y="3985110"/>
            <a:ext cx="394148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39" y="1841768"/>
            <a:ext cx="755722" cy="7557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4481913" y="4288595"/>
            <a:ext cx="32281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기획공방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하반기 공채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김공방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포트폴리오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2563905" y="1513266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8748509" y="4357530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그룹 24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211" y="3030576"/>
            <a:ext cx="5657578" cy="70719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32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37133" y="1852140"/>
            <a:ext cx="787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latin typeface="HY바다M" pitchFamily="18" charset="-127"/>
                <a:ea typeface="HY바다M" pitchFamily="18" charset="-127"/>
              </a:rPr>
              <a:t>목차</a:t>
            </a:r>
            <a:endParaRPr lang="ko-KR" altLang="en-US" sz="2400" b="1" dirty="0"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59821" y="2826109"/>
            <a:ext cx="24955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20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프로젝트 개요</a:t>
            </a:r>
            <a:endParaRPr lang="en-US" altLang="ko-KR" sz="20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59821" y="3394520"/>
            <a:ext cx="24955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sz="20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프로젝트 내용</a:t>
            </a:r>
            <a:endParaRPr lang="en-US" altLang="ko-KR" sz="20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59821" y="3946454"/>
            <a:ext cx="24955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3. </a:t>
            </a:r>
            <a:r>
              <a:rPr lang="ko-KR" altLang="en-US" sz="20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화면 시현</a:t>
            </a:r>
            <a:endParaRPr lang="en-US" altLang="ko-KR" sz="20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59821" y="4514865"/>
            <a:ext cx="24955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4. Q &amp; A</a:t>
            </a:r>
            <a:endParaRPr lang="en-US" altLang="ko-KR" sz="20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7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78373" y="3040291"/>
            <a:ext cx="45182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4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프로젝트 개요</a:t>
            </a:r>
            <a:endParaRPr lang="en-US" altLang="ko-KR" sz="4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34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60994" y="2103406"/>
            <a:ext cx="1932493" cy="315590"/>
            <a:chOff x="107364" y="1840624"/>
            <a:chExt cx="1485774" cy="31559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07364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5486" y="1840784"/>
              <a:ext cx="489529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1200" b="1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이찬</a:t>
              </a:r>
              <a:r>
                <a:rPr lang="ko-KR" altLang="en-US" sz="1200" b="1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양</a:t>
              </a:r>
              <a:endPara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107811" y="2103407"/>
            <a:ext cx="1932493" cy="315590"/>
            <a:chOff x="160147" y="1821329"/>
            <a:chExt cx="1485774" cy="31559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60147" y="1821329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58270" y="1840623"/>
              <a:ext cx="489529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120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황지원</a:t>
              </a:r>
              <a:endPara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720992" y="2103406"/>
            <a:ext cx="1932493" cy="315590"/>
            <a:chOff x="160147" y="1840624"/>
            <a:chExt cx="1485774" cy="31559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58274" y="1859920"/>
              <a:ext cx="489529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120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김윤진</a:t>
              </a:r>
              <a:endPara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2588781" y="2793298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역할분담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788143" y="3133587"/>
            <a:ext cx="11215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ERD, DB, GIT 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4634" y="3466395"/>
            <a:ext cx="1008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/>
              <a:t>메인 페이지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26907" y="3750122"/>
            <a:ext cx="16129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/>
              <a:t>강사 소개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강사 신청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77109" y="182880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136301" y="2636586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직사각형 33"/>
          <p:cNvSpPr/>
          <p:nvPr/>
        </p:nvSpPr>
        <p:spPr>
          <a:xfrm>
            <a:off x="3757558" y="4871545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역할분담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56609" y="520853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ko-KR" sz="1200" dirty="0"/>
              <a:t>발표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17385" y="5512952"/>
            <a:ext cx="13708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ko-KR" sz="1200" dirty="0" err="1"/>
              <a:t>튜터</a:t>
            </a:r>
            <a:r>
              <a:rPr lang="ko-KR" altLang="ko-KR" sz="1200" dirty="0"/>
              <a:t> 관련 페이지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277873" y="2785731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역할분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91808" y="3133586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ko-KR" sz="1200" dirty="0"/>
              <a:t>발표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56783" y="3453164"/>
            <a:ext cx="1162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ko-KR" sz="1200" dirty="0"/>
              <a:t>관리자 페이지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5840957" y="2586920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직사각형 47"/>
          <p:cNvSpPr/>
          <p:nvPr/>
        </p:nvSpPr>
        <p:spPr>
          <a:xfrm>
            <a:off x="7949037" y="2785730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역할분담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86029" y="3100635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ko-KR" sz="1200" dirty="0" err="1"/>
              <a:t>공통단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023750" y="3428450"/>
            <a:ext cx="13708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ko-KR" sz="1200" dirty="0"/>
              <a:t>학생 관련 페이지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8512120" y="2586920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직사각형 52"/>
          <p:cNvSpPr/>
          <p:nvPr/>
        </p:nvSpPr>
        <p:spPr>
          <a:xfrm>
            <a:off x="6798189" y="4896154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역할분담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297248" y="5175586"/>
            <a:ext cx="4972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PPT 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870848" y="5477299"/>
            <a:ext cx="13500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ko-KR" sz="1200" dirty="0" smtClean="0"/>
              <a:t>로그인</a:t>
            </a:r>
            <a:r>
              <a:rPr lang="en-US" altLang="ko-KR" sz="1200" dirty="0" smtClean="0"/>
              <a:t>, </a:t>
            </a:r>
            <a:r>
              <a:rPr lang="ko-KR" altLang="ko-KR" sz="1200" dirty="0"/>
              <a:t>회원가입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040304" y="5751984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/>
              <a:t>포인트 구매</a:t>
            </a:r>
            <a:endParaRPr lang="en-US" altLang="ko-KR" sz="12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025" y="1148590"/>
            <a:ext cx="993734" cy="579170"/>
          </a:xfrm>
          <a:prstGeom prst="rect">
            <a:avLst/>
          </a:prstGeom>
        </p:spPr>
      </p:pic>
      <p:grpSp>
        <p:nvGrpSpPr>
          <p:cNvPr id="59" name="그룹 58"/>
          <p:cNvGrpSpPr/>
          <p:nvPr/>
        </p:nvGrpSpPr>
        <p:grpSpPr>
          <a:xfrm>
            <a:off x="3560862" y="4298791"/>
            <a:ext cx="1932493" cy="315590"/>
            <a:chOff x="160147" y="1821329"/>
            <a:chExt cx="1485774" cy="315590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160147" y="1821329"/>
              <a:ext cx="1485774" cy="315590"/>
            </a:xfrm>
            <a:prstGeom prst="roundRect">
              <a:avLst>
                <a:gd name="adj" fmla="val 19231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58270" y="1840623"/>
              <a:ext cx="489529" cy="27699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ko-KR" altLang="en-US" sz="1200" b="1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정의</a:t>
              </a:r>
              <a:r>
                <a:rPr lang="ko-KR" altLang="en-US" sz="1200" b="1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광</a:t>
              </a:r>
              <a:endPara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579627" y="4279494"/>
            <a:ext cx="1932493" cy="315590"/>
            <a:chOff x="160147" y="1821329"/>
            <a:chExt cx="1485774" cy="315590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160147" y="1821329"/>
              <a:ext cx="1485774" cy="315590"/>
            </a:xfrm>
            <a:prstGeom prst="roundRect">
              <a:avLst>
                <a:gd name="adj" fmla="val 19231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58270" y="1840623"/>
              <a:ext cx="489529" cy="27699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ko-KR" altLang="en-US" sz="1200" b="1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고재민</a:t>
              </a:r>
              <a:endPara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65" name="직선 연결선 64"/>
          <p:cNvCxnSpPr/>
          <p:nvPr/>
        </p:nvCxnSpPr>
        <p:spPr>
          <a:xfrm>
            <a:off x="4330034" y="4766067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348800" y="4766067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5929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2126564" y="1779320"/>
            <a:ext cx="24955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JAVA</a:t>
            </a:r>
            <a:r>
              <a:rPr lang="ko-KR" altLang="en-US" sz="16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보던가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87524" y="2524411"/>
            <a:ext cx="76700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Subject</a:t>
            </a:r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>
                <a:latin typeface="HY바다M" pitchFamily="18" charset="-127"/>
                <a:ea typeface="HY바다M" pitchFamily="18" charset="-127"/>
              </a:rPr>
              <a:t>영어 </a:t>
            </a:r>
            <a:r>
              <a:rPr lang="ko-KR" altLang="en-US" sz="1200" dirty="0" err="1">
                <a:latin typeface="HY바다M" pitchFamily="18" charset="-127"/>
                <a:ea typeface="HY바다M" pitchFamily="18" charset="-127"/>
              </a:rPr>
              <a:t>원어민</a:t>
            </a:r>
            <a:r>
              <a:rPr lang="ko-KR" altLang="en-US" sz="1200" dirty="0">
                <a:latin typeface="HY바다M" pitchFamily="18" charset="-127"/>
                <a:ea typeface="HY바다M" pitchFamily="18" charset="-127"/>
              </a:rPr>
              <a:t> 교사와 영어공부를 원하는 학생을 연결하여 영어수업을 실시간으로 제공하는 영어교육 </a:t>
            </a:r>
            <a:r>
              <a:rPr lang="ko-KR" altLang="en-US" sz="1200" dirty="0" smtClean="0">
                <a:latin typeface="HY바다M" pitchFamily="18" charset="-127"/>
                <a:ea typeface="HY바다M" pitchFamily="18" charset="-127"/>
              </a:rPr>
              <a:t>사이트</a:t>
            </a:r>
            <a:endParaRPr lang="en-US" altLang="ko-KR" sz="1200" dirty="0">
              <a:latin typeface="HY바다M" pitchFamily="18" charset="-127"/>
              <a:ea typeface="HY바다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187524" y="2464247"/>
            <a:ext cx="7593898" cy="0"/>
          </a:xfrm>
          <a:prstGeom prst="lin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187524" y="2993165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187524" y="3672306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직사각형 33"/>
          <p:cNvSpPr/>
          <p:nvPr/>
        </p:nvSpPr>
        <p:spPr>
          <a:xfrm>
            <a:off x="2187524" y="3092197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Work Experiences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87524" y="3770698"/>
            <a:ext cx="4187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Effect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07839" y="3092197"/>
            <a:ext cx="6073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바다M" pitchFamily="18" charset="-127"/>
                <a:ea typeface="HY바다M" pitchFamily="18" charset="-127"/>
              </a:rPr>
              <a:t>포스트 </a:t>
            </a:r>
            <a:r>
              <a:rPr lang="en-US" altLang="ko-KR" sz="1200" dirty="0">
                <a:latin typeface="HY바다M" pitchFamily="18" charset="-127"/>
                <a:ea typeface="HY바다M" pitchFamily="18" charset="-127"/>
              </a:rPr>
              <a:t>COVID-19 </a:t>
            </a:r>
            <a:r>
              <a:rPr lang="ko-KR" altLang="en-US" sz="1200" dirty="0">
                <a:latin typeface="HY바다M" pitchFamily="18" charset="-127"/>
                <a:ea typeface="HY바다M" pitchFamily="18" charset="-127"/>
              </a:rPr>
              <a:t>대비한 비대면 교육 시장 확대를 대비하여 새로운 영어교육 프로그램을 개발하고자 </a:t>
            </a:r>
            <a:r>
              <a:rPr lang="ko-KR" altLang="en-US" sz="1200" dirty="0" smtClean="0">
                <a:latin typeface="HY바다M" pitchFamily="18" charset="-127"/>
                <a:ea typeface="HY바다M" pitchFamily="18" charset="-127"/>
              </a:rPr>
              <a:t>함</a:t>
            </a:r>
            <a:endParaRPr lang="en-US" altLang="ko-KR" sz="1200" dirty="0"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26155" y="3770698"/>
            <a:ext cx="46737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HY바다M" pitchFamily="18" charset="-127"/>
                <a:ea typeface="HY바다M" pitchFamily="18" charset="-127"/>
              </a:rPr>
              <a:t>기대 효과</a:t>
            </a:r>
            <a:endParaRPr lang="en-US" altLang="ko-KR" sz="1200" dirty="0">
              <a:latin typeface="HY바다M" pitchFamily="18" charset="-127"/>
              <a:ea typeface="HY바다M" pitchFamily="18" charset="-127"/>
            </a:endParaRPr>
          </a:p>
          <a:p>
            <a:pPr marL="365760" lvl="1" indent="0">
              <a:buNone/>
            </a:pPr>
            <a:r>
              <a:rPr lang="en-US" altLang="ko-KR" sz="1200" dirty="0">
                <a:latin typeface="HY바다M" pitchFamily="18" charset="-127"/>
                <a:ea typeface="HY바다M" pitchFamily="18" charset="-127"/>
              </a:rPr>
              <a:t>1. </a:t>
            </a:r>
            <a:r>
              <a:rPr lang="ko-KR" altLang="en-US" sz="1200" dirty="0">
                <a:latin typeface="HY바다M" pitchFamily="18" charset="-127"/>
                <a:ea typeface="HY바다M" pitchFamily="18" charset="-127"/>
              </a:rPr>
              <a:t>실제 접촉하지 않고 학생에게 실시간으로 피드백이 가능함</a:t>
            </a:r>
            <a:endParaRPr lang="en-US" altLang="ko-KR" sz="1200" dirty="0">
              <a:latin typeface="HY바다M" pitchFamily="18" charset="-127"/>
              <a:ea typeface="HY바다M" pitchFamily="18" charset="-127"/>
            </a:endParaRPr>
          </a:p>
          <a:p>
            <a:pPr marL="365760" lvl="1" indent="0">
              <a:buNone/>
            </a:pPr>
            <a:r>
              <a:rPr lang="en-US" altLang="ko-KR" sz="1200" dirty="0">
                <a:latin typeface="HY바다M" pitchFamily="18" charset="-127"/>
                <a:ea typeface="HY바다M" pitchFamily="18" charset="-127"/>
              </a:rPr>
              <a:t>2. </a:t>
            </a:r>
            <a:r>
              <a:rPr lang="ko-KR" altLang="en-US" sz="1200" dirty="0">
                <a:latin typeface="HY바다M" pitchFamily="18" charset="-127"/>
                <a:ea typeface="HY바다M" pitchFamily="18" charset="-127"/>
              </a:rPr>
              <a:t>시간과 장소에 </a:t>
            </a:r>
            <a:r>
              <a:rPr lang="ko-KR" altLang="en-US" sz="1200" dirty="0" err="1">
                <a:latin typeface="HY바다M" pitchFamily="18" charset="-127"/>
                <a:ea typeface="HY바다M" pitchFamily="18" charset="-127"/>
              </a:rPr>
              <a:t>구애받지</a:t>
            </a:r>
            <a:r>
              <a:rPr lang="ko-KR" altLang="en-US" sz="1200" dirty="0">
                <a:latin typeface="HY바다M" pitchFamily="18" charset="-127"/>
                <a:ea typeface="HY바다M" pitchFamily="18" charset="-127"/>
              </a:rPr>
              <a:t> 않고 영어수업이 가능함</a:t>
            </a:r>
            <a:endParaRPr lang="en-US" altLang="ko-KR" sz="1200" dirty="0">
              <a:latin typeface="HY바다M" pitchFamily="18" charset="-127"/>
              <a:ea typeface="HY바다M" pitchFamily="18" charset="-127"/>
            </a:endParaRPr>
          </a:p>
          <a:p>
            <a:pPr marL="365760" lvl="1" indent="0">
              <a:buNone/>
            </a:pPr>
            <a:r>
              <a:rPr lang="en-US" altLang="ko-KR" sz="1200" dirty="0">
                <a:latin typeface="HY바다M" pitchFamily="18" charset="-127"/>
                <a:ea typeface="HY바다M" pitchFamily="18" charset="-127"/>
              </a:rPr>
              <a:t>3. </a:t>
            </a:r>
            <a:r>
              <a:rPr lang="ko-KR" altLang="en-US" sz="1200" dirty="0">
                <a:latin typeface="HY바다M" pitchFamily="18" charset="-127"/>
                <a:ea typeface="HY바다M" pitchFamily="18" charset="-127"/>
              </a:rPr>
              <a:t>학생에게 다양한 옵션</a:t>
            </a:r>
            <a:r>
              <a:rPr lang="en-US" altLang="ko-KR" sz="1200" dirty="0">
                <a:latin typeface="HY바다M" pitchFamily="18" charset="-127"/>
                <a:ea typeface="HY바다M" pitchFamily="18" charset="-127"/>
              </a:rPr>
              <a:t>(</a:t>
            </a:r>
            <a:r>
              <a:rPr lang="ko-KR" altLang="en-US" sz="1200" dirty="0" err="1">
                <a:latin typeface="HY바다M" pitchFamily="18" charset="-127"/>
                <a:ea typeface="HY바다M" pitchFamily="18" charset="-127"/>
              </a:rPr>
              <a:t>원어민교사</a:t>
            </a:r>
            <a:r>
              <a:rPr lang="en-US" altLang="ko-KR" sz="1200" dirty="0">
                <a:latin typeface="HY바다M" pitchFamily="18" charset="-127"/>
                <a:ea typeface="HY바다M" pitchFamily="18" charset="-127"/>
              </a:rPr>
              <a:t>) </a:t>
            </a:r>
            <a:r>
              <a:rPr lang="ko-KR" altLang="en-US" sz="1200" dirty="0">
                <a:latin typeface="HY바다M" pitchFamily="18" charset="-127"/>
                <a:ea typeface="HY바다M" pitchFamily="18" charset="-127"/>
              </a:rPr>
              <a:t>제공이 가능함</a:t>
            </a:r>
            <a:endParaRPr lang="en-US" altLang="ko-KR" sz="1200" dirty="0">
              <a:latin typeface="HY바다M" pitchFamily="18" charset="-127"/>
              <a:ea typeface="HY바다M" pitchFamily="18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187524" y="4601695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직사각형 39"/>
          <p:cNvSpPr/>
          <p:nvPr/>
        </p:nvSpPr>
        <p:spPr>
          <a:xfrm>
            <a:off x="2187523" y="4697336"/>
            <a:ext cx="4187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 Function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charset="-127"/>
              <a:ea typeface="나눔바른고딕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726155" y="4641483"/>
            <a:ext cx="5974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1" indent="0">
              <a:buNone/>
            </a:pPr>
            <a:r>
              <a:rPr lang="ko-KR" altLang="en-US" sz="1200" dirty="0">
                <a:latin typeface="HY바다M" pitchFamily="18" charset="-127"/>
                <a:ea typeface="HY바다M" pitchFamily="18" charset="-127"/>
              </a:rPr>
              <a:t>화상통화 </a:t>
            </a:r>
            <a:r>
              <a:rPr lang="en-US" altLang="ko-KR" sz="1200" dirty="0">
                <a:latin typeface="HY바다M" pitchFamily="18" charset="-127"/>
                <a:ea typeface="HY바다M" pitchFamily="18" charset="-127"/>
              </a:rPr>
              <a:t>: </a:t>
            </a:r>
            <a:r>
              <a:rPr lang="ko-KR" altLang="en-US" sz="1200" dirty="0">
                <a:latin typeface="HY바다M" pitchFamily="18" charset="-127"/>
                <a:ea typeface="HY바다M" pitchFamily="18" charset="-127"/>
              </a:rPr>
              <a:t>불가능 시 채팅으로 대체</a:t>
            </a:r>
            <a:endParaRPr lang="en-US" altLang="ko-KR" sz="1200" dirty="0">
              <a:latin typeface="HY바다M" pitchFamily="18" charset="-127"/>
              <a:ea typeface="HY바다M" pitchFamily="18" charset="-127"/>
            </a:endParaRPr>
          </a:p>
          <a:p>
            <a:pPr marL="365760" lvl="1" indent="0">
              <a:buNone/>
            </a:pPr>
            <a:r>
              <a:rPr lang="ko-KR" altLang="en-US" sz="1200" dirty="0">
                <a:latin typeface="HY바다M" pitchFamily="18" charset="-127"/>
                <a:ea typeface="HY바다M" pitchFamily="18" charset="-127"/>
              </a:rPr>
              <a:t>강사 소개 동영상 </a:t>
            </a:r>
            <a:r>
              <a:rPr lang="en-US" altLang="ko-KR" sz="1200" dirty="0">
                <a:latin typeface="HY바다M" pitchFamily="18" charset="-127"/>
                <a:ea typeface="HY바다M" pitchFamily="18" charset="-127"/>
              </a:rPr>
              <a:t>(</a:t>
            </a:r>
            <a:r>
              <a:rPr lang="ko-KR" altLang="en-US" sz="1200" dirty="0" err="1">
                <a:latin typeface="HY바다M" pitchFamily="18" charset="-127"/>
                <a:ea typeface="HY바다M" pitchFamily="18" charset="-127"/>
              </a:rPr>
              <a:t>유튜브</a:t>
            </a:r>
            <a:r>
              <a:rPr lang="ko-KR" altLang="en-US" sz="1200" dirty="0">
                <a:latin typeface="HY바다M" pitchFamily="18" charset="-127"/>
                <a:ea typeface="HY바다M" pitchFamily="18" charset="-127"/>
              </a:rPr>
              <a:t> 연동</a:t>
            </a:r>
            <a:r>
              <a:rPr lang="en-US" altLang="ko-KR" sz="1200" dirty="0">
                <a:latin typeface="HY바다M" pitchFamily="18" charset="-127"/>
                <a:ea typeface="HY바다M" pitchFamily="18" charset="-127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22751" y="1158787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HY바다M" pitchFamily="18" charset="-127"/>
                <a:ea typeface="HY바다M" pitchFamily="18" charset="-127"/>
              </a:rPr>
              <a:t>Project Introduction</a:t>
            </a:r>
            <a:endParaRPr lang="ko-KR" altLang="en-US" b="1" dirty="0">
              <a:latin typeface="HY바다M" pitchFamily="18" charset="-127"/>
              <a:ea typeface="HY바다M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187524" y="5290326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직사각형 20"/>
          <p:cNvSpPr/>
          <p:nvPr/>
        </p:nvSpPr>
        <p:spPr>
          <a:xfrm>
            <a:off x="2187522" y="5452687"/>
            <a:ext cx="4187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 Function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charset="-127"/>
              <a:ea typeface="나눔바른고딕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47603" y="5321085"/>
            <a:ext cx="56544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1" indent="0">
              <a:buNone/>
            </a:pPr>
            <a:r>
              <a:rPr lang="ko-KR" altLang="en-US" sz="1200" dirty="0">
                <a:latin typeface="HY바다M" pitchFamily="18" charset="-127"/>
                <a:ea typeface="HY바다M" pitchFamily="18" charset="-127"/>
              </a:rPr>
              <a:t>강사</a:t>
            </a:r>
            <a:endParaRPr lang="en-US" altLang="ko-KR" sz="1200" dirty="0">
              <a:latin typeface="HY바다M" pitchFamily="18" charset="-127"/>
              <a:ea typeface="HY바다M" pitchFamily="18" charset="-127"/>
            </a:endParaRPr>
          </a:p>
          <a:p>
            <a:pPr marL="640080" lvl="2" indent="0">
              <a:buNone/>
            </a:pPr>
            <a:r>
              <a:rPr lang="ko-KR" altLang="en-US" sz="1200" dirty="0">
                <a:latin typeface="HY바다M" pitchFamily="18" charset="-127"/>
                <a:ea typeface="HY바다M" pitchFamily="18" charset="-127"/>
              </a:rPr>
              <a:t>평가 및 </a:t>
            </a:r>
            <a:r>
              <a:rPr lang="ko-KR" altLang="en-US" sz="1200" dirty="0" err="1">
                <a:latin typeface="HY바다M" pitchFamily="18" charset="-127"/>
                <a:ea typeface="HY바다M" pitchFamily="18" charset="-127"/>
              </a:rPr>
              <a:t>댓글</a:t>
            </a:r>
            <a:r>
              <a:rPr lang="en-US" altLang="ko-KR" sz="1200" dirty="0">
                <a:latin typeface="HY바다M" pitchFamily="18" charset="-127"/>
                <a:ea typeface="HY바다M" pitchFamily="18" charset="-127"/>
              </a:rPr>
              <a:t>(</a:t>
            </a:r>
            <a:r>
              <a:rPr lang="ko-KR" altLang="en-US" sz="1200" dirty="0">
                <a:latin typeface="HY바다M" pitchFamily="18" charset="-127"/>
                <a:ea typeface="HY바다M" pitchFamily="18" charset="-127"/>
              </a:rPr>
              <a:t>모든 이용자</a:t>
            </a:r>
            <a:r>
              <a:rPr lang="en-US" altLang="ko-KR" sz="1200" dirty="0">
                <a:latin typeface="HY바다M" pitchFamily="18" charset="-127"/>
                <a:ea typeface="HY바다M" pitchFamily="18" charset="-127"/>
              </a:rPr>
              <a:t>)</a:t>
            </a:r>
          </a:p>
          <a:p>
            <a:pPr marL="365760" lvl="1" indent="0">
              <a:buNone/>
            </a:pPr>
            <a:r>
              <a:rPr lang="en-US" altLang="ko-KR" sz="1200" dirty="0">
                <a:latin typeface="HY바다M" pitchFamily="18" charset="-127"/>
                <a:ea typeface="HY바다M" pitchFamily="18" charset="-127"/>
              </a:rPr>
              <a:t> </a:t>
            </a:r>
            <a:r>
              <a:rPr lang="en-US" altLang="ko-KR" sz="1200" dirty="0" smtClean="0">
                <a:latin typeface="HY바다M" pitchFamily="18" charset="-127"/>
                <a:ea typeface="HY바다M" pitchFamily="18" charset="-127"/>
              </a:rPr>
              <a:t>     </a:t>
            </a:r>
            <a:r>
              <a:rPr lang="ko-KR" altLang="en-US" sz="1200" dirty="0" smtClean="0">
                <a:latin typeface="HY바다M" pitchFamily="18" charset="-127"/>
                <a:ea typeface="HY바다M" pitchFamily="18" charset="-127"/>
              </a:rPr>
              <a:t>결제화면</a:t>
            </a:r>
            <a:endParaRPr lang="en-US" altLang="ko-KR" sz="1200" dirty="0">
              <a:latin typeface="HY바다M" pitchFamily="18" charset="-127"/>
              <a:ea typeface="HY바다M" pitchFamily="18" charset="-127"/>
            </a:endParaRPr>
          </a:p>
          <a:p>
            <a:pPr marL="365760" lvl="1" indent="0">
              <a:buNone/>
            </a:pPr>
            <a:r>
              <a:rPr lang="en-US" altLang="ko-KR" sz="1200" dirty="0" smtClean="0">
                <a:latin typeface="HY바다M" pitchFamily="18" charset="-127"/>
                <a:ea typeface="HY바다M" pitchFamily="18" charset="-127"/>
              </a:rPr>
              <a:t>      </a:t>
            </a:r>
            <a:r>
              <a:rPr lang="en-US" altLang="ko-KR" sz="1200" dirty="0" err="1" smtClean="0">
                <a:latin typeface="HY바다M" pitchFamily="18" charset="-127"/>
                <a:ea typeface="HY바다M" pitchFamily="18" charset="-127"/>
              </a:rPr>
              <a:t>QnA</a:t>
            </a:r>
            <a:r>
              <a:rPr lang="en-US" altLang="ko-KR" sz="1200" dirty="0" smtClean="0">
                <a:latin typeface="HY바다M" pitchFamily="18" charset="-127"/>
                <a:ea typeface="HY바다M" pitchFamily="18" charset="-127"/>
              </a:rPr>
              <a:t> </a:t>
            </a:r>
            <a:r>
              <a:rPr lang="ko-KR" altLang="en-US" sz="1200" dirty="0" err="1">
                <a:latin typeface="HY바다M" pitchFamily="18" charset="-127"/>
                <a:ea typeface="HY바다M" pitchFamily="18" charset="-127"/>
              </a:rPr>
              <a:t>댓글기능</a:t>
            </a:r>
            <a:endParaRPr lang="en-US" altLang="ko-KR" sz="1200" dirty="0">
              <a:latin typeface="HY바다M" pitchFamily="18" charset="-127"/>
              <a:ea typeface="HY바다M" pitchFamily="18" charset="-127"/>
            </a:endParaRPr>
          </a:p>
          <a:p>
            <a:pPr marL="365760" lvl="1" indent="0">
              <a:buNone/>
            </a:pPr>
            <a:r>
              <a:rPr lang="ko-KR" altLang="en-US" sz="1200" dirty="0" smtClean="0">
                <a:latin typeface="HY바다M" pitchFamily="18" charset="-127"/>
                <a:ea typeface="HY바다M" pitchFamily="18" charset="-127"/>
              </a:rPr>
              <a:t>     모든 </a:t>
            </a:r>
            <a:r>
              <a:rPr lang="ko-KR" altLang="en-US" sz="1200" dirty="0">
                <a:latin typeface="HY바다M" pitchFamily="18" charset="-127"/>
                <a:ea typeface="HY바다M" pitchFamily="18" charset="-127"/>
              </a:rPr>
              <a:t>페이지 한글</a:t>
            </a:r>
            <a:r>
              <a:rPr lang="en-US" altLang="ko-KR" sz="1200" dirty="0">
                <a:latin typeface="HY바다M" pitchFamily="18" charset="-127"/>
                <a:ea typeface="HY바다M" pitchFamily="18" charset="-127"/>
              </a:rPr>
              <a:t>, </a:t>
            </a:r>
            <a:r>
              <a:rPr lang="ko-KR" altLang="en-US" sz="1200" dirty="0">
                <a:latin typeface="HY바다M" pitchFamily="18" charset="-127"/>
                <a:ea typeface="HY바다M" pitchFamily="18" charset="-127"/>
              </a:rPr>
              <a:t>영어 구현</a:t>
            </a:r>
            <a:r>
              <a:rPr lang="en-US" altLang="ko-KR" sz="1200" dirty="0">
                <a:latin typeface="HY바다M" pitchFamily="18" charset="-127"/>
                <a:ea typeface="HY바다M" pitchFamily="18" charset="-127"/>
              </a:rPr>
              <a:t>(</a:t>
            </a:r>
            <a:r>
              <a:rPr lang="ko-KR" altLang="en-US" sz="1200" dirty="0">
                <a:latin typeface="HY바다M" pitchFamily="18" charset="-127"/>
                <a:ea typeface="HY바다M" pitchFamily="18" charset="-127"/>
              </a:rPr>
              <a:t>가능하다면</a:t>
            </a:r>
            <a:r>
              <a:rPr lang="en-US" altLang="ko-KR" sz="1200" dirty="0">
                <a:latin typeface="HY바다M" pitchFamily="18" charset="-127"/>
                <a:ea typeface="HY바다M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09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78373" y="3040291"/>
            <a:ext cx="45182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sz="4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프로젝트 </a:t>
            </a:r>
            <a:r>
              <a:rPr lang="ko-KR" altLang="en-US" sz="4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내용</a:t>
            </a:r>
            <a:endParaRPr lang="en-US" altLang="ko-KR" sz="4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14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2513113" y="1941733"/>
            <a:ext cx="4248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프로젝트 명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English Village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16148" y="2902197"/>
            <a:ext cx="4835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2020.06.23(</a:t>
            </a:r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~ 2020.07.22(</a:t>
            </a:r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200" dirty="0">
              <a:latin typeface="HY바다M" pitchFamily="18" charset="-127"/>
              <a:ea typeface="HY바다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574074" y="2626660"/>
            <a:ext cx="7593898" cy="0"/>
          </a:xfrm>
          <a:prstGeom prst="lin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574074" y="3427432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직사각형 33"/>
          <p:cNvSpPr/>
          <p:nvPr/>
        </p:nvSpPr>
        <p:spPr>
          <a:xfrm>
            <a:off x="2549360" y="3691224"/>
            <a:ext cx="19799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개발 기술 및 개발 환경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99189" y="3701452"/>
            <a:ext cx="56884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HY바다M" pitchFamily="18" charset="-127"/>
                <a:ea typeface="HY바다M" pitchFamily="18" charset="-127"/>
              </a:rPr>
              <a:t>TOOL</a:t>
            </a:r>
          </a:p>
          <a:p>
            <a:r>
              <a:rPr lang="en-US" altLang="ko-KR" sz="1400" dirty="0" smtClean="0">
                <a:latin typeface="HY바다M" pitchFamily="18" charset="-127"/>
                <a:ea typeface="HY바다M" pitchFamily="18" charset="-127"/>
              </a:rPr>
              <a:t>VIEW</a:t>
            </a:r>
          </a:p>
          <a:p>
            <a:r>
              <a:rPr lang="en-US" altLang="ko-KR" sz="1400" dirty="0" smtClean="0">
                <a:latin typeface="HY바다M" pitchFamily="18" charset="-127"/>
                <a:ea typeface="HY바다M" pitchFamily="18" charset="-127"/>
              </a:rPr>
              <a:t>DBMS</a:t>
            </a:r>
          </a:p>
          <a:p>
            <a:r>
              <a:rPr lang="en-US" altLang="ko-KR" sz="1400" dirty="0" smtClean="0">
                <a:latin typeface="HY바다M" pitchFamily="18" charset="-127"/>
                <a:ea typeface="HY바다M" pitchFamily="18" charset="-127"/>
              </a:rPr>
              <a:t>SERVER</a:t>
            </a:r>
            <a:endParaRPr lang="en-US" altLang="ko-KR" sz="1400" dirty="0"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59110" y="3696876"/>
            <a:ext cx="47285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HY바다M" pitchFamily="18" charset="-127"/>
                <a:ea typeface="HY바다M" pitchFamily="18" charset="-127"/>
              </a:rPr>
              <a:t>Eclipse IDE for Enterprise Java Developers (2020-07)</a:t>
            </a:r>
          </a:p>
          <a:p>
            <a:r>
              <a:rPr lang="en-US" altLang="ko-KR" sz="1400" dirty="0" smtClean="0">
                <a:latin typeface="HY바다M" pitchFamily="18" charset="-127"/>
                <a:ea typeface="HY바다M" pitchFamily="18" charset="-127"/>
              </a:rPr>
              <a:t>HTML5, </a:t>
            </a:r>
            <a:r>
              <a:rPr lang="en-US" altLang="ko-KR" sz="1400" dirty="0" err="1" smtClean="0">
                <a:latin typeface="HY바다M" pitchFamily="18" charset="-127"/>
                <a:ea typeface="HY바다M" pitchFamily="18" charset="-127"/>
              </a:rPr>
              <a:t>jQuery</a:t>
            </a:r>
            <a:r>
              <a:rPr lang="en-US" altLang="ko-KR" sz="1400" dirty="0" smtClean="0">
                <a:latin typeface="HY바다M" pitchFamily="18" charset="-127"/>
                <a:ea typeface="HY바다M" pitchFamily="18" charset="-127"/>
              </a:rPr>
              <a:t>, CSS</a:t>
            </a:r>
          </a:p>
          <a:p>
            <a:r>
              <a:rPr lang="en-US" altLang="ko-KR" sz="1400" dirty="0" smtClean="0">
                <a:latin typeface="HY바다M" pitchFamily="18" charset="-127"/>
                <a:ea typeface="HY바다M" pitchFamily="18" charset="-127"/>
              </a:rPr>
              <a:t>Oracle 11g</a:t>
            </a:r>
          </a:p>
          <a:p>
            <a:r>
              <a:rPr lang="en-US" altLang="ko-KR" sz="1400" dirty="0" smtClean="0">
                <a:latin typeface="HY바다M" pitchFamily="18" charset="-127"/>
                <a:ea typeface="HY바다M" pitchFamily="18" charset="-127"/>
              </a:rPr>
              <a:t>Tomcat 8.0</a:t>
            </a:r>
            <a:endParaRPr lang="en-US" altLang="ko-KR" sz="1400" dirty="0">
              <a:latin typeface="HY바다M" pitchFamily="18" charset="-127"/>
              <a:ea typeface="HY바다M" pitchFamily="18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574074" y="496249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직사각형 2"/>
          <p:cNvSpPr/>
          <p:nvPr/>
        </p:nvSpPr>
        <p:spPr>
          <a:xfrm>
            <a:off x="1286773" y="1151923"/>
            <a:ext cx="2023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HY바다M" pitchFamily="18" charset="-127"/>
                <a:ea typeface="HY바다M" pitchFamily="18" charset="-127"/>
              </a:rPr>
              <a:t>Project</a:t>
            </a:r>
            <a:r>
              <a:rPr lang="ko-KR" altLang="en-US" b="1" dirty="0">
                <a:latin typeface="HY바다M" pitchFamily="18" charset="-127"/>
                <a:ea typeface="HY바다M" pitchFamily="18" charset="-127"/>
              </a:rPr>
              <a:t> </a:t>
            </a:r>
            <a:r>
              <a:rPr lang="ko-KR" altLang="en-US" b="1" dirty="0" smtClean="0">
                <a:latin typeface="HY바다M" pitchFamily="18" charset="-127"/>
                <a:ea typeface="HY바다M" pitchFamily="18" charset="-127"/>
              </a:rPr>
              <a:t>개발 환경</a:t>
            </a:r>
            <a:endParaRPr lang="ko-KR" altLang="en-US" b="1" dirty="0"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74072" y="5277342"/>
            <a:ext cx="4187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-127"/>
                <a:ea typeface="나눔바른고딕" charset="-127"/>
              </a:rPr>
              <a:t>프로젝트 설명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charset="-127"/>
              <a:ea typeface="나눔바른고딕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06832" y="5258869"/>
            <a:ext cx="56544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1" indent="0">
              <a:buNone/>
            </a:pPr>
            <a:r>
              <a:rPr lang="ko-KR" altLang="en-US" sz="1200" dirty="0" err="1" smtClean="0">
                <a:latin typeface="HY바다M" pitchFamily="18" charset="-127"/>
                <a:ea typeface="HY바다M" pitchFamily="18" charset="-127"/>
              </a:rPr>
              <a:t>튜터</a:t>
            </a:r>
            <a:r>
              <a:rPr lang="en-US" altLang="ko-KR" sz="1200" dirty="0" smtClean="0">
                <a:latin typeface="HY바다M" pitchFamily="18" charset="-127"/>
                <a:ea typeface="HY바다M" pitchFamily="18" charset="-127"/>
              </a:rPr>
              <a:t>,</a:t>
            </a:r>
            <a:r>
              <a:rPr lang="ko-KR" altLang="en-US" sz="1200" dirty="0" smtClean="0">
                <a:latin typeface="HY바다M" pitchFamily="18" charset="-127"/>
                <a:ea typeface="HY바다M" pitchFamily="18" charset="-127"/>
              </a:rPr>
              <a:t> 학생 실시간 </a:t>
            </a:r>
            <a:r>
              <a:rPr lang="en-US" altLang="ko-KR" sz="1200" dirty="0" smtClean="0">
                <a:latin typeface="HY바다M" pitchFamily="18" charset="-127"/>
                <a:ea typeface="HY바다M" pitchFamily="18" charset="-127"/>
              </a:rPr>
              <a:t>1:1 </a:t>
            </a:r>
            <a:r>
              <a:rPr lang="ko-KR" altLang="en-US" sz="1200" dirty="0" smtClean="0">
                <a:latin typeface="HY바다M" pitchFamily="18" charset="-127"/>
                <a:ea typeface="HY바다M" pitchFamily="18" charset="-127"/>
              </a:rPr>
              <a:t>수업 사이트</a:t>
            </a:r>
            <a:endParaRPr lang="en-US" altLang="ko-KR" sz="1200" dirty="0"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73744" y="2912234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개발 기간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72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3939283" y="1128663"/>
            <a:ext cx="3905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동녘B" pitchFamily="18" charset="-127"/>
                <a:ea typeface="HY동녘B" pitchFamily="18" charset="-127"/>
              </a:rPr>
              <a:t>PROJECT </a:t>
            </a:r>
            <a:r>
              <a:rPr lang="ko-KR" altLang="en-US" sz="20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동녘B" pitchFamily="18" charset="-127"/>
                <a:ea typeface="HY동녘B" pitchFamily="18" charset="-127"/>
              </a:rPr>
              <a:t>화면구성  메인 </a:t>
            </a:r>
            <a:r>
              <a:rPr lang="en-US" altLang="ko-KR" sz="20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동녘B" pitchFamily="18" charset="-127"/>
                <a:ea typeface="HY동녘B" pitchFamily="18" charset="-127"/>
              </a:rPr>
              <a:t>- </a:t>
            </a:r>
            <a:r>
              <a:rPr lang="ko-KR" altLang="en-US" sz="20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동녘B" pitchFamily="18" charset="-127"/>
                <a:ea typeface="HY동녘B" pitchFamily="18" charset="-127"/>
              </a:rPr>
              <a:t>공</a:t>
            </a:r>
            <a:r>
              <a:rPr lang="ko-KR" altLang="en-US" sz="20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동녘B" pitchFamily="18" charset="-127"/>
                <a:ea typeface="HY동녘B" pitchFamily="18" charset="-127"/>
              </a:rPr>
              <a:t>통</a:t>
            </a:r>
            <a:endParaRPr lang="en-US" altLang="ko-KR" sz="20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19" y="2416498"/>
            <a:ext cx="6315228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257536" y="1941104"/>
            <a:ext cx="431382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돋움체" pitchFamily="49" charset="-127"/>
                <a:ea typeface="돋움체" pitchFamily="49" charset="-127"/>
              </a:rPr>
              <a:t>① </a:t>
            </a:r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돋움체" pitchFamily="49" charset="-127"/>
                <a:ea typeface="돋움체" pitchFamily="49" charset="-127"/>
              </a:rPr>
              <a:t>튜터</a:t>
            </a:r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돋움체" pitchFamily="49" charset="-127"/>
                <a:ea typeface="돋움체" pitchFamily="49" charset="-127"/>
              </a:rPr>
              <a:t> 검색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돋움체" pitchFamily="49" charset="-127"/>
              <a:ea typeface="돋움체" pitchFamily="49" charset="-127"/>
            </a:endParaRPr>
          </a:p>
          <a:p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돋움체" pitchFamily="49" charset="-127"/>
                <a:ea typeface="돋움체" pitchFamily="49" charset="-127"/>
              </a:rPr>
              <a:t>원하는 조건에 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돋움체" pitchFamily="49" charset="-127"/>
                <a:ea typeface="돋움체" pitchFamily="49" charset="-127"/>
              </a:rPr>
              <a:t>맞는 </a:t>
            </a:r>
            <a:r>
              <a:rPr lang="ko-KR" altLang="en-US" sz="14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돋움체" pitchFamily="49" charset="-127"/>
                <a:ea typeface="돋움체" pitchFamily="49" charset="-127"/>
              </a:rPr>
              <a:t>튜터를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돋움체" pitchFamily="49" charset="-127"/>
                <a:ea typeface="돋움체" pitchFamily="49" charset="-127"/>
              </a:rPr>
              <a:t> 검색할 수 있습니다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돋움체" pitchFamily="49" charset="-127"/>
                <a:ea typeface="돋움체" pitchFamily="49" charset="-127"/>
              </a:rPr>
              <a:t>.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돋움체" pitchFamily="49" charset="-127"/>
              <a:ea typeface="돋움체" pitchFamily="49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19" y="2111402"/>
            <a:ext cx="6158435" cy="19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7309947" y="3118904"/>
            <a:ext cx="420899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돋움체" pitchFamily="49" charset="-127"/>
                <a:ea typeface="돋움체" pitchFamily="49" charset="-127"/>
              </a:rPr>
              <a:t>②</a:t>
            </a:r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돋움체" pitchFamily="49" charset="-127"/>
                <a:ea typeface="돋움체" pitchFamily="49" charset="-127"/>
              </a:rPr>
              <a:t>튜터</a:t>
            </a:r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돋움체" pitchFamily="49" charset="-127"/>
                <a:ea typeface="돋움체" pitchFamily="49" charset="-127"/>
              </a:rPr>
              <a:t>페이징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돋움체" pitchFamily="49" charset="-127"/>
              <a:ea typeface="돋움체" pitchFamily="49" charset="-127"/>
            </a:endParaRPr>
          </a:p>
          <a:p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돋움체" pitchFamily="49" charset="-127"/>
                <a:ea typeface="돋움체" pitchFamily="49" charset="-127"/>
              </a:rPr>
              <a:t>더 많은 </a:t>
            </a:r>
            <a:r>
              <a:rPr lang="ko-KR" altLang="en-US" sz="14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돋움체" pitchFamily="49" charset="-127"/>
                <a:ea typeface="돋움체" pitchFamily="49" charset="-127"/>
              </a:rPr>
              <a:t>튜터들을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돋움체" pitchFamily="49" charset="-127"/>
                <a:ea typeface="돋움체" pitchFamily="49" charset="-127"/>
              </a:rPr>
              <a:t> 조회할 수 있습니다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돋움체" pitchFamily="49" charset="-127"/>
                <a:ea typeface="돋움체" pitchFamily="49" charset="-127"/>
              </a:rPr>
              <a:t>.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09947" y="4277032"/>
            <a:ext cx="412022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돋움체" pitchFamily="49" charset="-127"/>
                <a:ea typeface="돋움체" pitchFamily="49" charset="-127"/>
              </a:rPr>
              <a:t>③ </a:t>
            </a:r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돋움체" pitchFamily="49" charset="-127"/>
                <a:ea typeface="돋움체" pitchFamily="49" charset="-127"/>
              </a:rPr>
              <a:t>튜터</a:t>
            </a:r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돋움체" pitchFamily="49" charset="-127"/>
                <a:ea typeface="돋움체" pitchFamily="49" charset="-127"/>
              </a:rPr>
              <a:t> 소개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돋움체" pitchFamily="49" charset="-127"/>
              <a:ea typeface="돋움체" pitchFamily="49" charset="-127"/>
            </a:endParaRPr>
          </a:p>
          <a:p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돋움체" pitchFamily="49" charset="-127"/>
                <a:ea typeface="돋움체" pitchFamily="49" charset="-127"/>
              </a:rPr>
              <a:t>클릭하면 </a:t>
            </a:r>
            <a:r>
              <a:rPr lang="ko-KR" altLang="en-US" sz="14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돋움체" pitchFamily="49" charset="-127"/>
                <a:ea typeface="돋움체" pitchFamily="49" charset="-127"/>
              </a:rPr>
              <a:t>튜터들의</a:t>
            </a:r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돋움체" pitchFamily="49" charset="-127"/>
                <a:ea typeface="돋움체" pitchFamily="49" charset="-127"/>
              </a:rPr>
              <a:t> 소개를 보고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돋움체" pitchFamily="49" charset="-127"/>
                <a:ea typeface="돋움체" pitchFamily="49" charset="-127"/>
              </a:rPr>
              <a:t>, </a:t>
            </a:r>
          </a:p>
          <a:p>
            <a:r>
              <a:rPr lang="ko-KR" altLang="en-US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돋움체" pitchFamily="49" charset="-127"/>
                <a:ea typeface="돋움체" pitchFamily="49" charset="-127"/>
              </a:rPr>
              <a:t>수업을 신청할 수 있습니다</a:t>
            </a:r>
            <a:r>
              <a:rPr lang="en-US" altLang="ko-KR" sz="14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돋움체" pitchFamily="49" charset="-127"/>
                <a:ea typeface="돋움체" pitchFamily="49" charset="-127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677590" y="2406685"/>
            <a:ext cx="3127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①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96878" y="5433899"/>
            <a:ext cx="3127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②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6680" y="3118904"/>
            <a:ext cx="3127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③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09428" y="2767913"/>
            <a:ext cx="1255978" cy="1286885"/>
          </a:xfrm>
          <a:prstGeom prst="rect">
            <a:avLst/>
          </a:prstGeom>
          <a:solidFill>
            <a:schemeClr val="accent1">
              <a:lumMod val="40000"/>
              <a:lumOff val="60000"/>
              <a:alpha val="48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16195" y="2406685"/>
            <a:ext cx="2364259" cy="276999"/>
          </a:xfrm>
          <a:prstGeom prst="rect">
            <a:avLst/>
          </a:prstGeom>
          <a:solidFill>
            <a:schemeClr val="accent1">
              <a:lumMod val="40000"/>
              <a:lumOff val="60000"/>
              <a:alpha val="48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50508" y="5433899"/>
            <a:ext cx="1153297" cy="276999"/>
          </a:xfrm>
          <a:prstGeom prst="rect">
            <a:avLst/>
          </a:prstGeom>
          <a:solidFill>
            <a:schemeClr val="accent1">
              <a:lumMod val="40000"/>
              <a:lumOff val="60000"/>
              <a:alpha val="48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2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203" y="1567926"/>
            <a:ext cx="8537986" cy="480261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213002" y="1128663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</a:t>
            </a:r>
            <a:endParaRPr lang="en-US" altLang="ko-KR" sz="14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215" y="2954564"/>
            <a:ext cx="232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기획공방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 제작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첫 번째 작품 </a:t>
            </a:r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#</a:t>
            </a:r>
            <a:r>
              <a:rPr lang="ko-KR" altLang="en-US" sz="160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215" y="4694824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4814" y="4971823"/>
            <a:ext cx="1869440" cy="50800"/>
            <a:chOff x="325120" y="5273040"/>
            <a:chExt cx="1869440" cy="50800"/>
          </a:xfrm>
        </p:grpSpPr>
        <p:sp>
          <p:nvSpPr>
            <p:cNvPr id="17" name="직사각형 16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392215" y="3824694"/>
            <a:ext cx="1969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기획포인트</a:t>
            </a:r>
            <a: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b="1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깔끔한 청색 톤의</a:t>
            </a:r>
            <a:endParaRPr lang="en-US" altLang="ko-KR" sz="1600" dirty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PPT </a:t>
            </a:r>
            <a:r>
              <a:rPr lang="ko-KR" altLang="en-US" sz="16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템플릿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0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443</Words>
  <Application>Microsoft Office PowerPoint</Application>
  <PresentationFormat>사용자 지정</PresentationFormat>
  <Paragraphs>135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굴림</vt:lpstr>
      <vt:lpstr>Arial</vt:lpstr>
      <vt:lpstr>HY견고딕</vt:lpstr>
      <vt:lpstr>HY강B</vt:lpstr>
      <vt:lpstr>나눔바른고딕 UltraLight</vt:lpstr>
      <vt:lpstr>HY동녘B</vt:lpstr>
      <vt:lpstr>나눔스퀘어 ExtraBold</vt:lpstr>
      <vt:lpstr>맑은 고딕</vt:lpstr>
      <vt:lpstr>돋움체</vt:lpstr>
      <vt:lpstr>나눔바른고딕</vt:lpstr>
      <vt:lpstr>HY바다M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호영</dc:creator>
  <cp:lastModifiedBy>TJ</cp:lastModifiedBy>
  <cp:revision>50</cp:revision>
  <dcterms:created xsi:type="dcterms:W3CDTF">2018-06-16T09:30:48Z</dcterms:created>
  <dcterms:modified xsi:type="dcterms:W3CDTF">2020-07-13T09:47:14Z</dcterms:modified>
</cp:coreProperties>
</file>