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nytraining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639389"/>
          </a:xfrm>
        </p:spPr>
        <p:txBody>
          <a:bodyPr/>
          <a:lstStyle/>
          <a:p>
            <a:r>
              <a:rPr lang="en-US" b="1" dirty="0" smtClean="0"/>
              <a:t>Muhammad Farhan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284617"/>
            <a:ext cx="8915399" cy="1619045"/>
          </a:xfrm>
        </p:spPr>
        <p:txBody>
          <a:bodyPr>
            <a:normAutofit/>
          </a:bodyPr>
          <a:lstStyle/>
          <a:p>
            <a:r>
              <a:rPr lang="en-US" b="1" dirty="0" smtClean="0"/>
              <a:t>FULL Stack Web Developer</a:t>
            </a:r>
          </a:p>
          <a:p>
            <a:r>
              <a:rPr lang="en-US" b="1" dirty="0" smtClean="0"/>
              <a:t>MEAN/MERN Stack Developer</a:t>
            </a:r>
          </a:p>
          <a:p>
            <a:r>
              <a:rPr lang="en-US" b="1" dirty="0" smtClean="0"/>
              <a:t>Instructor at PNY Multan</a:t>
            </a:r>
          </a:p>
          <a:p>
            <a:r>
              <a:rPr lang="en-US" b="1" dirty="0" smtClean="0"/>
              <a:t>For </a:t>
            </a:r>
            <a:r>
              <a:rPr lang="en-US" b="1" dirty="0"/>
              <a:t>More Follow: </a:t>
            </a:r>
            <a:r>
              <a:rPr lang="en-US" b="1" dirty="0">
                <a:hlinkClick r:id="rId2"/>
              </a:rPr>
              <a:t>https://www.pnytrainings.com</a:t>
            </a:r>
            <a:r>
              <a:rPr lang="en-US" b="1" dirty="0" smtClean="0">
                <a:hlinkClick r:id="rId2"/>
              </a:rPr>
              <a:t>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26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 smtClean="0"/>
              <a:t>Math Functions 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PHP Provides some built in math functions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echo(pi()); 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3.1415926535898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echo(min(20, 10));</a:t>
            </a:r>
            <a:r>
              <a:rPr lang="en-US" dirty="0"/>
              <a:t>  </a:t>
            </a:r>
            <a:r>
              <a:rPr lang="en-US" dirty="0" smtClean="0">
                <a:sym typeface="Wingdings" panose="05000000000000000000" pitchFamily="2" charset="2"/>
              </a:rPr>
              <a:t> 10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echo(max(20, 10));</a:t>
            </a:r>
            <a:r>
              <a:rPr lang="en-US" dirty="0"/>
              <a:t>  </a:t>
            </a:r>
            <a:r>
              <a:rPr lang="en-US" dirty="0" smtClean="0">
                <a:sym typeface="Wingdings" panose="05000000000000000000" pitchFamily="2" charset="2"/>
              </a:rPr>
              <a:t> 20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echo(</a:t>
            </a:r>
            <a:r>
              <a:rPr lang="en-US" dirty="0" err="1" smtClean="0"/>
              <a:t>sqrt</a:t>
            </a:r>
            <a:r>
              <a:rPr lang="en-US" dirty="0" smtClean="0"/>
              <a:t>(49));</a:t>
            </a:r>
            <a:r>
              <a:rPr lang="en-US" dirty="0"/>
              <a:t>  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7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echo(round(1.4));</a:t>
            </a:r>
            <a:r>
              <a:rPr lang="en-US" dirty="0"/>
              <a:t>  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1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echo(round(1.6));</a:t>
            </a:r>
            <a:r>
              <a:rPr lang="en-US" dirty="0"/>
              <a:t>  </a:t>
            </a:r>
            <a:r>
              <a:rPr lang="en-US" dirty="0" smtClean="0">
                <a:sym typeface="Wingdings" panose="05000000000000000000" pitchFamily="2" charset="2"/>
              </a:rPr>
              <a:t> 2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echo(rand</a:t>
            </a:r>
            <a:r>
              <a:rPr lang="en-US" dirty="0" smtClean="0"/>
              <a:t>());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1242107235, echo(rand(10, 100)); </a:t>
            </a:r>
            <a:r>
              <a:rPr lang="en-US" dirty="0" smtClean="0">
                <a:sym typeface="Wingdings" panose="05000000000000000000" pitchFamily="2" charset="2"/>
              </a:rPr>
              <a:t> 30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echo(ceil(1.4</a:t>
            </a:r>
            <a:r>
              <a:rPr lang="en-US" dirty="0"/>
              <a:t>));  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smtClean="0">
                <a:sym typeface="Wingdings" panose="05000000000000000000" pitchFamily="2" charset="2"/>
              </a:rPr>
              <a:t>2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echo(floor(1.6));</a:t>
            </a:r>
            <a:r>
              <a:rPr lang="en-US" dirty="0"/>
              <a:t>  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8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 smtClean="0"/>
              <a:t>Operators 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Each programming language have operators which are used to manipulate variables or values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Arithmetic operators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Assignment operators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Comparison operators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Increment/Decrement operators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Logical operators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String operators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Array operators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Conditional assignment </a:t>
            </a:r>
            <a:r>
              <a:rPr lang="en-US" dirty="0" smtClean="0"/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/>
              <a:t>Arithmetic</a:t>
            </a:r>
            <a:r>
              <a:rPr lang="en-US" dirty="0"/>
              <a:t> </a:t>
            </a:r>
            <a:r>
              <a:rPr lang="en-US" b="1" dirty="0" smtClean="0"/>
              <a:t>Operators 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Simple Mathematic operations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Plus ( + ) 		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  	$x </a:t>
            </a:r>
            <a:r>
              <a:rPr lang="en-US" dirty="0"/>
              <a:t>+ $</a:t>
            </a:r>
            <a:r>
              <a:rPr lang="en-US" dirty="0" smtClean="0"/>
              <a:t>y 	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3 + 3 = 6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 smtClean="0"/>
              <a:t>Subtract ( - ) 	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/>
              <a:t>	$x - $</a:t>
            </a:r>
            <a:r>
              <a:rPr lang="en-US" dirty="0" smtClean="0"/>
              <a:t>y	</a:t>
            </a:r>
            <a:r>
              <a:rPr lang="en-US" dirty="0" smtClean="0">
                <a:sym typeface="Wingdings" panose="05000000000000000000" pitchFamily="2" charset="2"/>
              </a:rPr>
              <a:t> 3 – 3 = 6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 smtClean="0"/>
              <a:t>Multiply ( * )	</a:t>
            </a:r>
            <a:r>
              <a:rPr lang="en-US" dirty="0" smtClean="0">
                <a:sym typeface="Wingdings" panose="05000000000000000000" pitchFamily="2" charset="2"/>
              </a:rPr>
              <a:t>  	</a:t>
            </a:r>
            <a:r>
              <a:rPr lang="en-US" dirty="0" smtClean="0"/>
              <a:t>$</a:t>
            </a:r>
            <a:r>
              <a:rPr lang="en-US" dirty="0"/>
              <a:t>x * $</a:t>
            </a:r>
            <a:r>
              <a:rPr lang="en-US" dirty="0" smtClean="0"/>
              <a:t>y	</a:t>
            </a:r>
            <a:r>
              <a:rPr lang="en-US" dirty="0" smtClean="0">
                <a:sym typeface="Wingdings" panose="05000000000000000000" pitchFamily="2" charset="2"/>
              </a:rPr>
              <a:t> 3 * 3 = 9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 smtClean="0"/>
              <a:t>Division ( / )   	</a:t>
            </a:r>
            <a:r>
              <a:rPr lang="en-US" dirty="0" smtClean="0">
                <a:sym typeface="Wingdings" panose="05000000000000000000" pitchFamily="2" charset="2"/>
              </a:rPr>
              <a:t> 	</a:t>
            </a:r>
            <a:r>
              <a:rPr lang="en-US" dirty="0" smtClean="0"/>
              <a:t>$</a:t>
            </a:r>
            <a:r>
              <a:rPr lang="en-US" dirty="0"/>
              <a:t>x / $</a:t>
            </a:r>
            <a:r>
              <a:rPr lang="en-US" dirty="0" smtClean="0"/>
              <a:t>y	</a:t>
            </a:r>
            <a:r>
              <a:rPr lang="en-US" dirty="0" smtClean="0">
                <a:sym typeface="Wingdings" panose="05000000000000000000" pitchFamily="2" charset="2"/>
              </a:rPr>
              <a:t> 3 / 3 =  1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 smtClean="0"/>
              <a:t>Modulus ( % )	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/>
              <a:t>	$x % $</a:t>
            </a:r>
            <a:r>
              <a:rPr lang="en-US" dirty="0" smtClean="0"/>
              <a:t>y	</a:t>
            </a:r>
            <a:r>
              <a:rPr lang="en-US" dirty="0" smtClean="0">
                <a:sym typeface="Wingdings" panose="05000000000000000000" pitchFamily="2" charset="2"/>
              </a:rPr>
              <a:t> 3 % 3 = 0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 smtClean="0"/>
              <a:t>Exponent ( ** ) 	</a:t>
            </a:r>
            <a:r>
              <a:rPr lang="en-US" dirty="0" smtClean="0">
                <a:sym typeface="Wingdings" panose="05000000000000000000" pitchFamily="2" charset="2"/>
              </a:rPr>
              <a:t> 	</a:t>
            </a:r>
            <a:r>
              <a:rPr lang="en-US" dirty="0" smtClean="0"/>
              <a:t>$</a:t>
            </a:r>
            <a:r>
              <a:rPr lang="en-US" dirty="0"/>
              <a:t>x ** $</a:t>
            </a:r>
            <a:r>
              <a:rPr lang="en-US" dirty="0" smtClean="0"/>
              <a:t>y	</a:t>
            </a:r>
            <a:r>
              <a:rPr lang="en-US" dirty="0" smtClean="0">
                <a:sym typeface="Wingdings" panose="05000000000000000000" pitchFamily="2" charset="2"/>
              </a:rPr>
              <a:t> 3 ** 3 = 27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// (3 * 3 *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 smtClean="0"/>
              <a:t>Assignment</a:t>
            </a:r>
            <a:r>
              <a:rPr lang="en-US" dirty="0" smtClean="0"/>
              <a:t> </a:t>
            </a:r>
            <a:r>
              <a:rPr lang="en-US" b="1" dirty="0" smtClean="0"/>
              <a:t>Operators 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On right side manipulate variables/values and assigned to left variable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Plus ( + ) 		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  	$z = $x </a:t>
            </a:r>
            <a:r>
              <a:rPr lang="en-US" dirty="0"/>
              <a:t>+ $</a:t>
            </a:r>
            <a:r>
              <a:rPr lang="en-US" dirty="0" smtClean="0"/>
              <a:t>y 		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3 + 3 = 6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 smtClean="0"/>
              <a:t>Subtract ( - ) 	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/>
              <a:t>	 $z = </a:t>
            </a:r>
            <a:r>
              <a:rPr lang="en-US" dirty="0" smtClean="0"/>
              <a:t>$</a:t>
            </a:r>
            <a:r>
              <a:rPr lang="en-US" dirty="0"/>
              <a:t>x - $</a:t>
            </a:r>
            <a:r>
              <a:rPr lang="en-US" dirty="0" smtClean="0"/>
              <a:t>y		</a:t>
            </a:r>
            <a:r>
              <a:rPr lang="en-US" dirty="0" smtClean="0">
                <a:sym typeface="Wingdings" panose="05000000000000000000" pitchFamily="2" charset="2"/>
              </a:rPr>
              <a:t> 3 – 3 = 6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 smtClean="0"/>
              <a:t>Multiply ( * )	</a:t>
            </a:r>
            <a:r>
              <a:rPr lang="en-US" dirty="0" smtClean="0">
                <a:sym typeface="Wingdings" panose="05000000000000000000" pitchFamily="2" charset="2"/>
              </a:rPr>
              <a:t>  	</a:t>
            </a:r>
            <a:r>
              <a:rPr lang="en-US" dirty="0"/>
              <a:t> $z = </a:t>
            </a:r>
            <a:r>
              <a:rPr lang="en-US" dirty="0" smtClean="0"/>
              <a:t>$</a:t>
            </a:r>
            <a:r>
              <a:rPr lang="en-US" dirty="0"/>
              <a:t>x * $</a:t>
            </a:r>
            <a:r>
              <a:rPr lang="en-US" dirty="0" smtClean="0"/>
              <a:t>y		</a:t>
            </a:r>
            <a:r>
              <a:rPr lang="en-US" dirty="0" smtClean="0">
                <a:sym typeface="Wingdings" panose="05000000000000000000" pitchFamily="2" charset="2"/>
              </a:rPr>
              <a:t> 3 * 3 = 9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 smtClean="0"/>
              <a:t>Division ( / )   	</a:t>
            </a:r>
            <a:r>
              <a:rPr lang="en-US" dirty="0" smtClean="0">
                <a:sym typeface="Wingdings" panose="05000000000000000000" pitchFamily="2" charset="2"/>
              </a:rPr>
              <a:t> 	</a:t>
            </a:r>
            <a:r>
              <a:rPr lang="en-US" dirty="0"/>
              <a:t> $z = </a:t>
            </a:r>
            <a:r>
              <a:rPr lang="en-US" dirty="0" smtClean="0"/>
              <a:t>$</a:t>
            </a:r>
            <a:r>
              <a:rPr lang="en-US" dirty="0"/>
              <a:t>x / $</a:t>
            </a:r>
            <a:r>
              <a:rPr lang="en-US" dirty="0" smtClean="0"/>
              <a:t>y		</a:t>
            </a:r>
            <a:r>
              <a:rPr lang="en-US" dirty="0" smtClean="0">
                <a:sym typeface="Wingdings" panose="05000000000000000000" pitchFamily="2" charset="2"/>
              </a:rPr>
              <a:t> 3 / 3 =  1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 smtClean="0"/>
              <a:t>Modulus ( % )	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/>
              <a:t>	 $z = </a:t>
            </a:r>
            <a:r>
              <a:rPr lang="en-US" dirty="0" smtClean="0"/>
              <a:t>$</a:t>
            </a:r>
            <a:r>
              <a:rPr lang="en-US" dirty="0"/>
              <a:t>x % $</a:t>
            </a:r>
            <a:r>
              <a:rPr lang="en-US" dirty="0" smtClean="0"/>
              <a:t>y		</a:t>
            </a:r>
            <a:r>
              <a:rPr lang="en-US" dirty="0" smtClean="0">
                <a:sym typeface="Wingdings" panose="05000000000000000000" pitchFamily="2" charset="2"/>
              </a:rPr>
              <a:t> 3 % 3 = 0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 smtClean="0"/>
              <a:t>Exponent ( ** ) 	</a:t>
            </a:r>
            <a:r>
              <a:rPr lang="en-US" dirty="0" smtClean="0">
                <a:sym typeface="Wingdings" panose="05000000000000000000" pitchFamily="2" charset="2"/>
              </a:rPr>
              <a:t> 	</a:t>
            </a:r>
            <a:r>
              <a:rPr lang="en-US" dirty="0" smtClean="0"/>
              <a:t>$</a:t>
            </a:r>
            <a:r>
              <a:rPr lang="en-US" dirty="0"/>
              <a:t>z = </a:t>
            </a:r>
            <a:r>
              <a:rPr lang="en-US" dirty="0" smtClean="0"/>
              <a:t>$</a:t>
            </a:r>
            <a:r>
              <a:rPr lang="en-US" dirty="0"/>
              <a:t>x ** $</a:t>
            </a:r>
            <a:r>
              <a:rPr lang="en-US" dirty="0" smtClean="0"/>
              <a:t>y		</a:t>
            </a:r>
            <a:r>
              <a:rPr lang="en-US" dirty="0" smtClean="0">
                <a:sym typeface="Wingdings" panose="05000000000000000000" pitchFamily="2" charset="2"/>
              </a:rPr>
              <a:t> 3 ** 3 = 27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// (3 * 3 *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 smtClean="0"/>
              <a:t>Comparison</a:t>
            </a:r>
            <a:r>
              <a:rPr lang="en-US" dirty="0" smtClean="0"/>
              <a:t> </a:t>
            </a:r>
            <a:r>
              <a:rPr lang="en-US" b="1" dirty="0" smtClean="0"/>
              <a:t>Operators 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Used to compare two or more values with each other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Equal	( == )	$</a:t>
            </a:r>
            <a:r>
              <a:rPr lang="en-US" dirty="0"/>
              <a:t>x == $</a:t>
            </a:r>
            <a:r>
              <a:rPr lang="en-US" dirty="0" smtClean="0"/>
              <a:t>y 		</a:t>
            </a:r>
            <a:r>
              <a:rPr lang="en-US" dirty="0" smtClean="0">
                <a:sym typeface="Wingdings" panose="05000000000000000000" pitchFamily="2" charset="2"/>
              </a:rPr>
              <a:t> value of x is equal to value of 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Identical </a:t>
            </a:r>
            <a:r>
              <a:rPr lang="en-US" dirty="0" smtClean="0"/>
              <a:t>( === )$</a:t>
            </a:r>
            <a:r>
              <a:rPr lang="en-US" dirty="0"/>
              <a:t>x === $</a:t>
            </a:r>
            <a:r>
              <a:rPr lang="en-US" dirty="0" smtClean="0"/>
              <a:t>y 	</a:t>
            </a:r>
            <a:r>
              <a:rPr lang="en-US" dirty="0" smtClean="0">
                <a:sym typeface="Wingdings" panose="05000000000000000000" pitchFamily="2" charset="2"/>
              </a:rPr>
              <a:t> strict equal check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Not </a:t>
            </a:r>
            <a:r>
              <a:rPr lang="en-US" dirty="0" smtClean="0"/>
              <a:t>equal ( != ) </a:t>
            </a:r>
            <a:r>
              <a:rPr lang="en-US" dirty="0"/>
              <a:t>	$x != $y	</a:t>
            </a: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 value of x is not equal to value of 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Not equal ( </a:t>
            </a:r>
            <a:r>
              <a:rPr lang="en-US" dirty="0" smtClean="0"/>
              <a:t>&lt;&gt; </a:t>
            </a:r>
            <a:r>
              <a:rPr lang="en-US" dirty="0"/>
              <a:t>) </a:t>
            </a:r>
            <a:r>
              <a:rPr lang="en-US" dirty="0" smtClean="0"/>
              <a:t>$</a:t>
            </a:r>
            <a:r>
              <a:rPr lang="en-US" dirty="0"/>
              <a:t>x != $y		</a:t>
            </a:r>
            <a:r>
              <a:rPr lang="en-US" dirty="0">
                <a:sym typeface="Wingdings" panose="05000000000000000000" pitchFamily="2" charset="2"/>
              </a:rPr>
              <a:t> value of x is not equal to value of </a:t>
            </a:r>
            <a:r>
              <a:rPr lang="en-US" dirty="0" smtClean="0">
                <a:sym typeface="Wingdings" panose="05000000000000000000" pitchFamily="2" charset="2"/>
              </a:rPr>
              <a:t>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Not </a:t>
            </a:r>
            <a:r>
              <a:rPr lang="en-US" dirty="0" smtClean="0"/>
              <a:t>identical ( !== ) $x !== $y 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>
                <a:sym typeface="Wingdings" panose="05000000000000000000" pitchFamily="2" charset="2"/>
              </a:rPr>
              <a:t>strict </a:t>
            </a:r>
            <a:r>
              <a:rPr lang="en-US" dirty="0" smtClean="0">
                <a:sym typeface="Wingdings" panose="05000000000000000000" pitchFamily="2" charset="2"/>
              </a:rPr>
              <a:t>not identical check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Equal	( </a:t>
            </a:r>
            <a:r>
              <a:rPr lang="en-US" dirty="0" smtClean="0"/>
              <a:t>&gt; </a:t>
            </a:r>
            <a:r>
              <a:rPr lang="en-US" dirty="0"/>
              <a:t>)	</a:t>
            </a:r>
            <a:r>
              <a:rPr lang="en-US" dirty="0" smtClean="0"/>
              <a:t>	$</a:t>
            </a:r>
            <a:r>
              <a:rPr lang="en-US" dirty="0"/>
              <a:t>x </a:t>
            </a:r>
            <a:r>
              <a:rPr lang="en-US" dirty="0" smtClean="0"/>
              <a:t>&gt; </a:t>
            </a:r>
            <a:r>
              <a:rPr lang="en-US" dirty="0"/>
              <a:t>$y 		</a:t>
            </a:r>
            <a:r>
              <a:rPr lang="en-US" dirty="0">
                <a:sym typeface="Wingdings" panose="05000000000000000000" pitchFamily="2" charset="2"/>
              </a:rPr>
              <a:t> value of x is </a:t>
            </a:r>
            <a:r>
              <a:rPr lang="en-US" dirty="0" smtClean="0">
                <a:sym typeface="Wingdings" panose="05000000000000000000" pitchFamily="2" charset="2"/>
              </a:rPr>
              <a:t>greater than </a:t>
            </a:r>
            <a:r>
              <a:rPr lang="en-US" dirty="0">
                <a:sym typeface="Wingdings" panose="05000000000000000000" pitchFamily="2" charset="2"/>
              </a:rPr>
              <a:t>value of </a:t>
            </a:r>
            <a:r>
              <a:rPr lang="en-US" dirty="0" smtClean="0">
                <a:sym typeface="Wingdings" panose="05000000000000000000" pitchFamily="2" charset="2"/>
              </a:rPr>
              <a:t>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Equal	( </a:t>
            </a:r>
            <a:r>
              <a:rPr lang="en-US" dirty="0" smtClean="0"/>
              <a:t>&lt; </a:t>
            </a:r>
            <a:r>
              <a:rPr lang="en-US" dirty="0"/>
              <a:t>)	</a:t>
            </a:r>
            <a:r>
              <a:rPr lang="en-US" dirty="0" smtClean="0"/>
              <a:t>	$</a:t>
            </a:r>
            <a:r>
              <a:rPr lang="en-US" dirty="0"/>
              <a:t>x </a:t>
            </a:r>
            <a:r>
              <a:rPr lang="en-US" dirty="0" smtClean="0"/>
              <a:t>&lt; </a:t>
            </a:r>
            <a:r>
              <a:rPr lang="en-US" dirty="0"/>
              <a:t>$y 		</a:t>
            </a:r>
            <a:r>
              <a:rPr lang="en-US" dirty="0">
                <a:sym typeface="Wingdings" panose="05000000000000000000" pitchFamily="2" charset="2"/>
              </a:rPr>
              <a:t> value of x is </a:t>
            </a:r>
            <a:r>
              <a:rPr lang="en-US" dirty="0" smtClean="0">
                <a:sym typeface="Wingdings" panose="05000000000000000000" pitchFamily="2" charset="2"/>
              </a:rPr>
              <a:t>less than value </a:t>
            </a:r>
            <a:r>
              <a:rPr lang="en-US" dirty="0">
                <a:sym typeface="Wingdings" panose="05000000000000000000" pitchFamily="2" charset="2"/>
              </a:rPr>
              <a:t>of </a:t>
            </a:r>
            <a:r>
              <a:rPr lang="en-US" dirty="0" smtClean="0">
                <a:sym typeface="Wingdings" panose="05000000000000000000" pitchFamily="2" charset="2"/>
              </a:rPr>
              <a:t>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Equal	( </a:t>
            </a:r>
            <a:r>
              <a:rPr lang="en-US" dirty="0" smtClean="0"/>
              <a:t>&gt;= </a:t>
            </a:r>
            <a:r>
              <a:rPr lang="en-US" dirty="0"/>
              <a:t>)	$x </a:t>
            </a:r>
            <a:r>
              <a:rPr lang="en-US" dirty="0" smtClean="0"/>
              <a:t>&gt;= </a:t>
            </a:r>
            <a:r>
              <a:rPr lang="en-US" dirty="0"/>
              <a:t>$y 		</a:t>
            </a:r>
            <a:r>
              <a:rPr lang="en-US" dirty="0">
                <a:sym typeface="Wingdings" panose="05000000000000000000" pitchFamily="2" charset="2"/>
              </a:rPr>
              <a:t> value of x is greater </a:t>
            </a:r>
            <a:r>
              <a:rPr lang="en-US" dirty="0" smtClean="0">
                <a:sym typeface="Wingdings" panose="05000000000000000000" pitchFamily="2" charset="2"/>
              </a:rPr>
              <a:t>than equal </a:t>
            </a:r>
            <a:r>
              <a:rPr lang="en-US" dirty="0">
                <a:sym typeface="Wingdings" panose="05000000000000000000" pitchFamily="2" charset="2"/>
              </a:rPr>
              <a:t>value of y</a:t>
            </a:r>
            <a:endParaRPr lang="en-US" dirty="0" smtClean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dirty="0"/>
              <a:t>Equal	( </a:t>
            </a:r>
            <a:r>
              <a:rPr lang="en-US" dirty="0" smtClean="0"/>
              <a:t>&lt;= </a:t>
            </a:r>
            <a:r>
              <a:rPr lang="en-US" dirty="0"/>
              <a:t>)	$x </a:t>
            </a:r>
            <a:r>
              <a:rPr lang="en-US" dirty="0" smtClean="0"/>
              <a:t>&lt;= </a:t>
            </a:r>
            <a:r>
              <a:rPr lang="en-US" dirty="0"/>
              <a:t>$y 		</a:t>
            </a:r>
            <a:r>
              <a:rPr lang="en-US" dirty="0">
                <a:sym typeface="Wingdings" panose="05000000000000000000" pitchFamily="2" charset="2"/>
              </a:rPr>
              <a:t> value of x is </a:t>
            </a:r>
            <a:r>
              <a:rPr lang="en-US" dirty="0" smtClean="0">
                <a:sym typeface="Wingdings" panose="05000000000000000000" pitchFamily="2" charset="2"/>
              </a:rPr>
              <a:t>less than equal </a:t>
            </a:r>
            <a:r>
              <a:rPr lang="en-US" dirty="0">
                <a:sym typeface="Wingdings" panose="05000000000000000000" pitchFamily="2" charset="2"/>
              </a:rPr>
              <a:t>to value of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Increment / </a:t>
            </a:r>
            <a:r>
              <a:rPr lang="en-US" b="1" dirty="0" smtClean="0"/>
              <a:t>Decrement</a:t>
            </a:r>
            <a:r>
              <a:rPr lang="en-US" dirty="0" smtClean="0"/>
              <a:t> </a:t>
            </a:r>
            <a:r>
              <a:rPr lang="en-US" b="1" dirty="0" smtClean="0"/>
              <a:t>Operators 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Used to add or decrease value by 1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Lets assume $x = 1, $y = 1;</a:t>
            </a:r>
            <a:endParaRPr lang="en-US" dirty="0" smtClean="0"/>
          </a:p>
          <a:p>
            <a:pPr lvl="1">
              <a:lnSpc>
                <a:spcPct val="170000"/>
              </a:lnSpc>
            </a:pPr>
            <a:r>
              <a:rPr lang="en-US" dirty="0"/>
              <a:t>++$x	</a:t>
            </a:r>
            <a:r>
              <a:rPr lang="en-US" dirty="0" smtClean="0"/>
              <a:t>Pre-increment	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/>
              <a:t>	First add then </a:t>
            </a:r>
            <a:r>
              <a:rPr lang="en-US" dirty="0" smtClean="0"/>
              <a:t>print 	Output = 2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$x++	</a:t>
            </a:r>
            <a:r>
              <a:rPr lang="en-US" dirty="0" smtClean="0"/>
              <a:t>Post-increment	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/>
              <a:t>	First print then </a:t>
            </a:r>
            <a:r>
              <a:rPr lang="en-US" dirty="0" smtClean="0"/>
              <a:t>add		Output = 1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--$y</a:t>
            </a:r>
            <a:r>
              <a:rPr lang="en-US" dirty="0"/>
              <a:t>	</a:t>
            </a:r>
            <a:r>
              <a:rPr lang="en-US" dirty="0" smtClean="0"/>
              <a:t>Pre-decrement	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/>
              <a:t>	First decrease then </a:t>
            </a:r>
            <a:r>
              <a:rPr lang="en-US" dirty="0" smtClean="0"/>
              <a:t>print 	Output = 0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$y--</a:t>
            </a:r>
            <a:r>
              <a:rPr lang="en-US" dirty="0"/>
              <a:t>	</a:t>
            </a:r>
            <a:r>
              <a:rPr lang="en-US" dirty="0" smtClean="0"/>
              <a:t>Post-decrement	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/>
              <a:t>	First print then </a:t>
            </a:r>
            <a:r>
              <a:rPr lang="en-US" dirty="0" smtClean="0"/>
              <a:t>decrease	Output =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67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 smtClean="0"/>
              <a:t>Logical</a:t>
            </a:r>
            <a:r>
              <a:rPr lang="en-US" dirty="0" smtClean="0"/>
              <a:t> </a:t>
            </a:r>
            <a:r>
              <a:rPr lang="en-US" b="1" dirty="0" smtClean="0"/>
              <a:t>Operators 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Used to compare two </a:t>
            </a:r>
            <a:r>
              <a:rPr lang="en-US" dirty="0" smtClean="0"/>
              <a:t>or more expressions at time same time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&amp;&amp;	And</a:t>
            </a:r>
            <a:r>
              <a:rPr lang="en-US" dirty="0"/>
              <a:t>	</a:t>
            </a:r>
            <a:r>
              <a:rPr lang="en-US" dirty="0" smtClean="0"/>
              <a:t>	$</a:t>
            </a:r>
            <a:r>
              <a:rPr lang="en-US" dirty="0"/>
              <a:t>x and $y	Return true if all are true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||	Or	</a:t>
            </a:r>
            <a:r>
              <a:rPr lang="en-US" dirty="0" smtClean="0"/>
              <a:t>	$</a:t>
            </a:r>
            <a:r>
              <a:rPr lang="en-US" dirty="0"/>
              <a:t>x or $y	</a:t>
            </a:r>
            <a:r>
              <a:rPr lang="en-US" dirty="0" smtClean="0"/>
              <a:t>	Return </a:t>
            </a:r>
            <a:r>
              <a:rPr lang="en-US" dirty="0"/>
              <a:t>true if only one is true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!	</a:t>
            </a:r>
            <a:r>
              <a:rPr lang="en-US" dirty="0" smtClean="0"/>
              <a:t>	Not</a:t>
            </a:r>
            <a:r>
              <a:rPr lang="en-US" dirty="0"/>
              <a:t>	</a:t>
            </a:r>
            <a:r>
              <a:rPr lang="en-US" dirty="0" smtClean="0"/>
              <a:t>	!$</a:t>
            </a:r>
            <a:r>
              <a:rPr lang="en-US" dirty="0"/>
              <a:t>x			Reverse the flag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7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88976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 smtClean="0"/>
              <a:t>Conditional Statements</a:t>
            </a:r>
            <a:r>
              <a:rPr lang="en-US" b="1" dirty="0" smtClean="0"/>
              <a:t> </a:t>
            </a:r>
            <a:r>
              <a:rPr lang="en-US" b="1" dirty="0" smtClean="0"/>
              <a:t>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10341"/>
            <a:ext cx="8915400" cy="5538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if (condition) {</a:t>
            </a:r>
          </a:p>
          <a:p>
            <a:pPr marL="0" indent="0">
              <a:buNone/>
            </a:pPr>
            <a:r>
              <a:rPr lang="en-US" sz="1400" dirty="0"/>
              <a:t>	 if condition true execute this block of code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 smtClean="0"/>
              <a:t>-----------------</a:t>
            </a:r>
          </a:p>
          <a:p>
            <a:pPr marL="0" indent="0">
              <a:buNone/>
            </a:pPr>
            <a:r>
              <a:rPr lang="en-US" sz="1400" dirty="0"/>
              <a:t>if (condition) {</a:t>
            </a:r>
          </a:p>
          <a:p>
            <a:pPr marL="0" indent="0">
              <a:buNone/>
            </a:pPr>
            <a:r>
              <a:rPr lang="en-US" sz="1400" dirty="0"/>
              <a:t>	if condition true execute this block of code</a:t>
            </a:r>
          </a:p>
          <a:p>
            <a:pPr marL="0" indent="0">
              <a:buNone/>
            </a:pPr>
            <a:r>
              <a:rPr lang="en-US" sz="1400" dirty="0"/>
              <a:t>} else {</a:t>
            </a:r>
          </a:p>
          <a:p>
            <a:pPr marL="0" indent="0">
              <a:buNone/>
            </a:pPr>
            <a:r>
              <a:rPr lang="en-US" sz="1400" dirty="0"/>
              <a:t>	if not true execute this block of code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 smtClean="0"/>
              <a:t>------------------</a:t>
            </a:r>
          </a:p>
          <a:p>
            <a:pPr marL="0" indent="0">
              <a:buNone/>
            </a:pPr>
            <a:r>
              <a:rPr lang="en-US" sz="1400" dirty="0"/>
              <a:t>if (condition) {</a:t>
            </a:r>
          </a:p>
          <a:p>
            <a:pPr marL="0" indent="0">
              <a:buNone/>
            </a:pPr>
            <a:r>
              <a:rPr lang="en-US" sz="1400" dirty="0"/>
              <a:t>	if condition true execute this block of code</a:t>
            </a:r>
          </a:p>
          <a:p>
            <a:pPr marL="0" indent="0">
              <a:buNone/>
            </a:pPr>
            <a:r>
              <a:rPr lang="en-US" sz="1400" dirty="0"/>
              <a:t>} </a:t>
            </a:r>
            <a:r>
              <a:rPr lang="en-US" sz="1400" dirty="0" err="1"/>
              <a:t>elseif</a:t>
            </a:r>
            <a:r>
              <a:rPr lang="en-US" sz="1400" dirty="0"/>
              <a:t>(condition) {</a:t>
            </a:r>
          </a:p>
          <a:p>
            <a:pPr marL="0" indent="0">
              <a:buNone/>
            </a:pPr>
            <a:r>
              <a:rPr lang="en-US" sz="1400" dirty="0"/>
              <a:t>	if condition true execute this block of code</a:t>
            </a:r>
          </a:p>
          <a:p>
            <a:pPr marL="0" indent="0">
              <a:buNone/>
            </a:pPr>
            <a:r>
              <a:rPr lang="en-US" sz="1400" dirty="0"/>
              <a:t>} else {</a:t>
            </a:r>
          </a:p>
          <a:p>
            <a:pPr marL="0" indent="0">
              <a:buNone/>
            </a:pPr>
            <a:r>
              <a:rPr lang="en-US" sz="1400" dirty="0"/>
              <a:t>	if all conditions are false then execute this block of code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3810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 smtClean="0"/>
              <a:t>Switch Statements</a:t>
            </a:r>
            <a:r>
              <a:rPr lang="en-US" b="1" dirty="0" smtClean="0"/>
              <a:t> </a:t>
            </a:r>
            <a:r>
              <a:rPr lang="en-US" b="1" dirty="0" smtClean="0"/>
              <a:t>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switch (condition) {</a:t>
            </a:r>
          </a:p>
          <a:p>
            <a:pPr marL="0" indent="0">
              <a:buNone/>
            </a:pPr>
            <a:r>
              <a:rPr lang="en-US" sz="1600" dirty="0"/>
              <a:t>	case 1:</a:t>
            </a:r>
          </a:p>
          <a:p>
            <a:pPr marL="0" indent="0">
              <a:buNone/>
            </a:pPr>
            <a:r>
              <a:rPr lang="en-US" sz="1600" dirty="0"/>
              <a:t>		if condition = 1 then execute this block</a:t>
            </a:r>
          </a:p>
          <a:p>
            <a:pPr marL="0" indent="0">
              <a:buNone/>
            </a:pPr>
            <a:r>
              <a:rPr lang="en-US" sz="1600" dirty="0"/>
              <a:t>		break;</a:t>
            </a:r>
          </a:p>
          <a:p>
            <a:pPr marL="0" indent="0">
              <a:buNone/>
            </a:pPr>
            <a:r>
              <a:rPr lang="en-US" sz="1600" dirty="0"/>
              <a:t>	case 2:</a:t>
            </a:r>
          </a:p>
          <a:p>
            <a:pPr marL="0" indent="0">
              <a:buNone/>
            </a:pPr>
            <a:r>
              <a:rPr lang="en-US" sz="1600" dirty="0"/>
              <a:t>		if condition = 2 then execute this block</a:t>
            </a:r>
          </a:p>
          <a:p>
            <a:pPr marL="0" indent="0">
              <a:buNone/>
            </a:pPr>
            <a:r>
              <a:rPr lang="en-US" sz="1600" dirty="0"/>
              <a:t>		break;</a:t>
            </a:r>
          </a:p>
          <a:p>
            <a:pPr marL="0" indent="0">
              <a:buNone/>
            </a:pPr>
            <a:r>
              <a:rPr lang="en-US" sz="1600" dirty="0"/>
              <a:t>	case 3:</a:t>
            </a:r>
          </a:p>
          <a:p>
            <a:pPr marL="0" indent="0">
              <a:buNone/>
            </a:pPr>
            <a:r>
              <a:rPr lang="en-US" sz="1600" dirty="0"/>
              <a:t>		if condition = 3 then execute this block</a:t>
            </a:r>
          </a:p>
          <a:p>
            <a:pPr marL="0" indent="0">
              <a:buNone/>
            </a:pPr>
            <a:r>
              <a:rPr lang="en-US" sz="1600" dirty="0"/>
              <a:t>		break;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default:</a:t>
            </a:r>
          </a:p>
          <a:p>
            <a:pPr marL="0" indent="0">
              <a:buNone/>
            </a:pPr>
            <a:r>
              <a:rPr lang="en-US" sz="1600" dirty="0"/>
              <a:t>		execute default case if no any condition matched</a:t>
            </a:r>
          </a:p>
          <a:p>
            <a:pPr marL="0" indent="0">
              <a:buNone/>
            </a:pPr>
            <a:r>
              <a:rPr lang="en-US" sz="1600" dirty="0"/>
              <a:t>		break;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258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 smtClean="0"/>
              <a:t>Loops</a:t>
            </a:r>
            <a:r>
              <a:rPr lang="en-US" b="1" dirty="0" smtClean="0"/>
              <a:t> </a:t>
            </a:r>
            <a:r>
              <a:rPr lang="en-US" b="1" dirty="0" smtClean="0"/>
              <a:t>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Break and Continue </a:t>
            </a:r>
            <a:r>
              <a:rPr lang="en-US" sz="1600" dirty="0" smtClean="0"/>
              <a:t>statements </a:t>
            </a:r>
            <a:r>
              <a:rPr lang="en-US" sz="1600" dirty="0"/>
              <a:t>usage in loops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Loops are used to iterate items/objects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While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/>
              <a:t>While(condition) { execution block }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Do while 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/>
              <a:t>Do </a:t>
            </a:r>
            <a:r>
              <a:rPr lang="en-US" sz="1600" dirty="0"/>
              <a:t> { execution block }</a:t>
            </a:r>
            <a:r>
              <a:rPr lang="en-US" sz="1600" dirty="0" smtClean="0"/>
              <a:t> white ( condition );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For 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/>
              <a:t>For(start; limit; iterate) </a:t>
            </a:r>
            <a:r>
              <a:rPr lang="en-US" sz="1600" dirty="0"/>
              <a:t>{ execution block }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For each</a:t>
            </a:r>
          </a:p>
          <a:p>
            <a:pPr lvl="2">
              <a:lnSpc>
                <a:spcPct val="150000"/>
              </a:lnSpc>
            </a:pPr>
            <a:r>
              <a:rPr lang="en-US" sz="1600" dirty="0" err="1" smtClean="0"/>
              <a:t>Foreach</a:t>
            </a:r>
            <a:r>
              <a:rPr lang="en-US" sz="1600" dirty="0" smtClean="0"/>
              <a:t>(iterate items) </a:t>
            </a:r>
            <a:r>
              <a:rPr lang="en-US" sz="1600" dirty="0"/>
              <a:t>{ execution block </a:t>
            </a:r>
            <a:r>
              <a:rPr lang="en-US" sz="1600" dirty="0" smtClean="0"/>
              <a:t>}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1600" dirty="0" smtClean="0"/>
          </a:p>
          <a:p>
            <a:pPr lvl="1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694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PHP 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PHP: Hypertext Preprocessor</a:t>
            </a:r>
          </a:p>
        </p:txBody>
      </p:sp>
    </p:spTree>
    <p:extLst>
      <p:ext uri="{BB962C8B-B14F-4D97-AF65-F5344CB8AC3E}">
        <p14:creationId xmlns:p14="http://schemas.microsoft.com/office/powerpoint/2010/main" val="343307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 smtClean="0"/>
              <a:t>Functions</a:t>
            </a:r>
            <a:r>
              <a:rPr lang="en-US" b="1" dirty="0" smtClean="0"/>
              <a:t> </a:t>
            </a:r>
            <a:r>
              <a:rPr lang="en-US" b="1" dirty="0" smtClean="0"/>
              <a:t>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Function is a block of code that used repeatedly in our code every time when we call the function we get the same code of execution</a:t>
            </a:r>
          </a:p>
          <a:p>
            <a:pPr lvl="1"/>
            <a:r>
              <a:rPr lang="en-US" dirty="0"/>
              <a:t>A function name must start with a letter or an underscore. </a:t>
            </a:r>
            <a:endParaRPr lang="en-US" dirty="0" smtClean="0"/>
          </a:p>
          <a:p>
            <a:pPr lvl="1"/>
            <a:r>
              <a:rPr lang="en-US" dirty="0" smtClean="0"/>
              <a:t>Function </a:t>
            </a:r>
            <a:r>
              <a:rPr lang="en-US" dirty="0"/>
              <a:t>names are NOT case-sensitive.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function </a:t>
            </a:r>
            <a:r>
              <a:rPr lang="en-US" dirty="0" err="1"/>
              <a:t>functionName</a:t>
            </a:r>
            <a:r>
              <a:rPr lang="en-U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	execute block of code;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-------------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dirty="0" err="1"/>
              <a:t>printMSG</a:t>
            </a:r>
            <a:r>
              <a:rPr lang="en-US" dirty="0"/>
              <a:t>($</a:t>
            </a:r>
            <a:r>
              <a:rPr lang="en-US" dirty="0" err="1"/>
              <a:t>msg</a:t>
            </a:r>
            <a:r>
              <a:rPr lang="en-US" dirty="0"/>
              <a:t> = '') {</a:t>
            </a:r>
          </a:p>
          <a:p>
            <a:pPr marL="457200" lvl="1" indent="0">
              <a:buNone/>
            </a:pPr>
            <a:r>
              <a:rPr lang="en-US" dirty="0"/>
              <a:t>	echo $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------------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dirty="0" smtClean="0"/>
              <a:t>sum($</a:t>
            </a:r>
            <a:r>
              <a:rPr lang="en-US" dirty="0"/>
              <a:t>x, $y) {</a:t>
            </a:r>
          </a:p>
          <a:p>
            <a:pPr marL="457200" lvl="1" indent="0">
              <a:buNone/>
            </a:pPr>
            <a:r>
              <a:rPr lang="en-US" dirty="0"/>
              <a:t>	return $x + $y;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30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 smtClean="0"/>
              <a:t>Arrays</a:t>
            </a:r>
            <a:r>
              <a:rPr lang="en-US" b="1" dirty="0" smtClean="0"/>
              <a:t> </a:t>
            </a:r>
            <a:r>
              <a:rPr lang="en-US" b="1" dirty="0" smtClean="0"/>
              <a:t>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/>
              <a:t>Used to store multiple values/objects in a single variable there are 4 types of arrays exists in PHP (</a:t>
            </a:r>
            <a:r>
              <a:rPr lang="en-US" b="1" dirty="0" smtClean="0"/>
              <a:t>indexed, associative, multidimensional, global array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Index Array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$</a:t>
            </a:r>
            <a:r>
              <a:rPr lang="en-US" sz="1600" dirty="0" err="1"/>
              <a:t>arr</a:t>
            </a:r>
            <a:r>
              <a:rPr lang="en-US" sz="1600" dirty="0"/>
              <a:t> = [1, 2, 3, 4, 5, 6, 7, 8</a:t>
            </a:r>
            <a:r>
              <a:rPr lang="en-US" sz="1600" dirty="0" smtClean="0"/>
              <a:t>];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Associative Array </a:t>
            </a:r>
            <a:r>
              <a:rPr lang="en-US" dirty="0" smtClean="0">
                <a:sym typeface="Wingdings" panose="05000000000000000000" pitchFamily="2" charset="2"/>
              </a:rPr>
              <a:t> key and value pair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sz="1600" dirty="0"/>
              <a:t>$</a:t>
            </a:r>
            <a:r>
              <a:rPr lang="en-US" sz="1600" dirty="0" err="1"/>
              <a:t>arr</a:t>
            </a:r>
            <a:r>
              <a:rPr lang="en-US" sz="1600" dirty="0"/>
              <a:t> = </a:t>
            </a:r>
            <a:r>
              <a:rPr lang="en-US" sz="1600" dirty="0" smtClean="0"/>
              <a:t>[name =&gt; PNY, location =&gt; Multan];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Multidimension</a:t>
            </a:r>
            <a:r>
              <a:rPr lang="en-US" dirty="0" smtClean="0"/>
              <a:t> </a:t>
            </a:r>
            <a:r>
              <a:rPr lang="en-US" dirty="0"/>
              <a:t>Array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dirty="0"/>
              <a:t>$bikes = array (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dirty="0"/>
              <a:t>	array("Honda", 10, 2018),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dirty="0"/>
              <a:t>	array("Super", 12, 2019),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dirty="0"/>
              <a:t>	array("Hero", 15, 2022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51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 smtClean="0"/>
              <a:t>Global Arrays</a:t>
            </a:r>
            <a:r>
              <a:rPr lang="en-US" b="1" dirty="0" smtClean="0"/>
              <a:t> </a:t>
            </a:r>
            <a:r>
              <a:rPr lang="en-US" b="1" dirty="0" smtClean="0"/>
              <a:t>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1600" dirty="0" smtClean="0"/>
              <a:t>Global array are defined by PHP we can also named as pre-defined arrays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$_SERVER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$_COOKIE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$_SESSION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$_POST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$_GET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$_REQUEST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$_FILES</a:t>
            </a:r>
          </a:p>
        </p:txBody>
      </p:sp>
    </p:spTree>
    <p:extLst>
      <p:ext uri="{BB962C8B-B14F-4D97-AF65-F5344CB8AC3E}">
        <p14:creationId xmlns:p14="http://schemas.microsoft.com/office/powerpoint/2010/main" val="88752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/>
              <a:t>Date and </a:t>
            </a:r>
            <a:r>
              <a:rPr lang="en-US" b="1" dirty="0" smtClean="0"/>
              <a:t>Time</a:t>
            </a:r>
            <a:r>
              <a:rPr lang="en-US" b="1" dirty="0" smtClean="0"/>
              <a:t> </a:t>
            </a:r>
            <a:r>
              <a:rPr lang="en-US" b="1" dirty="0" smtClean="0"/>
              <a:t>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dirty="0" smtClean="0"/>
              <a:t>date() and time() both functions are used to manipulate date and time manipulation 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Date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date(format</a:t>
            </a:r>
            <a:r>
              <a:rPr lang="en-US" sz="1600" dirty="0" smtClean="0"/>
              <a:t>, time)</a:t>
            </a:r>
          </a:p>
          <a:p>
            <a:pPr lvl="2">
              <a:lnSpc>
                <a:spcPct val="200000"/>
              </a:lnSpc>
            </a:pPr>
            <a:r>
              <a:rPr lang="en-US" sz="1600" dirty="0"/>
              <a:t>date("Y/m/d</a:t>
            </a:r>
            <a:r>
              <a:rPr lang="en-US" sz="1600" dirty="0" smtClean="0"/>
              <a:t>")</a:t>
            </a:r>
          </a:p>
          <a:p>
            <a:pPr marL="914400" lvl="2" indent="0">
              <a:lnSpc>
                <a:spcPct val="200000"/>
              </a:lnSpc>
              <a:buNone/>
            </a:pPr>
            <a:r>
              <a:rPr lang="en-US" sz="1600" dirty="0"/>
              <a:t>$</a:t>
            </a:r>
            <a:r>
              <a:rPr lang="en-US" sz="1600" dirty="0" smtClean="0"/>
              <a:t>d = </a:t>
            </a:r>
            <a:r>
              <a:rPr lang="en-US" sz="1600" dirty="0" err="1" smtClean="0"/>
              <a:t>strtotime</a:t>
            </a:r>
            <a:r>
              <a:rPr lang="en-US" sz="1600" dirty="0"/>
              <a:t>("tomorrow</a:t>
            </a:r>
            <a:r>
              <a:rPr lang="en-US" sz="1600" dirty="0" smtClean="0"/>
              <a:t>"); </a:t>
            </a:r>
            <a:r>
              <a:rPr lang="en-US" sz="1600" dirty="0" smtClean="0">
                <a:sym typeface="Wingdings" panose="05000000000000000000" pitchFamily="2" charset="2"/>
              </a:rPr>
              <a:t></a:t>
            </a:r>
            <a:r>
              <a:rPr lang="en-US" sz="1600" dirty="0"/>
              <a:t> date("Y-m-d h:i:sa", $d</a:t>
            </a:r>
            <a:r>
              <a:rPr lang="en-US" sz="1600" dirty="0" smtClean="0"/>
              <a:t>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smtClean="0"/>
              <a:t>d = </a:t>
            </a:r>
            <a:r>
              <a:rPr lang="en-US" sz="1600" dirty="0" err="1" smtClean="0"/>
              <a:t>strtotime</a:t>
            </a:r>
            <a:r>
              <a:rPr lang="en-US" sz="1600" dirty="0"/>
              <a:t>("next Saturday</a:t>
            </a:r>
            <a:r>
              <a:rPr lang="en-US" sz="1600" dirty="0" smtClean="0"/>
              <a:t>"); </a:t>
            </a:r>
            <a:r>
              <a:rPr lang="en-US" sz="1600" dirty="0" smtClean="0">
                <a:sym typeface="Wingdings" panose="05000000000000000000" pitchFamily="2" charset="2"/>
              </a:rPr>
              <a:t> </a:t>
            </a:r>
            <a:r>
              <a:rPr lang="en-US" sz="1600" dirty="0" smtClean="0"/>
              <a:t>date</a:t>
            </a:r>
            <a:r>
              <a:rPr lang="en-US" sz="1600" dirty="0"/>
              <a:t>("Y-m-d h:i:sa", $d</a:t>
            </a:r>
            <a:r>
              <a:rPr lang="en-US" sz="1600" dirty="0" smtClean="0"/>
              <a:t>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$d = </a:t>
            </a:r>
            <a:r>
              <a:rPr lang="en-US" sz="1600" dirty="0" err="1" smtClean="0"/>
              <a:t>strtotime</a:t>
            </a:r>
            <a:r>
              <a:rPr lang="en-US" sz="1600" dirty="0"/>
              <a:t>("+3 Months</a:t>
            </a:r>
            <a:r>
              <a:rPr lang="en-US" sz="1600" dirty="0" smtClean="0"/>
              <a:t>"); </a:t>
            </a:r>
            <a:r>
              <a:rPr lang="en-US" sz="1600" dirty="0" smtClean="0">
                <a:sym typeface="Wingdings" panose="05000000000000000000" pitchFamily="2" charset="2"/>
              </a:rPr>
              <a:t></a:t>
            </a:r>
            <a:r>
              <a:rPr lang="en-US" sz="1600" dirty="0"/>
              <a:t> date("Y-m-d h:i:sa", $d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7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 smtClean="0"/>
              <a:t>Include/require</a:t>
            </a:r>
            <a:r>
              <a:rPr lang="en-US" b="1" dirty="0" smtClean="0"/>
              <a:t> </a:t>
            </a:r>
            <a:r>
              <a:rPr lang="en-US" b="1" dirty="0" smtClean="0"/>
              <a:t>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b="1" dirty="0" smtClean="0"/>
              <a:t>Include:</a:t>
            </a:r>
          </a:p>
          <a:p>
            <a:pPr lvl="2">
              <a:lnSpc>
                <a:spcPct val="200000"/>
              </a:lnSpc>
            </a:pPr>
            <a:r>
              <a:rPr lang="en-US" sz="1600" dirty="0" smtClean="0"/>
              <a:t>Generate warning if file not linked/exists</a:t>
            </a:r>
          </a:p>
          <a:p>
            <a:pPr lvl="2">
              <a:lnSpc>
                <a:spcPct val="200000"/>
              </a:lnSpc>
            </a:pPr>
            <a:r>
              <a:rPr lang="en-US" sz="1600" dirty="0" smtClean="0"/>
              <a:t>include </a:t>
            </a:r>
            <a:r>
              <a:rPr lang="en-US" sz="1600" dirty="0"/>
              <a:t>("file"); include files multiple </a:t>
            </a:r>
            <a:r>
              <a:rPr lang="en-US" sz="1600" dirty="0" smtClean="0"/>
              <a:t>times</a:t>
            </a:r>
          </a:p>
          <a:p>
            <a:pPr lvl="2">
              <a:lnSpc>
                <a:spcPct val="200000"/>
              </a:lnSpc>
            </a:pPr>
            <a:r>
              <a:rPr lang="en-US" sz="1600" dirty="0" err="1"/>
              <a:t>include_once</a:t>
            </a:r>
            <a:r>
              <a:rPr lang="en-US" sz="1600" dirty="0"/>
              <a:t> ("file"); include files multiple times </a:t>
            </a:r>
            <a:endParaRPr lang="en-US" sz="1600" dirty="0" smtClean="0"/>
          </a:p>
          <a:p>
            <a:pPr marL="800100" lvl="1">
              <a:lnSpc>
                <a:spcPct val="200000"/>
              </a:lnSpc>
            </a:pPr>
            <a:r>
              <a:rPr lang="en-US" b="1" dirty="0" smtClean="0"/>
              <a:t>Require:</a:t>
            </a:r>
          </a:p>
          <a:p>
            <a:pPr marL="1200150" lvl="2">
              <a:lnSpc>
                <a:spcPct val="200000"/>
              </a:lnSpc>
            </a:pPr>
            <a:r>
              <a:rPr lang="en-US" sz="1600" dirty="0" smtClean="0"/>
              <a:t>Generate fetal error if file not linked/exists</a:t>
            </a:r>
          </a:p>
          <a:p>
            <a:pPr lvl="2">
              <a:lnSpc>
                <a:spcPct val="200000"/>
              </a:lnSpc>
            </a:pPr>
            <a:r>
              <a:rPr lang="en-US" sz="1600" dirty="0" smtClean="0"/>
              <a:t>require </a:t>
            </a:r>
            <a:r>
              <a:rPr lang="en-US" sz="1600" dirty="0"/>
              <a:t>("file"); include files multiple times</a:t>
            </a:r>
          </a:p>
          <a:p>
            <a:pPr lvl="2">
              <a:lnSpc>
                <a:spcPct val="200000"/>
              </a:lnSpc>
            </a:pPr>
            <a:r>
              <a:rPr lang="en-US" sz="1600" dirty="0" err="1" smtClean="0"/>
              <a:t>require_once</a:t>
            </a:r>
            <a:r>
              <a:rPr lang="en-US" sz="1600" dirty="0" smtClean="0"/>
              <a:t> </a:t>
            </a:r>
            <a:r>
              <a:rPr lang="en-US" sz="1600" dirty="0"/>
              <a:t>("file"); include files multiple times </a:t>
            </a:r>
          </a:p>
        </p:txBody>
      </p:sp>
    </p:spTree>
    <p:extLst>
      <p:ext uri="{BB962C8B-B14F-4D97-AF65-F5344CB8AC3E}">
        <p14:creationId xmlns:p14="http://schemas.microsoft.com/office/powerpoint/2010/main" val="32819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 smtClean="0"/>
              <a:t>Cookies</a:t>
            </a:r>
            <a:r>
              <a:rPr lang="en-US" b="1" dirty="0" smtClean="0"/>
              <a:t> </a:t>
            </a:r>
            <a:r>
              <a:rPr lang="en-US" b="1" dirty="0" smtClean="0"/>
              <a:t>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sz="1600" dirty="0" smtClean="0"/>
              <a:t>Cookies are used to store user values, cookies are stored on user browser we can also set cookies for specific pages cookies have a power to maintain values even if you close the browser or even close the system.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setcookie</a:t>
            </a:r>
            <a:r>
              <a:rPr lang="en-US" dirty="0"/>
              <a:t>() function is used for setting </a:t>
            </a:r>
            <a:r>
              <a:rPr lang="en-US" dirty="0" smtClean="0"/>
              <a:t>cookies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setcookie</a:t>
            </a:r>
            <a:r>
              <a:rPr lang="en-US" dirty="0"/>
              <a:t>(name, value, expire, path, domain, secure, </a:t>
            </a:r>
            <a:r>
              <a:rPr lang="en-US" dirty="0" err="1"/>
              <a:t>httponly</a:t>
            </a:r>
            <a:r>
              <a:rPr lang="en-US" dirty="0" smtClean="0"/>
              <a:t>);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setcookie</a:t>
            </a:r>
            <a:r>
              <a:rPr lang="en-US" dirty="0"/>
              <a:t>($</a:t>
            </a:r>
            <a:r>
              <a:rPr lang="en-US" dirty="0" err="1"/>
              <a:t>cookie_name</a:t>
            </a:r>
            <a:r>
              <a:rPr lang="en-US" dirty="0"/>
              <a:t>, $</a:t>
            </a:r>
            <a:r>
              <a:rPr lang="en-US" dirty="0" err="1"/>
              <a:t>cookie_value</a:t>
            </a:r>
            <a:r>
              <a:rPr lang="en-US" dirty="0"/>
              <a:t>, time() + (3600), "/"); // set for 1 </a:t>
            </a:r>
            <a:r>
              <a:rPr lang="en-US" dirty="0" smtClean="0"/>
              <a:t>hour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$_COOKIE global array is used to retrieve all the cookies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580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 smtClean="0"/>
              <a:t>Session</a:t>
            </a:r>
            <a:r>
              <a:rPr lang="en-US" b="1" dirty="0" smtClean="0"/>
              <a:t> </a:t>
            </a:r>
            <a:r>
              <a:rPr lang="en-US" b="1" dirty="0" smtClean="0"/>
              <a:t>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sz="1600" dirty="0" smtClean="0"/>
              <a:t>Much like cookies to store user information but it store values on server not on the user browser and can be accessed every single page.</a:t>
            </a:r>
            <a:r>
              <a:rPr lang="en-US" dirty="0"/>
              <a:t> </a:t>
            </a:r>
            <a:r>
              <a:rPr lang="en-US" dirty="0" smtClean="0"/>
              <a:t>Sessions destroys it self when we close the browser or system</a:t>
            </a:r>
          </a:p>
          <a:p>
            <a:pPr lvl="1">
              <a:lnSpc>
                <a:spcPct val="200000"/>
              </a:lnSpc>
            </a:pPr>
            <a:r>
              <a:rPr lang="en-US" dirty="0" err="1" smtClean="0"/>
              <a:t>session_start</a:t>
            </a:r>
            <a:r>
              <a:rPr lang="en-US" dirty="0" smtClean="0"/>
              <a:t>() function used to start a session 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session_unset</a:t>
            </a:r>
            <a:r>
              <a:rPr lang="en-US" dirty="0" smtClean="0"/>
              <a:t>(); function used to clear all session variables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 </a:t>
            </a:r>
            <a:r>
              <a:rPr lang="en-US" dirty="0" err="1" smtClean="0"/>
              <a:t>session_destroy</a:t>
            </a:r>
            <a:r>
              <a:rPr lang="en-US" dirty="0" smtClean="0"/>
              <a:t> functions used to delete/destroy session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$_SESSION is used to </a:t>
            </a:r>
            <a:r>
              <a:rPr lang="en-US" dirty="0" smtClean="0"/>
              <a:t>get or set </a:t>
            </a:r>
            <a:r>
              <a:rPr lang="en-US" dirty="0"/>
              <a:t>session </a:t>
            </a:r>
            <a:r>
              <a:rPr lang="en-US" dirty="0" smtClean="0"/>
              <a:t>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 smtClean="0"/>
              <a:t>Filters</a:t>
            </a:r>
            <a:r>
              <a:rPr lang="en-US" b="1" dirty="0" smtClean="0"/>
              <a:t> </a:t>
            </a:r>
            <a:r>
              <a:rPr lang="en-US" b="1" dirty="0" smtClean="0"/>
              <a:t>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dirty="0" smtClean="0"/>
              <a:t>There are lots of filter functions given by PHP that are actually used to validate values given by users.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filter_var</a:t>
            </a:r>
            <a:r>
              <a:rPr lang="en-US" dirty="0" smtClean="0"/>
              <a:t>() function used to validate and sanitize values.</a:t>
            </a:r>
          </a:p>
          <a:p>
            <a:pPr lvl="2">
              <a:lnSpc>
                <a:spcPct val="200000"/>
              </a:lnSpc>
            </a:pPr>
            <a:r>
              <a:rPr lang="en-US" sz="1600" dirty="0" smtClean="0"/>
              <a:t>FILTER_SANITIZE_STRING</a:t>
            </a:r>
          </a:p>
          <a:p>
            <a:pPr lvl="2">
              <a:lnSpc>
                <a:spcPct val="200000"/>
              </a:lnSpc>
            </a:pPr>
            <a:r>
              <a:rPr lang="en-US" sz="1600" dirty="0" smtClean="0"/>
              <a:t>FILTER_VALIDATE_INT</a:t>
            </a:r>
          </a:p>
          <a:p>
            <a:pPr lvl="2">
              <a:lnSpc>
                <a:spcPct val="200000"/>
              </a:lnSpc>
            </a:pPr>
            <a:r>
              <a:rPr lang="en-US" sz="1600" dirty="0" smtClean="0"/>
              <a:t>FILTER_VALIDATE_IP</a:t>
            </a:r>
          </a:p>
          <a:p>
            <a:pPr lvl="2">
              <a:lnSpc>
                <a:spcPct val="200000"/>
              </a:lnSpc>
            </a:pPr>
            <a:r>
              <a:rPr lang="en-US" sz="1600" dirty="0" smtClean="0"/>
              <a:t>FILTER_VALIDATE_EMAIL</a:t>
            </a:r>
          </a:p>
          <a:p>
            <a:pPr lvl="2">
              <a:lnSpc>
                <a:spcPct val="200000"/>
              </a:lnSpc>
            </a:pPr>
            <a:r>
              <a:rPr lang="en-US" sz="1600" dirty="0" smtClean="0"/>
              <a:t>FILTER_SANITIZE_URL</a:t>
            </a:r>
          </a:p>
          <a:p>
            <a:pPr lvl="2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 Oriented Programming</a:t>
            </a:r>
            <a:r>
              <a:rPr lang="en-US" b="1" dirty="0" smtClean="0"/>
              <a:t> </a:t>
            </a:r>
            <a:r>
              <a:rPr lang="en-US" b="1" dirty="0" smtClean="0"/>
              <a:t>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2">
              <a:lnSpc>
                <a:spcPct val="200000"/>
              </a:lnSpc>
            </a:pPr>
            <a:r>
              <a:rPr lang="en-US" sz="1600" dirty="0" smtClean="0"/>
              <a:t>OOP based on classes and objects a class contains properties and functions</a:t>
            </a:r>
          </a:p>
          <a:p>
            <a:pPr lvl="2">
              <a:lnSpc>
                <a:spcPct val="200000"/>
              </a:lnSpc>
            </a:pPr>
            <a:r>
              <a:rPr lang="en-US" sz="1600" dirty="0" smtClean="0"/>
              <a:t>Objects are the instances of the classes</a:t>
            </a:r>
          </a:p>
          <a:p>
            <a:pPr lvl="2">
              <a:lnSpc>
                <a:spcPct val="200000"/>
              </a:lnSpc>
            </a:pPr>
            <a:r>
              <a:rPr lang="en-US" sz="1600" dirty="0" smtClean="0"/>
              <a:t>Using objects we can play with class variables/properties and functions</a:t>
            </a:r>
          </a:p>
          <a:p>
            <a:pPr lvl="2">
              <a:lnSpc>
                <a:spcPct val="200000"/>
              </a:lnSpc>
            </a:pPr>
            <a:endParaRPr lang="en-US" sz="1600" dirty="0" smtClean="0"/>
          </a:p>
          <a:p>
            <a:pPr lvl="2">
              <a:lnSpc>
                <a:spcPct val="2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96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</a:t>
            </a:r>
            <a:r>
              <a:rPr lang="en-US" b="1" dirty="0" smtClean="0"/>
              <a:t> </a:t>
            </a:r>
            <a:r>
              <a:rPr lang="en-US" b="1" dirty="0" smtClean="0"/>
              <a:t>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endParaRPr lang="en-US" sz="1600" dirty="0" smtClean="0"/>
          </a:p>
          <a:p>
            <a:pPr marL="914400" lvl="2" indent="0">
              <a:buNone/>
            </a:pPr>
            <a:r>
              <a:rPr lang="en-US" sz="1600" dirty="0" smtClean="0"/>
              <a:t>class </a:t>
            </a:r>
            <a:r>
              <a:rPr lang="en-US" sz="1600" dirty="0"/>
              <a:t>User {</a:t>
            </a:r>
          </a:p>
          <a:p>
            <a:pPr marL="914400" lvl="2" indent="0">
              <a:buNone/>
            </a:pPr>
            <a:r>
              <a:rPr lang="en-US" sz="1600" dirty="0"/>
              <a:t>	// Properties</a:t>
            </a:r>
          </a:p>
          <a:p>
            <a:pPr marL="914400" lvl="2" indent="0">
              <a:buNone/>
            </a:pPr>
            <a:r>
              <a:rPr lang="en-US" sz="1600" dirty="0"/>
              <a:t>	public $name;</a:t>
            </a:r>
          </a:p>
          <a:p>
            <a:pPr marL="914400" lvl="2" indent="0">
              <a:buNone/>
            </a:pPr>
            <a:endParaRPr lang="en-US" sz="1600" dirty="0"/>
          </a:p>
          <a:p>
            <a:pPr marL="914400" lvl="2" indent="0">
              <a:buNone/>
            </a:pPr>
            <a:r>
              <a:rPr lang="en-US" sz="1600" dirty="0"/>
              <a:t>	// Methods</a:t>
            </a:r>
          </a:p>
          <a:p>
            <a:pPr marL="914400" lvl="2" indent="0">
              <a:buNone/>
            </a:pPr>
            <a:r>
              <a:rPr lang="en-US" sz="1600" dirty="0"/>
              <a:t>	function </a:t>
            </a:r>
            <a:r>
              <a:rPr lang="en-US" sz="1600" dirty="0" err="1"/>
              <a:t>set_name</a:t>
            </a:r>
            <a:r>
              <a:rPr lang="en-US" sz="1600" dirty="0"/>
              <a:t>($name) {</a:t>
            </a:r>
          </a:p>
          <a:p>
            <a:pPr marL="914400" lvl="2" indent="0">
              <a:buNone/>
            </a:pPr>
            <a:r>
              <a:rPr lang="en-US" sz="1600" dirty="0"/>
              <a:t>		$this-&gt;name = $name;</a:t>
            </a:r>
          </a:p>
          <a:p>
            <a:pPr marL="914400" lvl="2" indent="0">
              <a:buNone/>
            </a:pPr>
            <a:r>
              <a:rPr lang="en-US" sz="1600" dirty="0"/>
              <a:t>	}</a:t>
            </a:r>
          </a:p>
          <a:p>
            <a:pPr marL="914400" lvl="2" indent="0">
              <a:buNone/>
            </a:pPr>
            <a:r>
              <a:rPr lang="en-US" sz="1600" dirty="0"/>
              <a:t>	function </a:t>
            </a:r>
            <a:r>
              <a:rPr lang="en-US" sz="1600" dirty="0" err="1"/>
              <a:t>get_name</a:t>
            </a:r>
            <a:r>
              <a:rPr lang="en-US" sz="1600" dirty="0"/>
              <a:t>() {</a:t>
            </a:r>
          </a:p>
          <a:p>
            <a:pPr marL="914400" lvl="2" indent="0">
              <a:buNone/>
            </a:pPr>
            <a:r>
              <a:rPr lang="en-US" sz="1600" dirty="0"/>
              <a:t>		return $this-&gt;name;</a:t>
            </a:r>
          </a:p>
          <a:p>
            <a:pPr marL="914400" lvl="2" indent="0">
              <a:buNone/>
            </a:pPr>
            <a:r>
              <a:rPr lang="en-US" sz="1600" dirty="0"/>
              <a:t>	}</a:t>
            </a:r>
          </a:p>
          <a:p>
            <a:pPr marL="914400" lvl="2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3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About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PHP is an acronym for "PHP: Hypertext Preprocessor"</a:t>
            </a:r>
          </a:p>
          <a:p>
            <a:pPr>
              <a:lnSpc>
                <a:spcPct val="200000"/>
              </a:lnSpc>
            </a:pPr>
            <a:r>
              <a:rPr lang="en-US" dirty="0"/>
              <a:t>PHP is a widely-used, open source </a:t>
            </a:r>
            <a:r>
              <a:rPr lang="en-US" dirty="0" smtClean="0"/>
              <a:t>programming </a:t>
            </a:r>
            <a:r>
              <a:rPr lang="en-US" dirty="0"/>
              <a:t>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PHP </a:t>
            </a:r>
            <a:r>
              <a:rPr lang="en-US" dirty="0" smtClean="0"/>
              <a:t>requires a server to execute code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PHP is free to download and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</a:t>
            </a:r>
            <a:r>
              <a:rPr lang="en-US" b="1" dirty="0" smtClean="0"/>
              <a:t> </a:t>
            </a:r>
            <a:r>
              <a:rPr lang="en-US" b="1" dirty="0" smtClean="0"/>
              <a:t>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1600" dirty="0" smtClean="0"/>
              <a:t>class </a:t>
            </a:r>
            <a:r>
              <a:rPr lang="en-US" sz="1600" dirty="0"/>
              <a:t>Student extends User {</a:t>
            </a:r>
          </a:p>
          <a:p>
            <a:pPr marL="914400" lvl="2" indent="0">
              <a:buNone/>
            </a:pPr>
            <a:r>
              <a:rPr lang="en-US" sz="1600" dirty="0"/>
              <a:t>	function message(){</a:t>
            </a:r>
          </a:p>
          <a:p>
            <a:pPr marL="914400" lvl="2" indent="0">
              <a:buNone/>
            </a:pPr>
            <a:r>
              <a:rPr lang="en-US" sz="1600" dirty="0"/>
              <a:t>		return "I am </a:t>
            </a:r>
            <a:r>
              <a:rPr lang="en-US" sz="1600" dirty="0" err="1"/>
              <a:t>studen</a:t>
            </a:r>
            <a:r>
              <a:rPr lang="en-US" sz="1600" dirty="0"/>
              <a:t>"</a:t>
            </a:r>
          </a:p>
          <a:p>
            <a:pPr marL="914400" lvl="2" indent="0">
              <a:buNone/>
            </a:pPr>
            <a:r>
              <a:rPr lang="en-US" sz="1600" dirty="0"/>
              <a:t>	}</a:t>
            </a:r>
          </a:p>
          <a:p>
            <a:pPr marL="914400" lvl="2" indent="0">
              <a:buNone/>
            </a:pPr>
            <a:r>
              <a:rPr lang="en-US" sz="1600" dirty="0"/>
              <a:t>}</a:t>
            </a:r>
          </a:p>
          <a:p>
            <a:pPr marL="914400" lvl="2" indent="0">
              <a:buNone/>
            </a:pPr>
            <a:endParaRPr lang="en-US" sz="1600" dirty="0"/>
          </a:p>
          <a:p>
            <a:pPr marL="914400" lvl="2" indent="0">
              <a:buNone/>
            </a:pPr>
            <a:r>
              <a:rPr lang="en-US" sz="1600" dirty="0"/>
              <a:t>class Instructor extends User {</a:t>
            </a:r>
          </a:p>
          <a:p>
            <a:pPr marL="914400" lvl="2" indent="0">
              <a:buNone/>
            </a:pPr>
            <a:r>
              <a:rPr lang="en-US" sz="1600" dirty="0"/>
              <a:t>	function message(){</a:t>
            </a:r>
          </a:p>
          <a:p>
            <a:pPr marL="914400" lvl="2" indent="0">
              <a:buNone/>
            </a:pPr>
            <a:r>
              <a:rPr lang="en-US" sz="1600" dirty="0"/>
              <a:t>		return "I am instructor"</a:t>
            </a:r>
          </a:p>
          <a:p>
            <a:pPr marL="914400" lvl="2" indent="0">
              <a:buNone/>
            </a:pPr>
            <a:r>
              <a:rPr lang="en-US" sz="1600" dirty="0"/>
              <a:t>	}</a:t>
            </a:r>
          </a:p>
          <a:p>
            <a:pPr marL="914400" lvl="2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32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1228"/>
            <a:ext cx="8911687" cy="695239"/>
          </a:xfrm>
        </p:spPr>
        <p:txBody>
          <a:bodyPr>
            <a:normAutofit/>
          </a:bodyPr>
          <a:lstStyle/>
          <a:p>
            <a:r>
              <a:rPr lang="en-US" b="1" dirty="0" smtClean="0"/>
              <a:t>HTML Form handling in</a:t>
            </a:r>
            <a:r>
              <a:rPr lang="en-US" b="1" dirty="0" smtClean="0"/>
              <a:t> </a:t>
            </a:r>
            <a:r>
              <a:rPr lang="en-US" b="1" dirty="0" smtClean="0"/>
              <a:t>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0160"/>
            <a:ext cx="8915400" cy="5538650"/>
          </a:xfrm>
        </p:spPr>
        <p:txBody>
          <a:bodyPr>
            <a:noAutofit/>
          </a:bodyPr>
          <a:lstStyle/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64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Files 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Have extension .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Always served on a server </a:t>
            </a:r>
          </a:p>
          <a:p>
            <a:pPr>
              <a:lnSpc>
                <a:spcPct val="200000"/>
              </a:lnSpc>
            </a:pPr>
            <a:r>
              <a:rPr lang="en-US" dirty="0"/>
              <a:t>Integrated with HTML, CSS and JavaScript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Which Operations we can Performs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dynamic content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Directly interaction with databases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Perform CRUD operations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use to encrypt/decrypt data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User role access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/>
          <a:lstStyle/>
          <a:p>
            <a:r>
              <a:rPr lang="en-US" b="1" dirty="0" smtClean="0"/>
              <a:t>Programming With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6915"/>
            <a:ext cx="8915400" cy="531658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// </a:t>
            </a:r>
            <a:r>
              <a:rPr lang="en-US" dirty="0"/>
              <a:t>PHP </a:t>
            </a:r>
            <a:r>
              <a:rPr lang="en-US" dirty="0" smtClean="0"/>
              <a:t>Wrapper ?&gt;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&lt;h1&gt;</a:t>
            </a:r>
            <a:r>
              <a:rPr lang="en-US" dirty="0"/>
              <a:t> &lt;?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smtClean="0"/>
              <a:t>echo “My PHP String”; </a:t>
            </a:r>
            <a:r>
              <a:rPr lang="en-US" dirty="0"/>
              <a:t>?&gt; </a:t>
            </a:r>
            <a:r>
              <a:rPr lang="en-US" dirty="0" smtClean="0"/>
              <a:t>&lt;/h1&gt;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My PHP String</a:t>
            </a:r>
          </a:p>
          <a:p>
            <a:pPr>
              <a:lnSpc>
                <a:spcPct val="200000"/>
              </a:lnSpc>
            </a:pPr>
            <a:r>
              <a:rPr lang="en-US" dirty="0"/>
              <a:t>&lt;h1&gt; &lt;?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smtClean="0"/>
              <a:t>echo 2 + 2; </a:t>
            </a:r>
            <a:r>
              <a:rPr lang="en-US" dirty="0"/>
              <a:t>?&gt; &lt;/h1</a:t>
            </a:r>
            <a:r>
              <a:rPr lang="en-US" dirty="0" smtClean="0"/>
              <a:t>&gt; </a:t>
            </a:r>
            <a:r>
              <a:rPr lang="en-US" dirty="0" smtClean="0">
                <a:sym typeface="Wingdings" panose="05000000000000000000" pitchFamily="2" charset="2"/>
              </a:rPr>
              <a:t> 4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Comments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 Single line comment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# </a:t>
            </a:r>
            <a:r>
              <a:rPr lang="en-US" dirty="0" smtClean="0"/>
              <a:t>Single line comment                                                                                          /* Multiline comment */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24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 smtClean="0"/>
              <a:t>Variables 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0789"/>
            <a:ext cx="8915400" cy="544721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$ sign is used to declare a variable </a:t>
            </a:r>
            <a:r>
              <a:rPr lang="en-US" dirty="0" smtClean="0">
                <a:sym typeface="Wingdings" panose="05000000000000000000" pitchFamily="2" charset="2"/>
              </a:rPr>
              <a:t> $number, $</a:t>
            </a:r>
            <a:r>
              <a:rPr lang="en-US" dirty="0" err="1" smtClean="0">
                <a:sym typeface="Wingdings" panose="05000000000000000000" pitchFamily="2" charset="2"/>
              </a:rPr>
              <a:t>myString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ym typeface="Wingdings" panose="05000000000000000000" pitchFamily="2" charset="2"/>
              </a:rPr>
              <a:t>We can't use number or special character while initializing variable like $4number , $%</a:t>
            </a:r>
            <a:r>
              <a:rPr lang="en-US" dirty="0" err="1" smtClean="0">
                <a:sym typeface="Wingdings" panose="05000000000000000000" pitchFamily="2" charset="2"/>
              </a:rPr>
              <a:t>myString</a:t>
            </a:r>
            <a:r>
              <a:rPr lang="en-US" dirty="0" smtClean="0">
                <a:sym typeface="Wingdings" panose="05000000000000000000" pitchFamily="2" charset="2"/>
              </a:rPr>
              <a:t>, $-</a:t>
            </a:r>
            <a:r>
              <a:rPr lang="en-US" dirty="0" err="1" smtClean="0">
                <a:sym typeface="Wingdings" panose="05000000000000000000" pitchFamily="2" charset="2"/>
              </a:rPr>
              <a:t>newvar</a:t>
            </a:r>
            <a:r>
              <a:rPr lang="en-US" dirty="0" smtClean="0">
                <a:sym typeface="Wingdings" panose="05000000000000000000" pitchFamily="2" charset="2"/>
              </a:rPr>
              <a:t>, all are invalid declarations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ym typeface="Wingdings" panose="05000000000000000000" pitchFamily="2" charset="2"/>
              </a:rPr>
              <a:t>Variable can be started with alphabet (A-Z, a-z), or underscore (_)              or </a:t>
            </a:r>
            <a:r>
              <a:rPr lang="en-US" dirty="0" smtClean="0"/>
              <a:t>(A-Z, a-z, </a:t>
            </a:r>
            <a:r>
              <a:rPr lang="en-US" dirty="0"/>
              <a:t>0-9, </a:t>
            </a:r>
            <a:r>
              <a:rPr lang="en-US" dirty="0" smtClean="0"/>
              <a:t>_ ) $</a:t>
            </a:r>
            <a:r>
              <a:rPr lang="en-US" dirty="0" err="1" smtClean="0"/>
              <a:t>num</a:t>
            </a:r>
            <a:r>
              <a:rPr lang="en-US" dirty="0" smtClean="0"/>
              <a:t>, $_</a:t>
            </a:r>
            <a:r>
              <a:rPr lang="en-US" dirty="0" err="1" smtClean="0"/>
              <a:t>num</a:t>
            </a:r>
            <a:r>
              <a:rPr lang="en-US" dirty="0" smtClean="0"/>
              <a:t>, $num4, $</a:t>
            </a:r>
            <a:r>
              <a:rPr lang="en-US" dirty="0" err="1" smtClean="0"/>
              <a:t>Num</a:t>
            </a:r>
            <a:r>
              <a:rPr lang="en-US" dirty="0" smtClean="0"/>
              <a:t> are valid variables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Variable names are case-sensitive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$</a:t>
            </a:r>
            <a:r>
              <a:rPr lang="en-US" dirty="0" err="1" smtClean="0"/>
              <a:t>num</a:t>
            </a:r>
            <a:r>
              <a:rPr lang="en-US" dirty="0" smtClean="0"/>
              <a:t> and $</a:t>
            </a:r>
            <a:r>
              <a:rPr lang="en-US" dirty="0" err="1" smtClean="0"/>
              <a:t>Num</a:t>
            </a:r>
            <a:r>
              <a:rPr lang="en-US" dirty="0" smtClean="0"/>
              <a:t> and $NUM all are different declarations/variables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Variable scope local or global </a:t>
            </a:r>
          </a:p>
        </p:txBody>
      </p:sp>
    </p:spTree>
    <p:extLst>
      <p:ext uri="{BB962C8B-B14F-4D97-AF65-F5344CB8AC3E}">
        <p14:creationId xmlns:p14="http://schemas.microsoft.com/office/powerpoint/2010/main" val="38526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 smtClean="0"/>
              <a:t>Local/Global Variables 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0789"/>
            <a:ext cx="8915400" cy="544721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$x = 1; $y = 2;</a:t>
            </a:r>
          </a:p>
          <a:p>
            <a:pPr marL="0" indent="0">
              <a:buNone/>
            </a:pPr>
            <a:r>
              <a:rPr lang="en-US" dirty="0" smtClean="0"/>
              <a:t>echo $x + $y; </a:t>
            </a:r>
            <a:r>
              <a:rPr lang="en-US" dirty="0" smtClean="0">
                <a:sym typeface="Wingdings" panose="05000000000000000000" pitchFamily="2" charset="2"/>
              </a:rPr>
              <a:t> 3;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function sum(){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/>
              <a:t> echo $x + $y; </a:t>
            </a:r>
            <a:r>
              <a:rPr lang="en-US" dirty="0" smtClean="0">
                <a:sym typeface="Wingdings" panose="05000000000000000000" pitchFamily="2" charset="2"/>
              </a:rPr>
              <a:t> generate error because defined locally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Global Variables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function sum</a:t>
            </a:r>
            <a:r>
              <a:rPr lang="en-US" dirty="0" smtClean="0">
                <a:sym typeface="Wingdings" panose="05000000000000000000" pitchFamily="2" charset="2"/>
              </a:rPr>
              <a:t>(){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global $x, $y;</a:t>
            </a: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/>
              <a:t>echo </a:t>
            </a:r>
            <a:r>
              <a:rPr lang="en-US" dirty="0"/>
              <a:t>$x + $y; </a:t>
            </a:r>
            <a:r>
              <a:rPr lang="en-US" dirty="0" smtClean="0">
                <a:sym typeface="Wingdings" panose="05000000000000000000" pitchFamily="2" charset="2"/>
              </a:rPr>
              <a:t> 3 print correct result be we called variables as global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Function sum(){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s-ES" dirty="0"/>
              <a:t> echo $GLOBALS['x'] + $GLOBALS['y</a:t>
            </a:r>
            <a:r>
              <a:rPr lang="es-ES" dirty="0" smtClean="0"/>
              <a:t>'];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	</a:t>
            </a:r>
            <a:r>
              <a:rPr lang="es-ES" dirty="0" smtClean="0">
                <a:sym typeface="Wingdings" panose="05000000000000000000" pitchFamily="2" charset="2"/>
              </a:rPr>
              <a:t>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3 print correct result be we called variables as global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90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b="1" dirty="0" smtClean="0"/>
              <a:t>Data Types in 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53427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Different type of data can be stored in variables for manipulation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String ( Combination of multiple characters )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 smtClean="0"/>
              <a:t>Integer ( 0-9 )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Float </a:t>
            </a:r>
            <a:r>
              <a:rPr lang="en-US" dirty="0" smtClean="0"/>
              <a:t>(decimal values)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 smtClean="0"/>
              <a:t>Boolean ( true / false ) 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 smtClean="0"/>
              <a:t>Array ( used to store multiple values )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 smtClean="0"/>
              <a:t>Object ( a single entity </a:t>
            </a:r>
            <a:r>
              <a:rPr lang="en-US" dirty="0" smtClean="0">
                <a:sym typeface="Wingdings" panose="05000000000000000000" pitchFamily="2" charset="2"/>
              </a:rPr>
              <a:t> person, place, device</a:t>
            </a:r>
            <a:r>
              <a:rPr lang="en-US" dirty="0" smtClean="0"/>
              <a:t> )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 smtClean="0"/>
              <a:t>NULL ( empty value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343</TotalTime>
  <Words>1060</Words>
  <Application>Microsoft Office PowerPoint</Application>
  <PresentationFormat>Widescreen</PresentationFormat>
  <Paragraphs>261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Wingdings</vt:lpstr>
      <vt:lpstr>Wingdings 3</vt:lpstr>
      <vt:lpstr>Wisp</vt:lpstr>
      <vt:lpstr>Muhammad Farhan</vt:lpstr>
      <vt:lpstr>PHP ?</vt:lpstr>
      <vt:lpstr>More About PHP</vt:lpstr>
      <vt:lpstr>Creating Files in PHP</vt:lpstr>
      <vt:lpstr>Which Operations we can Performs ?</vt:lpstr>
      <vt:lpstr>Programming With PHP</vt:lpstr>
      <vt:lpstr>Variables in PHP</vt:lpstr>
      <vt:lpstr>Local/Global Variables in PHP</vt:lpstr>
      <vt:lpstr>Data Types in PHP</vt:lpstr>
      <vt:lpstr>Math Functions in PHP</vt:lpstr>
      <vt:lpstr>Operators in PHP</vt:lpstr>
      <vt:lpstr>Arithmetic Operators in PHP</vt:lpstr>
      <vt:lpstr>Assignment Operators in PHP</vt:lpstr>
      <vt:lpstr>Comparison Operators in PHP</vt:lpstr>
      <vt:lpstr>Increment / Decrement Operators in PHP</vt:lpstr>
      <vt:lpstr>Logical Operators in PHP</vt:lpstr>
      <vt:lpstr>Conditional Statements in PHP</vt:lpstr>
      <vt:lpstr>Switch Statements in PHP</vt:lpstr>
      <vt:lpstr>Loops in PHP</vt:lpstr>
      <vt:lpstr>Functions in PHP</vt:lpstr>
      <vt:lpstr>Arrays in PHP</vt:lpstr>
      <vt:lpstr>Global Arrays in PHP</vt:lpstr>
      <vt:lpstr>Date and Time in PHP</vt:lpstr>
      <vt:lpstr>Include/require in PHP</vt:lpstr>
      <vt:lpstr>Cookies in PHP</vt:lpstr>
      <vt:lpstr>Session in PHP</vt:lpstr>
      <vt:lpstr>Filters in PHP</vt:lpstr>
      <vt:lpstr>Object Oriented Programming in PHP</vt:lpstr>
      <vt:lpstr>Class in PHP</vt:lpstr>
      <vt:lpstr>Class in PHP</vt:lpstr>
      <vt:lpstr>HTML Form handling in 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?</dc:title>
  <dc:creator>Sher Ali Khan</dc:creator>
  <cp:lastModifiedBy>Sher Ali Khan</cp:lastModifiedBy>
  <cp:revision>36</cp:revision>
  <dcterms:created xsi:type="dcterms:W3CDTF">2023-11-02T08:52:54Z</dcterms:created>
  <dcterms:modified xsi:type="dcterms:W3CDTF">2023-11-03T18:45:15Z</dcterms:modified>
</cp:coreProperties>
</file>