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639389"/>
          </a:xfrm>
        </p:spPr>
        <p:txBody>
          <a:bodyPr/>
          <a:lstStyle/>
          <a:p>
            <a:r>
              <a:rPr lang="en-US" b="1" dirty="0"/>
              <a:t>Muhammad Farhan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84617"/>
            <a:ext cx="8915399" cy="1619045"/>
          </a:xfrm>
        </p:spPr>
        <p:txBody>
          <a:bodyPr>
            <a:normAutofit/>
          </a:bodyPr>
          <a:lstStyle/>
          <a:p>
            <a:r>
              <a:rPr lang="en-US" b="1" dirty="0"/>
              <a:t>FULL 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hlinkClick r:id="rId2"/>
              </a:rPr>
              <a:t>https://www.pnytrainings.com/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65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Math Functions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PHP Provides some built in math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echo(pi()); 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3.1415926535898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echo(min(20, 10));  </a:t>
            </a:r>
            <a:r>
              <a:rPr lang="en-US" dirty="0">
                <a:sym typeface="Wingdings" panose="05000000000000000000" pitchFamily="2" charset="2"/>
              </a:rPr>
              <a:t> 10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echo(max(20, 10));  </a:t>
            </a:r>
            <a:r>
              <a:rPr lang="en-US" dirty="0">
                <a:sym typeface="Wingdings" panose="05000000000000000000" pitchFamily="2" charset="2"/>
              </a:rPr>
              <a:t> 20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</a:t>
            </a:r>
            <a:r>
              <a:rPr lang="en-US" dirty="0" err="1"/>
              <a:t>sqrt</a:t>
            </a:r>
            <a:r>
              <a:rPr lang="en-US" dirty="0"/>
              <a:t>(49));  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7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echo(round(1.4));  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echo(round(1.6));  </a:t>
            </a:r>
            <a:r>
              <a:rPr lang="en-US" dirty="0">
                <a:sym typeface="Wingdings" panose="05000000000000000000" pitchFamily="2" charset="2"/>
              </a:rPr>
              <a:t> 2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echo(rand());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1242107235, echo(rand(10, 100)); </a:t>
            </a:r>
            <a:r>
              <a:rPr lang="en-US" dirty="0">
                <a:sym typeface="Wingdings" panose="05000000000000000000" pitchFamily="2" charset="2"/>
              </a:rPr>
              <a:t> 30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echo(ceil(1.4));  </a:t>
            </a:r>
            <a:r>
              <a:rPr lang="en-US" dirty="0">
                <a:sym typeface="Wingdings" panose="05000000000000000000" pitchFamily="2" charset="2"/>
              </a:rPr>
              <a:t> 2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echo(floor(1.6));  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8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Each programming language have operators which are used to manipulate variables or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Arithmetic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Assignment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Comparison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Increment/Decrement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Logical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String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Array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Conditional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12810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Simple Mathematic operations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Plus ( + ) 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  	$x + $y 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3 + 3 = 6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Subtract ( - ) 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$x - $y	</a:t>
            </a:r>
            <a:r>
              <a:rPr lang="en-US" dirty="0">
                <a:sym typeface="Wingdings" panose="05000000000000000000" pitchFamily="2" charset="2"/>
              </a:rPr>
              <a:t> 3 –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Multiply ( * )	</a:t>
            </a:r>
            <a:r>
              <a:rPr lang="en-US" dirty="0">
                <a:sym typeface="Wingdings" panose="05000000000000000000" pitchFamily="2" charset="2"/>
              </a:rPr>
              <a:t>  	</a:t>
            </a:r>
            <a:r>
              <a:rPr lang="en-US" dirty="0"/>
              <a:t>$x * $y	</a:t>
            </a:r>
            <a:r>
              <a:rPr lang="en-US" dirty="0">
                <a:sym typeface="Wingdings" panose="05000000000000000000" pitchFamily="2" charset="2"/>
              </a:rPr>
              <a:t> 3 * 3 = 9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Division ( / )  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$x / $y	</a:t>
            </a:r>
            <a:r>
              <a:rPr lang="en-US" dirty="0">
                <a:sym typeface="Wingdings" panose="05000000000000000000" pitchFamily="2" charset="2"/>
              </a:rPr>
              <a:t> 3 / 3 =  1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Modulus ( % )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$x % $y	</a:t>
            </a:r>
            <a:r>
              <a:rPr lang="en-US" dirty="0">
                <a:sym typeface="Wingdings" panose="05000000000000000000" pitchFamily="2" charset="2"/>
              </a:rPr>
              <a:t> 3 % 3 = 0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Exponent ( ** )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$x ** $y	</a:t>
            </a:r>
            <a:r>
              <a:rPr lang="en-US" dirty="0">
                <a:sym typeface="Wingdings" panose="05000000000000000000" pitchFamily="2" charset="2"/>
              </a:rPr>
              <a:t> 3 ** 3 = 27 // (3 * 3 *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On right side manipulate variables/values and assigned to left variable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Plus ( + ) 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  	$z = $x + $y 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3 + 3 = 6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Subtract ( - ) 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 $z = $x - $y		</a:t>
            </a:r>
            <a:r>
              <a:rPr lang="en-US" dirty="0">
                <a:sym typeface="Wingdings" panose="05000000000000000000" pitchFamily="2" charset="2"/>
              </a:rPr>
              <a:t> 3 –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Multiply ( * )	</a:t>
            </a:r>
            <a:r>
              <a:rPr lang="en-US" dirty="0">
                <a:sym typeface="Wingdings" panose="05000000000000000000" pitchFamily="2" charset="2"/>
              </a:rPr>
              <a:t>  	</a:t>
            </a:r>
            <a:r>
              <a:rPr lang="en-US" dirty="0"/>
              <a:t> $z = $x * $y		</a:t>
            </a:r>
            <a:r>
              <a:rPr lang="en-US" dirty="0">
                <a:sym typeface="Wingdings" panose="05000000000000000000" pitchFamily="2" charset="2"/>
              </a:rPr>
              <a:t> 3 * 3 = 9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Division ( / )  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 $z = $x / $y		</a:t>
            </a:r>
            <a:r>
              <a:rPr lang="en-US" dirty="0">
                <a:sym typeface="Wingdings" panose="05000000000000000000" pitchFamily="2" charset="2"/>
              </a:rPr>
              <a:t> 3 / 3 =  1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Modulus ( % )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 $z = $x % $y		</a:t>
            </a:r>
            <a:r>
              <a:rPr lang="en-US" dirty="0">
                <a:sym typeface="Wingdings" panose="05000000000000000000" pitchFamily="2" charset="2"/>
              </a:rPr>
              <a:t> 3 % 3 = 0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Exponent ( ** ) 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$z = $x ** $y		</a:t>
            </a:r>
            <a:r>
              <a:rPr lang="en-US" dirty="0">
                <a:sym typeface="Wingdings" panose="05000000000000000000" pitchFamily="2" charset="2"/>
              </a:rPr>
              <a:t> 3 ** 3 = 27 // (3 * 3 *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9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Comparison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Used to compare two or more values with each other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== )	$x == $y 		</a:t>
            </a:r>
            <a:r>
              <a:rPr lang="en-US" dirty="0">
                <a:sym typeface="Wingdings" panose="05000000000000000000" pitchFamily="2" charset="2"/>
              </a:rPr>
              <a:t> value of x is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Identical ( === )$x === $y 	</a:t>
            </a:r>
            <a:r>
              <a:rPr lang="en-US" dirty="0">
                <a:sym typeface="Wingdings" panose="05000000000000000000" pitchFamily="2" charset="2"/>
              </a:rPr>
              <a:t> strict equal check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Not equal ( != ) 	$x != $y		</a:t>
            </a:r>
            <a:r>
              <a:rPr lang="en-US" dirty="0">
                <a:sym typeface="Wingdings" panose="05000000000000000000" pitchFamily="2" charset="2"/>
              </a:rPr>
              <a:t> value of x is not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equal ( &lt;&gt; ) $x != $y		</a:t>
            </a:r>
            <a:r>
              <a:rPr lang="en-US" dirty="0">
                <a:sym typeface="Wingdings" panose="05000000000000000000" pitchFamily="2" charset="2"/>
              </a:rPr>
              <a:t> value of x is not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identical ( !== ) $x !== $y  </a:t>
            </a:r>
            <a:r>
              <a:rPr lang="en-US" dirty="0">
                <a:sym typeface="Wingdings" panose="05000000000000000000" pitchFamily="2" charset="2"/>
              </a:rPr>
              <a:t> strict not identical check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&gt; )		$x &gt; $y 		</a:t>
            </a:r>
            <a:r>
              <a:rPr lang="en-US" dirty="0">
                <a:sym typeface="Wingdings" panose="05000000000000000000" pitchFamily="2" charset="2"/>
              </a:rPr>
              <a:t> value of x is greater than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&lt; )		$x &lt; $y 		</a:t>
            </a:r>
            <a:r>
              <a:rPr lang="en-US" dirty="0">
                <a:sym typeface="Wingdings" panose="05000000000000000000" pitchFamily="2" charset="2"/>
              </a:rPr>
              <a:t> value of x is less than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&gt;= )	$x &gt;= $y 		</a:t>
            </a:r>
            <a:r>
              <a:rPr lang="en-US" dirty="0">
                <a:sym typeface="Wingdings" panose="05000000000000000000" pitchFamily="2" charset="2"/>
              </a:rPr>
              <a:t> value of x is greater than equal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&lt;= )	$x &lt;= $y 		</a:t>
            </a:r>
            <a:r>
              <a:rPr lang="en-US" dirty="0">
                <a:sym typeface="Wingdings" panose="05000000000000000000" pitchFamily="2" charset="2"/>
              </a:rPr>
              <a:t> value of x is less than equal to value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 / Decrement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Used to add or decrease value by 1</a:t>
            </a:r>
          </a:p>
          <a:p>
            <a:pPr>
              <a:lnSpc>
                <a:spcPct val="170000"/>
              </a:lnSpc>
            </a:pPr>
            <a:r>
              <a:rPr lang="en-US" dirty="0"/>
              <a:t>Lets assume $x = 1, $y = 1;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++$x	Pre-increment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add then print 	Output = 2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$x++	Post-increment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print then add		Output = 1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--$y	Pre-decrement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decrease then print 	Output = 0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$y--	Post-decrement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First print then decrease	Output = 1</a:t>
            </a:r>
          </a:p>
        </p:txBody>
      </p:sp>
    </p:spTree>
    <p:extLst>
      <p:ext uri="{BB962C8B-B14F-4D97-AF65-F5344CB8AC3E}">
        <p14:creationId xmlns:p14="http://schemas.microsoft.com/office/powerpoint/2010/main" val="415674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Logical</a:t>
            </a:r>
            <a:r>
              <a:rPr lang="en-US" dirty="0"/>
              <a:t> </a:t>
            </a:r>
            <a:r>
              <a:rPr lang="en-US" b="1" dirty="0"/>
              <a:t>Operators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Used to compare two or more expressions at time same time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&amp;&amp;	And		$x and $y	Return true if all are true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||	Or		$x or $y		Return true if only one is true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!		Not		!$x			Reverse the flag</a:t>
            </a:r>
          </a:p>
        </p:txBody>
      </p:sp>
    </p:spTree>
    <p:extLst>
      <p:ext uri="{BB962C8B-B14F-4D97-AF65-F5344CB8AC3E}">
        <p14:creationId xmlns:p14="http://schemas.microsoft.com/office/powerpoint/2010/main" val="137672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8976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Conditional Statements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0341"/>
            <a:ext cx="8915400" cy="5538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 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-----------------</a:t>
            </a:r>
          </a:p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else {</a:t>
            </a:r>
          </a:p>
          <a:p>
            <a:pPr marL="0" indent="0">
              <a:buNone/>
            </a:pPr>
            <a:r>
              <a:rPr lang="en-US" sz="1400" dirty="0"/>
              <a:t>	if not true execute this block of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------------------</a:t>
            </a:r>
          </a:p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</a:t>
            </a:r>
            <a:r>
              <a:rPr lang="en-US" sz="1400" dirty="0" err="1"/>
              <a:t>elseif</a:t>
            </a:r>
            <a:r>
              <a:rPr lang="en-US" sz="1400" dirty="0"/>
              <a:t>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else {</a:t>
            </a:r>
          </a:p>
          <a:p>
            <a:pPr marL="0" indent="0">
              <a:buNone/>
            </a:pPr>
            <a:r>
              <a:rPr lang="en-US" sz="1400" dirty="0"/>
              <a:t>	if all conditions are false then execute this block of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10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Switch Statements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switch (condition) {</a:t>
            </a:r>
          </a:p>
          <a:p>
            <a:pPr marL="0" indent="0">
              <a:buNone/>
            </a:pPr>
            <a:r>
              <a:rPr lang="en-US" sz="1600" dirty="0"/>
              <a:t>	case 1:</a:t>
            </a:r>
          </a:p>
          <a:p>
            <a:pPr marL="0" indent="0">
              <a:buNone/>
            </a:pPr>
            <a:r>
              <a:rPr lang="en-US" sz="1600" dirty="0"/>
              <a:t>		if condition = 1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case 2:</a:t>
            </a:r>
          </a:p>
          <a:p>
            <a:pPr marL="0" indent="0">
              <a:buNone/>
            </a:pPr>
            <a:r>
              <a:rPr lang="en-US" sz="1600" dirty="0"/>
              <a:t>		if condition = 2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case 3:</a:t>
            </a:r>
          </a:p>
          <a:p>
            <a:pPr marL="0" indent="0">
              <a:buNone/>
            </a:pPr>
            <a:r>
              <a:rPr lang="en-US" sz="1600" dirty="0"/>
              <a:t>		if condition = 3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default:</a:t>
            </a:r>
          </a:p>
          <a:p>
            <a:pPr marL="0" indent="0">
              <a:buNone/>
            </a:pPr>
            <a:r>
              <a:rPr lang="en-US" sz="1600" dirty="0"/>
              <a:t>		execute default case if no any condition matched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82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Loops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Break and Continue statements usage in loops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Loops are used to iterate items/objects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While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While(condition) { execution block 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while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Do  { execution block } white ( condition 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For(start; limit; iterate) { execution block 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each</a:t>
            </a:r>
          </a:p>
          <a:p>
            <a:pPr lvl="2">
              <a:lnSpc>
                <a:spcPct val="150000"/>
              </a:lnSpc>
            </a:pPr>
            <a:r>
              <a:rPr lang="en-US" sz="1600" dirty="0" err="1"/>
              <a:t>Foreach</a:t>
            </a:r>
            <a:r>
              <a:rPr lang="en-US" sz="1600" dirty="0"/>
              <a:t>(iterate items) { execution block }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94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PHP: Hypertext Preprocessor</a:t>
            </a:r>
          </a:p>
        </p:txBody>
      </p:sp>
    </p:spTree>
    <p:extLst>
      <p:ext uri="{BB962C8B-B14F-4D97-AF65-F5344CB8AC3E}">
        <p14:creationId xmlns:p14="http://schemas.microsoft.com/office/powerpoint/2010/main" val="343307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Functions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Function is a block of code that used repeatedly in our code every time when we call the function we get the same code of execution</a:t>
            </a:r>
          </a:p>
          <a:p>
            <a:pPr lvl="1"/>
            <a:r>
              <a:rPr lang="en-US" dirty="0"/>
              <a:t>A function name must start with a letter or an underscore. </a:t>
            </a:r>
          </a:p>
          <a:p>
            <a:pPr lvl="1"/>
            <a:r>
              <a:rPr lang="en-US" dirty="0"/>
              <a:t>Function names are NOT case-sensitive.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	execute block of code;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-------------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printMSG</a:t>
            </a:r>
            <a:r>
              <a:rPr lang="en-US" dirty="0"/>
              <a:t>($</a:t>
            </a:r>
            <a:r>
              <a:rPr lang="en-US" dirty="0" err="1"/>
              <a:t>msg</a:t>
            </a:r>
            <a:r>
              <a:rPr lang="en-US" dirty="0"/>
              <a:t> = '') {</a:t>
            </a:r>
          </a:p>
          <a:p>
            <a:pPr marL="457200" lvl="1" indent="0">
              <a:buNone/>
            </a:pPr>
            <a:r>
              <a:rPr lang="en-US" dirty="0"/>
              <a:t>	echo $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------------</a:t>
            </a:r>
          </a:p>
          <a:p>
            <a:pPr marL="457200" lvl="1" indent="0">
              <a:buNone/>
            </a:pPr>
            <a:r>
              <a:rPr lang="en-US" dirty="0"/>
              <a:t>function sum($x, $y) {</a:t>
            </a:r>
          </a:p>
          <a:p>
            <a:pPr marL="457200" lvl="1" indent="0">
              <a:buNone/>
            </a:pPr>
            <a:r>
              <a:rPr lang="en-US" dirty="0"/>
              <a:t>	return $x + $y;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04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Used to store multiple values/objects in a single variable there are 4 types of arrays exists in PHP (</a:t>
            </a:r>
            <a:r>
              <a:rPr lang="en-US" b="1" dirty="0"/>
              <a:t>indexed, associative, multidimensional, global array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 Array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$</a:t>
            </a:r>
            <a:r>
              <a:rPr lang="en-US" sz="1600" dirty="0" err="1"/>
              <a:t>arr</a:t>
            </a:r>
            <a:r>
              <a:rPr lang="en-US" sz="1600" dirty="0"/>
              <a:t> = [1, 2, 3, 4, 5, 6, 7, 8];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Associative Array </a:t>
            </a:r>
            <a:r>
              <a:rPr lang="en-US" dirty="0">
                <a:sym typeface="Wingdings" panose="05000000000000000000" pitchFamily="2" charset="2"/>
              </a:rPr>
              <a:t> key and value pair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1600" dirty="0"/>
              <a:t>$</a:t>
            </a:r>
            <a:r>
              <a:rPr lang="en-US" sz="1600" dirty="0" err="1"/>
              <a:t>arr</a:t>
            </a:r>
            <a:r>
              <a:rPr lang="en-US" sz="1600" dirty="0"/>
              <a:t> = [name =&gt; PNY, location =&gt; Multan];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Multidimension</a:t>
            </a:r>
            <a:r>
              <a:rPr lang="en-US" dirty="0"/>
              <a:t> Array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$bikes = array (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array("Honda", 10, 2018),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array("Super", 12, 2019),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array("Hero", 15, 2022)</a:t>
            </a:r>
            <a:br>
              <a:rPr lang="en-US" sz="1600" dirty="0"/>
            </a:b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518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Global 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/>
              <a:t>Global array are defined by PHP we can also named as pre-defined arrays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$_SERVER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$_COOKIE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$_SESSION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dirty="0"/>
              <a:t>$_POST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$_GET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$_REQUEST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$_FILES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$GLOBALS[];</a:t>
            </a:r>
          </a:p>
        </p:txBody>
      </p:sp>
    </p:spTree>
    <p:extLst>
      <p:ext uri="{BB962C8B-B14F-4D97-AF65-F5344CB8AC3E}">
        <p14:creationId xmlns:p14="http://schemas.microsoft.com/office/powerpoint/2010/main" val="88752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Date and Time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date() and time() both functions are used to manipulate date and time manipulation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Date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date(format, time)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date("Y/m/d")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sz="1600" dirty="0"/>
              <a:t>$d = </a:t>
            </a:r>
            <a:r>
              <a:rPr lang="en-US" sz="1600" dirty="0" err="1"/>
              <a:t>strtotime</a:t>
            </a:r>
            <a:r>
              <a:rPr lang="en-US" sz="1600" dirty="0"/>
              <a:t>("tomorrow");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 date("Y-m-d h:i:sa", $d)</a:t>
            </a:r>
            <a:br>
              <a:rPr lang="en-US" sz="1600" dirty="0"/>
            </a:br>
            <a:r>
              <a:rPr lang="en-US" sz="1600" dirty="0"/>
              <a:t>$d = </a:t>
            </a:r>
            <a:r>
              <a:rPr lang="en-US" sz="1600" dirty="0" err="1"/>
              <a:t>strtotime</a:t>
            </a:r>
            <a:r>
              <a:rPr lang="en-US" sz="1600" dirty="0"/>
              <a:t>("next Saturday");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date("Y-m-d h:i:sa", $d)</a:t>
            </a:r>
            <a:br>
              <a:rPr lang="en-US" sz="1600" dirty="0"/>
            </a:br>
            <a:r>
              <a:rPr lang="en-US" sz="1600" dirty="0"/>
              <a:t>$d = </a:t>
            </a:r>
            <a:r>
              <a:rPr lang="en-US" sz="1600" dirty="0" err="1"/>
              <a:t>strtotime</a:t>
            </a:r>
            <a:r>
              <a:rPr lang="en-US" sz="1600" dirty="0"/>
              <a:t>("+3 Months"); </a:t>
            </a:r>
            <a:r>
              <a:rPr lang="en-US" sz="1600" dirty="0">
                <a:sym typeface="Wingdings" panose="05000000000000000000" pitchFamily="2" charset="2"/>
              </a:rPr>
              <a:t></a:t>
            </a:r>
            <a:r>
              <a:rPr lang="en-US" sz="1600" dirty="0"/>
              <a:t> date("Y-m-d h:i:sa", $d)</a:t>
            </a:r>
          </a:p>
        </p:txBody>
      </p:sp>
    </p:spTree>
    <p:extLst>
      <p:ext uri="{BB962C8B-B14F-4D97-AF65-F5344CB8AC3E}">
        <p14:creationId xmlns:p14="http://schemas.microsoft.com/office/powerpoint/2010/main" val="42270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Include/require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b="1" dirty="0"/>
              <a:t>Include: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Generate warning if file not linked/exists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include ("file"); include files multiple times</a:t>
            </a:r>
          </a:p>
          <a:p>
            <a:pPr lvl="2">
              <a:lnSpc>
                <a:spcPct val="200000"/>
              </a:lnSpc>
            </a:pPr>
            <a:r>
              <a:rPr lang="en-US" sz="1600" dirty="0" err="1"/>
              <a:t>include_once</a:t>
            </a:r>
            <a:r>
              <a:rPr lang="en-US" sz="1600" dirty="0"/>
              <a:t> ("file"); include once add file only one time</a:t>
            </a:r>
          </a:p>
          <a:p>
            <a:pPr marL="800100" lvl="1">
              <a:lnSpc>
                <a:spcPct val="200000"/>
              </a:lnSpc>
            </a:pPr>
            <a:r>
              <a:rPr lang="en-US" b="1" dirty="0"/>
              <a:t>Require:</a:t>
            </a:r>
          </a:p>
          <a:p>
            <a:pPr marL="1200150" lvl="2">
              <a:lnSpc>
                <a:spcPct val="200000"/>
              </a:lnSpc>
            </a:pPr>
            <a:r>
              <a:rPr lang="en-US" sz="1600" dirty="0"/>
              <a:t>Generate fetal error if file not linked/exists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require ("file"); include files multiple times</a:t>
            </a:r>
          </a:p>
          <a:p>
            <a:pPr lvl="2">
              <a:lnSpc>
                <a:spcPct val="200000"/>
              </a:lnSpc>
            </a:pPr>
            <a:r>
              <a:rPr lang="en-US" sz="1600" dirty="0" err="1"/>
              <a:t>require_once</a:t>
            </a:r>
            <a:r>
              <a:rPr lang="en-US" sz="1600" dirty="0"/>
              <a:t> ("file"); require once add file only one time</a:t>
            </a:r>
          </a:p>
        </p:txBody>
      </p:sp>
    </p:spTree>
    <p:extLst>
      <p:ext uri="{BB962C8B-B14F-4D97-AF65-F5344CB8AC3E}">
        <p14:creationId xmlns:p14="http://schemas.microsoft.com/office/powerpoint/2010/main" val="328199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Cookies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1600" dirty="0"/>
              <a:t>Cookies are used to store user values, cookies are stored on user browser we can also set cookies for specific pages cookies have a power to maintain values even if you close the browser or even close the system.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() function is used for setting cookies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(name, value, expire, path, domain, secure, </a:t>
            </a:r>
            <a:r>
              <a:rPr lang="en-US" dirty="0" err="1"/>
              <a:t>httponly</a:t>
            </a:r>
            <a:r>
              <a:rPr lang="en-US" dirty="0"/>
              <a:t>);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($</a:t>
            </a:r>
            <a:r>
              <a:rPr lang="en-US" dirty="0" err="1"/>
              <a:t>cookie_name</a:t>
            </a:r>
            <a:r>
              <a:rPr lang="en-US" dirty="0"/>
              <a:t>, $</a:t>
            </a:r>
            <a:r>
              <a:rPr lang="en-US" dirty="0" err="1"/>
              <a:t>cookie_value</a:t>
            </a:r>
            <a:r>
              <a:rPr lang="en-US" dirty="0"/>
              <a:t>, time() + (3600), "/"); // set for 1 hour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$_COOKIE global array is used to retrieve all the cookies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("</a:t>
            </a:r>
            <a:r>
              <a:rPr lang="en-US" dirty="0" err="1"/>
              <a:t>my_cookie</a:t>
            </a:r>
            <a:r>
              <a:rPr lang="en-US" dirty="0"/>
              <a:t>", NULL, -1, "/"); // delete cookie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unset($_COOKIE['</a:t>
            </a:r>
            <a:r>
              <a:rPr lang="en-US" dirty="0" err="1"/>
              <a:t>my_cookie</a:t>
            </a:r>
            <a:r>
              <a:rPr lang="en-US" dirty="0"/>
              <a:t>’]); // delete cookie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580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Session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1600" dirty="0"/>
              <a:t>Much like cookies to store user information but it store values on server not on the user browser and can be accessed every single page.</a:t>
            </a:r>
            <a:r>
              <a:rPr lang="en-US" dirty="0"/>
              <a:t> Sessions destroys it self when we close the browser or system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session_start</a:t>
            </a:r>
            <a:r>
              <a:rPr lang="en-US" dirty="0"/>
              <a:t>() function used to start a session 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session_unset</a:t>
            </a:r>
            <a:r>
              <a:rPr lang="en-US" dirty="0"/>
              <a:t>(); function used to clear all session variables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/>
              <a:t>session_destroy</a:t>
            </a:r>
            <a:r>
              <a:rPr lang="en-US" dirty="0"/>
              <a:t> functions used to delete/destroy session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$_SESSION is used to get or set session values</a:t>
            </a:r>
          </a:p>
        </p:txBody>
      </p:sp>
    </p:spTree>
    <p:extLst>
      <p:ext uri="{BB962C8B-B14F-4D97-AF65-F5344CB8AC3E}">
        <p14:creationId xmlns:p14="http://schemas.microsoft.com/office/powerpoint/2010/main" val="4618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Filters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There are lots of filter functions given by PHP that are actually used to validate values given by users.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filter_var</a:t>
            </a:r>
            <a:r>
              <a:rPr lang="en-US" dirty="0"/>
              <a:t>() function used to validate and sanitize values.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FILTER_SANITIZE_STRING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FILTER_VALIDATE_INT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FILTER_VALIDATE_IP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FILTER_VALIDATE_EMAIL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FILTER_SANITIZE_URL</a:t>
            </a:r>
          </a:p>
          <a:p>
            <a:pPr lvl="2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86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Object Oriented Programming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2">
              <a:lnSpc>
                <a:spcPct val="200000"/>
              </a:lnSpc>
            </a:pPr>
            <a:r>
              <a:rPr lang="en-US" sz="1600" dirty="0"/>
              <a:t>OOP based on classes and objects a class contains properties and functions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Objects are the instances of the classes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Using objects we can play with class variables/properties and functions</a:t>
            </a:r>
          </a:p>
          <a:p>
            <a:pPr lvl="2">
              <a:lnSpc>
                <a:spcPct val="200000"/>
              </a:lnSpc>
            </a:pPr>
            <a:endParaRPr lang="en-US" sz="1600" dirty="0"/>
          </a:p>
          <a:p>
            <a:pPr lvl="2"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67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Class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class User {</a:t>
            </a:r>
          </a:p>
          <a:p>
            <a:pPr marL="914400" lvl="2" indent="0">
              <a:buNone/>
            </a:pPr>
            <a:r>
              <a:rPr lang="en-US" sz="1600" dirty="0"/>
              <a:t>	// Properties</a:t>
            </a:r>
          </a:p>
          <a:p>
            <a:pPr marL="914400" lvl="2" indent="0">
              <a:buNone/>
            </a:pPr>
            <a:r>
              <a:rPr lang="en-US" sz="1600" dirty="0"/>
              <a:t>	public $name;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	// Methods</a:t>
            </a:r>
          </a:p>
          <a:p>
            <a:pPr marL="914400" lvl="2" indent="0">
              <a:buNone/>
            </a:pPr>
            <a:r>
              <a:rPr lang="en-US" sz="1600" dirty="0"/>
              <a:t>	function </a:t>
            </a:r>
            <a:r>
              <a:rPr lang="en-US" sz="1600" dirty="0" err="1"/>
              <a:t>set_name</a:t>
            </a:r>
            <a:r>
              <a:rPr lang="en-US" sz="1600" dirty="0"/>
              <a:t>($name) {</a:t>
            </a:r>
          </a:p>
          <a:p>
            <a:pPr marL="914400" lvl="2" indent="0">
              <a:buNone/>
            </a:pPr>
            <a:r>
              <a:rPr lang="en-US" sz="1600" dirty="0"/>
              <a:t>		$this-&gt;name = $name;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	function </a:t>
            </a:r>
            <a:r>
              <a:rPr lang="en-US" sz="1600" dirty="0" err="1"/>
              <a:t>get_name</a:t>
            </a:r>
            <a:r>
              <a:rPr lang="en-US" sz="1600" dirty="0"/>
              <a:t>() {</a:t>
            </a:r>
          </a:p>
          <a:p>
            <a:pPr marL="914400" lvl="2" indent="0">
              <a:buNone/>
            </a:pPr>
            <a:r>
              <a:rPr lang="en-US" sz="1600" dirty="0"/>
              <a:t>		return $this-&gt;name;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3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PHP is an acronym for "PHP: Hypertext Preprocessor"</a:t>
            </a:r>
          </a:p>
          <a:p>
            <a:pPr>
              <a:lnSpc>
                <a:spcPct val="200000"/>
              </a:lnSpc>
            </a:pPr>
            <a:r>
              <a:rPr lang="en-US" dirty="0"/>
              <a:t>PHP is a widely-used, open source programming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PHP requires a server to execute code</a:t>
            </a:r>
          </a:p>
          <a:p>
            <a:pPr>
              <a:lnSpc>
                <a:spcPct val="200000"/>
              </a:lnSpc>
            </a:pPr>
            <a:r>
              <a:rPr lang="en-US" dirty="0"/>
              <a:t>PHP is free to download and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8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Class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600" dirty="0"/>
              <a:t>class Student extends User {</a:t>
            </a:r>
          </a:p>
          <a:p>
            <a:pPr marL="914400" lvl="2" indent="0">
              <a:buNone/>
            </a:pPr>
            <a:r>
              <a:rPr lang="en-US" sz="1600" dirty="0"/>
              <a:t>	function message(){</a:t>
            </a:r>
          </a:p>
          <a:p>
            <a:pPr marL="914400" lvl="2" indent="0">
              <a:buNone/>
            </a:pPr>
            <a:r>
              <a:rPr lang="en-US" sz="1600" dirty="0"/>
              <a:t>		return "I am </a:t>
            </a:r>
            <a:r>
              <a:rPr lang="en-US" sz="1600" dirty="0" err="1"/>
              <a:t>studen</a:t>
            </a:r>
            <a:r>
              <a:rPr lang="en-US" sz="1600" dirty="0"/>
              <a:t>"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class Instructor extends User {</a:t>
            </a:r>
          </a:p>
          <a:p>
            <a:pPr marL="914400" lvl="2" indent="0">
              <a:buNone/>
            </a:pPr>
            <a:r>
              <a:rPr lang="en-US" sz="1600" dirty="0"/>
              <a:t>	function message(){</a:t>
            </a:r>
          </a:p>
          <a:p>
            <a:pPr marL="914400" lvl="2" indent="0">
              <a:buNone/>
            </a:pPr>
            <a:r>
              <a:rPr lang="en-US" sz="1600" dirty="0"/>
              <a:t>		return "I am instructor"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21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HTML Form handling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2"/>
            <a:r>
              <a:rPr lang="en-US" sz="1600" dirty="0"/>
              <a:t>To manipulate form we used the following Global arrays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$_POST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$_GET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$_REQUEST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$_FILES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64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Files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Have extension .</a:t>
            </a:r>
            <a:r>
              <a:rPr lang="en-US" dirty="0" err="1"/>
              <a:t>php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Always served on a server </a:t>
            </a:r>
          </a:p>
          <a:p>
            <a:pPr>
              <a:lnSpc>
                <a:spcPct val="200000"/>
              </a:lnSpc>
            </a:pPr>
            <a:r>
              <a:rPr lang="en-US" dirty="0"/>
              <a:t>Integrated with HTML, CSS and JavaScript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Operations we can Performs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dynamic content</a:t>
            </a:r>
          </a:p>
          <a:p>
            <a:pPr>
              <a:lnSpc>
                <a:spcPct val="200000"/>
              </a:lnSpc>
            </a:pPr>
            <a:r>
              <a:rPr lang="en-US" dirty="0"/>
              <a:t>Directly interaction with databases</a:t>
            </a:r>
          </a:p>
          <a:p>
            <a:pPr>
              <a:lnSpc>
                <a:spcPct val="200000"/>
              </a:lnSpc>
            </a:pPr>
            <a:r>
              <a:rPr lang="en-US" dirty="0"/>
              <a:t>Perform CRUD operations</a:t>
            </a:r>
          </a:p>
          <a:p>
            <a:pPr>
              <a:lnSpc>
                <a:spcPct val="200000"/>
              </a:lnSpc>
            </a:pPr>
            <a:r>
              <a:rPr lang="en-US" dirty="0"/>
              <a:t>Can use to encrypt/decrypt data</a:t>
            </a:r>
          </a:p>
          <a:p>
            <a:pPr>
              <a:lnSpc>
                <a:spcPct val="200000"/>
              </a:lnSpc>
            </a:pPr>
            <a:r>
              <a:rPr lang="en-US" dirty="0"/>
              <a:t>User role access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b="1" dirty="0"/>
              <a:t>Programming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5"/>
            <a:ext cx="8915400" cy="53165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// PHP Wrapper ?&gt; </a:t>
            </a:r>
          </a:p>
          <a:p>
            <a:pPr>
              <a:lnSpc>
                <a:spcPct val="200000"/>
              </a:lnSpc>
            </a:pPr>
            <a:r>
              <a:rPr lang="en-US" dirty="0"/>
              <a:t>&lt;h1&gt; &lt;?</a:t>
            </a:r>
            <a:r>
              <a:rPr lang="en-US" dirty="0" err="1"/>
              <a:t>php</a:t>
            </a:r>
            <a:r>
              <a:rPr lang="en-US" dirty="0"/>
              <a:t> echo “My PHP String”; ?&gt; &lt;/h1&gt;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My PHP String</a:t>
            </a:r>
          </a:p>
          <a:p>
            <a:pPr>
              <a:lnSpc>
                <a:spcPct val="200000"/>
              </a:lnSpc>
            </a:pPr>
            <a:r>
              <a:rPr lang="en-US" dirty="0"/>
              <a:t>&lt;h1&gt; &lt;?</a:t>
            </a:r>
            <a:r>
              <a:rPr lang="en-US" dirty="0" err="1"/>
              <a:t>php</a:t>
            </a:r>
            <a:r>
              <a:rPr lang="en-US" dirty="0"/>
              <a:t> echo 2 + 2; ?&gt; &lt;/h1&gt; </a:t>
            </a:r>
            <a:r>
              <a:rPr lang="en-US" dirty="0">
                <a:sym typeface="Wingdings" panose="05000000000000000000" pitchFamily="2" charset="2"/>
              </a:rPr>
              <a:t> 4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Comments</a:t>
            </a:r>
            <a:br>
              <a:rPr lang="en-US" dirty="0"/>
            </a:br>
            <a:r>
              <a:rPr lang="en-US" dirty="0"/>
              <a:t>// Single line comment</a:t>
            </a:r>
            <a:br>
              <a:rPr lang="en-US" dirty="0"/>
            </a:br>
            <a:r>
              <a:rPr lang="en-US" dirty="0"/>
              <a:t># Single line comment                                                                                          /* Multiline comment */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Variables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5447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$ sign is used to declare a variable </a:t>
            </a:r>
            <a:r>
              <a:rPr lang="en-US" dirty="0">
                <a:sym typeface="Wingdings" panose="05000000000000000000" pitchFamily="2" charset="2"/>
              </a:rPr>
              <a:t> $number, $</a:t>
            </a:r>
            <a:r>
              <a:rPr lang="en-US" dirty="0" err="1">
                <a:sym typeface="Wingdings" panose="05000000000000000000" pitchFamily="2" charset="2"/>
              </a:rPr>
              <a:t>myString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We can't use number or special character while initializing variable like $4number , $%</a:t>
            </a:r>
            <a:r>
              <a:rPr lang="en-US" dirty="0" err="1">
                <a:sym typeface="Wingdings" panose="05000000000000000000" pitchFamily="2" charset="2"/>
              </a:rPr>
              <a:t>myString</a:t>
            </a:r>
            <a:r>
              <a:rPr lang="en-US" dirty="0">
                <a:sym typeface="Wingdings" panose="05000000000000000000" pitchFamily="2" charset="2"/>
              </a:rPr>
              <a:t>, $-</a:t>
            </a:r>
            <a:r>
              <a:rPr lang="en-US" dirty="0" err="1">
                <a:sym typeface="Wingdings" panose="05000000000000000000" pitchFamily="2" charset="2"/>
              </a:rPr>
              <a:t>newvar</a:t>
            </a:r>
            <a:r>
              <a:rPr lang="en-US" dirty="0">
                <a:sym typeface="Wingdings" panose="05000000000000000000" pitchFamily="2" charset="2"/>
              </a:rPr>
              <a:t>, all are invalid declarations</a:t>
            </a:r>
          </a:p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Variable can be started with alphabet (A-Z, a-z), or underscore (_)              or </a:t>
            </a:r>
            <a:r>
              <a:rPr lang="en-US" dirty="0"/>
              <a:t>(A-Z, a-z, 0-9, _ ) $</a:t>
            </a:r>
            <a:r>
              <a:rPr lang="en-US" dirty="0" err="1"/>
              <a:t>num</a:t>
            </a:r>
            <a:r>
              <a:rPr lang="en-US" dirty="0"/>
              <a:t>, $_</a:t>
            </a:r>
            <a:r>
              <a:rPr lang="en-US" dirty="0" err="1"/>
              <a:t>num</a:t>
            </a:r>
            <a:r>
              <a:rPr lang="en-US" dirty="0"/>
              <a:t>, $num4, $</a:t>
            </a:r>
            <a:r>
              <a:rPr lang="en-US" dirty="0" err="1"/>
              <a:t>Num</a:t>
            </a:r>
            <a:r>
              <a:rPr lang="en-US" dirty="0"/>
              <a:t> are valid 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 names are case-sensitive </a:t>
            </a:r>
          </a:p>
          <a:p>
            <a:pPr>
              <a:lnSpc>
                <a:spcPct val="200000"/>
              </a:lnSpc>
            </a:pPr>
            <a:r>
              <a:rPr lang="en-US" dirty="0"/>
              <a:t>$</a:t>
            </a:r>
            <a:r>
              <a:rPr lang="en-US" dirty="0" err="1"/>
              <a:t>num</a:t>
            </a:r>
            <a:r>
              <a:rPr lang="en-US" dirty="0"/>
              <a:t> and $</a:t>
            </a:r>
            <a:r>
              <a:rPr lang="en-US" dirty="0" err="1"/>
              <a:t>Num</a:t>
            </a:r>
            <a:r>
              <a:rPr lang="en-US" dirty="0"/>
              <a:t> and $NUM all are different declarations/variables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 scope local or global </a:t>
            </a:r>
          </a:p>
        </p:txBody>
      </p:sp>
    </p:spTree>
    <p:extLst>
      <p:ext uri="{BB962C8B-B14F-4D97-AF65-F5344CB8AC3E}">
        <p14:creationId xmlns:p14="http://schemas.microsoft.com/office/powerpoint/2010/main" val="385268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Local/Global Variables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544721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$x = 1; $y = 2;</a:t>
            </a:r>
          </a:p>
          <a:p>
            <a:pPr marL="0" indent="0">
              <a:buNone/>
            </a:pPr>
            <a:r>
              <a:rPr lang="en-US" dirty="0"/>
              <a:t>echo $x + $y; </a:t>
            </a:r>
            <a:r>
              <a:rPr lang="en-US" dirty="0">
                <a:sym typeface="Wingdings" panose="05000000000000000000" pitchFamily="2" charset="2"/>
              </a:rPr>
              <a:t> 3;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function sum(){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 echo $x + $y; </a:t>
            </a:r>
            <a:r>
              <a:rPr lang="en-US" dirty="0">
                <a:sym typeface="Wingdings" panose="05000000000000000000" pitchFamily="2" charset="2"/>
              </a:rPr>
              <a:t> generate error because </a:t>
            </a:r>
            <a:r>
              <a:rPr lang="en-US">
                <a:sym typeface="Wingdings" panose="05000000000000000000" pitchFamily="2" charset="2"/>
              </a:rPr>
              <a:t>defined globally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Global Variables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function sum(){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global $x, $y;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echo $x + $y; </a:t>
            </a:r>
            <a:r>
              <a:rPr lang="en-US" dirty="0">
                <a:sym typeface="Wingdings" panose="05000000000000000000" pitchFamily="2" charset="2"/>
              </a:rPr>
              <a:t> 3 print correct result be we called variables as global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/>
              <a:t>Function sum(){</a:t>
            </a:r>
            <a:br>
              <a:rPr lang="en-US" dirty="0"/>
            </a:br>
            <a:r>
              <a:rPr lang="en-US" dirty="0"/>
              <a:t>	</a:t>
            </a:r>
            <a:r>
              <a:rPr lang="es-ES" dirty="0"/>
              <a:t> echo $GLOBALS['x'] + $GLOBALS['y'];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3 print correct result be we called variables as global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00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Data Types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Different type of data can be stored in variables for manipulation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String ( Combination of multiple characters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Integer ( 0-9 )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Float (decimal values)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Boolean ( true / false )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Array ( used to store multiple values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Object ( a single entity </a:t>
            </a:r>
            <a:r>
              <a:rPr lang="en-US" dirty="0">
                <a:sym typeface="Wingdings" panose="05000000000000000000" pitchFamily="2" charset="2"/>
              </a:rPr>
              <a:t> person, place, device</a:t>
            </a:r>
            <a:r>
              <a:rPr lang="en-US" dirty="0"/>
              <a:t> 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NULL ( empty value )</a:t>
            </a:r>
          </a:p>
        </p:txBody>
      </p:sp>
    </p:spTree>
    <p:extLst>
      <p:ext uri="{BB962C8B-B14F-4D97-AF65-F5344CB8AC3E}">
        <p14:creationId xmlns:p14="http://schemas.microsoft.com/office/powerpoint/2010/main" val="6254362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503</TotalTime>
  <Words>2326</Words>
  <Application>Microsoft Office PowerPoint</Application>
  <PresentationFormat>Widescreen</PresentationFormat>
  <Paragraphs>269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Wisp</vt:lpstr>
      <vt:lpstr>Muhammad Farhan</vt:lpstr>
      <vt:lpstr>PHP ?</vt:lpstr>
      <vt:lpstr>More About PHP</vt:lpstr>
      <vt:lpstr>Creating Files in PHP</vt:lpstr>
      <vt:lpstr>Which Operations we can Performs ?</vt:lpstr>
      <vt:lpstr>Programming With PHP</vt:lpstr>
      <vt:lpstr>Variables in PHP</vt:lpstr>
      <vt:lpstr>Local/Global Variables in PHP</vt:lpstr>
      <vt:lpstr>Data Types in PHP</vt:lpstr>
      <vt:lpstr>Math Functions in PHP</vt:lpstr>
      <vt:lpstr>Operators in PHP</vt:lpstr>
      <vt:lpstr>Arithmetic Operators in PHP</vt:lpstr>
      <vt:lpstr>Assignment Operators in PHP</vt:lpstr>
      <vt:lpstr>Comparison Operators in PHP</vt:lpstr>
      <vt:lpstr>Increment / Decrement Operators in PHP</vt:lpstr>
      <vt:lpstr>Logical Operators in PHP</vt:lpstr>
      <vt:lpstr>Conditional Statements in PHP</vt:lpstr>
      <vt:lpstr>Switch Statements in PHP</vt:lpstr>
      <vt:lpstr>Loops in PHP</vt:lpstr>
      <vt:lpstr>Functions in PHP</vt:lpstr>
      <vt:lpstr>Arrays in PHP</vt:lpstr>
      <vt:lpstr>Global Arrays in PHP</vt:lpstr>
      <vt:lpstr>Date and Time in PHP</vt:lpstr>
      <vt:lpstr>Include/require in PHP</vt:lpstr>
      <vt:lpstr>Cookies in PHP</vt:lpstr>
      <vt:lpstr>Session in PHP</vt:lpstr>
      <vt:lpstr>Filters in PHP</vt:lpstr>
      <vt:lpstr>Object Oriented Programming in PHP</vt:lpstr>
      <vt:lpstr>Class in PHP</vt:lpstr>
      <vt:lpstr>Class in PHP</vt:lpstr>
      <vt:lpstr>HTML Form handling in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?</dc:title>
  <dc:creator>Sher Ali Khan</dc:creator>
  <cp:lastModifiedBy>HP</cp:lastModifiedBy>
  <cp:revision>43</cp:revision>
  <dcterms:created xsi:type="dcterms:W3CDTF">2023-11-02T08:52:54Z</dcterms:created>
  <dcterms:modified xsi:type="dcterms:W3CDTF">2023-12-13T10:03:44Z</dcterms:modified>
</cp:coreProperties>
</file>