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37" r:id="rId1"/>
  </p:sldMasterIdLst>
  <p:sldIdLst>
    <p:sldId id="256" r:id="rId2"/>
    <p:sldId id="257" r:id="rId3"/>
    <p:sldId id="283" r:id="rId4"/>
    <p:sldId id="258" r:id="rId5"/>
    <p:sldId id="284" r:id="rId6"/>
    <p:sldId id="259" r:id="rId7"/>
    <p:sldId id="285" r:id="rId8"/>
    <p:sldId id="260" r:id="rId9"/>
    <p:sldId id="286" r:id="rId10"/>
    <p:sldId id="261" r:id="rId11"/>
    <p:sldId id="262" r:id="rId12"/>
    <p:sldId id="287" r:id="rId13"/>
    <p:sldId id="264" r:id="rId14"/>
    <p:sldId id="263" r:id="rId15"/>
    <p:sldId id="265" r:id="rId16"/>
    <p:sldId id="267" r:id="rId17"/>
    <p:sldId id="268" r:id="rId18"/>
    <p:sldId id="269" r:id="rId19"/>
    <p:sldId id="270" r:id="rId20"/>
    <p:sldId id="271" r:id="rId21"/>
    <p:sldId id="272" r:id="rId22"/>
    <p:sldId id="288" r:id="rId23"/>
    <p:sldId id="266" r:id="rId24"/>
    <p:sldId id="273" r:id="rId25"/>
    <p:sldId id="282" r:id="rId26"/>
    <p:sldId id="274" r:id="rId27"/>
    <p:sldId id="280" r:id="rId28"/>
    <p:sldId id="275" r:id="rId29"/>
    <p:sldId id="277" r:id="rId30"/>
    <p:sldId id="281" r:id="rId31"/>
    <p:sldId id="276" r:id="rId32"/>
    <p:sldId id="290" r:id="rId33"/>
    <p:sldId id="289" r:id="rId34"/>
    <p:sldId id="278" r:id="rId35"/>
    <p:sldId id="279" r:id="rId3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D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48"/>
  </p:normalViewPr>
  <p:slideViewPr>
    <p:cSldViewPr snapToGrid="0" snapToObjects="1">
      <p:cViewPr varScale="1">
        <p:scale>
          <a:sx n="95" d="100"/>
          <a:sy n="95" d="100"/>
        </p:scale>
        <p:origin x="200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5F908-C47D-E74B-AA21-A6579C0C9254}" type="datetimeFigureOut">
              <a:rPr lang="pt-BR" smtClean="0"/>
              <a:t>03/12/15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96DB-A8FE-3645-BEB7-889514BEBE27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19340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5F908-C47D-E74B-AA21-A6579C0C9254}" type="datetimeFigureOut">
              <a:rPr lang="pt-BR" smtClean="0"/>
              <a:t>03/12/15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96DB-A8FE-3645-BEB7-889514BEBE27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6827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5F908-C47D-E74B-AA21-A6579C0C9254}" type="datetimeFigureOut">
              <a:rPr lang="pt-BR" smtClean="0"/>
              <a:t>03/12/15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96DB-A8FE-3645-BEB7-889514BEBE27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54658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5F908-C47D-E74B-AA21-A6579C0C9254}" type="datetimeFigureOut">
              <a:rPr lang="pt-BR" smtClean="0"/>
              <a:t>03/12/15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96DB-A8FE-3645-BEB7-889514BEBE27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3981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5F908-C47D-E74B-AA21-A6579C0C9254}" type="datetimeFigureOut">
              <a:rPr lang="pt-BR" smtClean="0"/>
              <a:t>03/12/15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96DB-A8FE-3645-BEB7-889514BEBE27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63773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5F908-C47D-E74B-AA21-A6579C0C9254}" type="datetimeFigureOut">
              <a:rPr lang="pt-BR" smtClean="0"/>
              <a:t>03/12/15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96DB-A8FE-3645-BEB7-889514BEBE27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518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5F908-C47D-E74B-AA21-A6579C0C9254}" type="datetimeFigureOut">
              <a:rPr lang="pt-BR" smtClean="0"/>
              <a:t>03/12/15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96DB-A8FE-3645-BEB7-889514BEBE27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988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5F908-C47D-E74B-AA21-A6579C0C9254}" type="datetimeFigureOut">
              <a:rPr lang="pt-BR" smtClean="0"/>
              <a:t>03/12/15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96DB-A8FE-3645-BEB7-889514BEBE27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3184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5F908-C47D-E74B-AA21-A6579C0C9254}" type="datetimeFigureOut">
              <a:rPr lang="pt-BR" smtClean="0"/>
              <a:t>03/12/15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96DB-A8FE-3645-BEB7-889514BEBE27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22649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5F908-C47D-E74B-AA21-A6579C0C9254}" type="datetimeFigureOut">
              <a:rPr lang="pt-BR" smtClean="0"/>
              <a:t>03/12/15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96DB-A8FE-3645-BEB7-889514BEBE27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7099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5F908-C47D-E74B-AA21-A6579C0C9254}" type="datetimeFigureOut">
              <a:rPr lang="pt-BR" smtClean="0"/>
              <a:t>03/12/15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96DB-A8FE-3645-BEB7-889514BEBE27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3494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5F908-C47D-E74B-AA21-A6579C0C9254}" type="datetimeFigureOut">
              <a:rPr lang="pt-BR" smtClean="0"/>
              <a:t>03/12/15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496DB-A8FE-3645-BEB7-889514BEBE27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6238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8" r:id="rId1"/>
    <p:sldLayoutId id="2147484039" r:id="rId2"/>
    <p:sldLayoutId id="2147484040" r:id="rId3"/>
    <p:sldLayoutId id="2147484041" r:id="rId4"/>
    <p:sldLayoutId id="2147484042" r:id="rId5"/>
    <p:sldLayoutId id="2147484043" r:id="rId6"/>
    <p:sldLayoutId id="2147484044" r:id="rId7"/>
    <p:sldLayoutId id="2147484045" r:id="rId8"/>
    <p:sldLayoutId id="2147484046" r:id="rId9"/>
    <p:sldLayoutId id="2147484047" r:id="rId10"/>
    <p:sldLayoutId id="21474840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6600" dirty="0" err="1" smtClean="0"/>
              <a:t>Meet</a:t>
            </a:r>
            <a:r>
              <a:rPr lang="pt-BR" sz="6600" dirty="0" smtClean="0"/>
              <a:t> </a:t>
            </a:r>
            <a:r>
              <a:rPr lang="pt-BR" sz="6600" dirty="0" err="1" smtClean="0"/>
              <a:t>Up</a:t>
            </a:r>
            <a:r>
              <a:rPr lang="pt-BR" sz="6600" dirty="0" smtClean="0"/>
              <a:t> – </a:t>
            </a:r>
            <a:r>
              <a:rPr lang="pt-BR" sz="6600" dirty="0" err="1" smtClean="0"/>
              <a:t>Machine</a:t>
            </a:r>
            <a:r>
              <a:rPr lang="pt-BR" sz="6600" dirty="0" smtClean="0"/>
              <a:t> Learning</a:t>
            </a:r>
            <a:endParaRPr lang="pt-BR" sz="6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03/12/2015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3099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 de Valida</a:t>
            </a:r>
            <a:r>
              <a:rPr lang="en-US" dirty="0" err="1" smtClean="0"/>
              <a:t>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Uma das etapas mais importantes.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graças</a:t>
            </a:r>
            <a:r>
              <a:rPr lang="en-US" dirty="0" smtClean="0"/>
              <a:t> a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etapa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conseguimos</a:t>
            </a:r>
            <a:r>
              <a:rPr lang="en-US" dirty="0" smtClean="0"/>
              <a:t> </a:t>
            </a:r>
            <a:r>
              <a:rPr lang="en-US" dirty="0" err="1" smtClean="0"/>
              <a:t>testar</a:t>
            </a:r>
            <a:r>
              <a:rPr lang="en-US" dirty="0" smtClean="0"/>
              <a:t> o </a:t>
            </a:r>
            <a:r>
              <a:rPr lang="en-US" dirty="0" err="1" smtClean="0"/>
              <a:t>efeito</a:t>
            </a:r>
            <a:r>
              <a:rPr lang="en-US" dirty="0" smtClean="0"/>
              <a:t> do </a:t>
            </a:r>
            <a:r>
              <a:rPr lang="en-US" dirty="0" err="1" smtClean="0"/>
              <a:t>modelo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prática</a:t>
            </a:r>
            <a:r>
              <a:rPr lang="en-US" dirty="0" smtClean="0"/>
              <a:t>. </a:t>
            </a:r>
            <a:r>
              <a:rPr lang="en-US" dirty="0" err="1" smtClean="0"/>
              <a:t>Será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o </a:t>
            </a:r>
            <a:r>
              <a:rPr lang="en-US" dirty="0" err="1" smtClean="0"/>
              <a:t>nosso</a:t>
            </a:r>
            <a:r>
              <a:rPr lang="en-US" dirty="0" smtClean="0"/>
              <a:t> </a:t>
            </a:r>
            <a:r>
              <a:rPr lang="en-US" dirty="0" err="1" smtClean="0"/>
              <a:t>modelo</a:t>
            </a:r>
            <a:r>
              <a:rPr lang="en-US" dirty="0" smtClean="0"/>
              <a:t> </a:t>
            </a:r>
            <a:r>
              <a:rPr lang="en-US" dirty="0" err="1" smtClean="0"/>
              <a:t>terá</a:t>
            </a:r>
            <a:r>
              <a:rPr lang="en-US" dirty="0" smtClean="0"/>
              <a:t> o </a:t>
            </a:r>
            <a:r>
              <a:rPr lang="en-US" dirty="0" err="1" smtClean="0"/>
              <a:t>mesmo</a:t>
            </a:r>
            <a:r>
              <a:rPr lang="en-US" dirty="0" smtClean="0"/>
              <a:t> </a:t>
            </a:r>
            <a:r>
              <a:rPr lang="en-US" dirty="0" err="1" smtClean="0"/>
              <a:t>comportamento</a:t>
            </a:r>
            <a:r>
              <a:rPr lang="en-US" dirty="0" smtClean="0"/>
              <a:t> com </a:t>
            </a:r>
            <a:r>
              <a:rPr lang="en-US" dirty="0" err="1" smtClean="0"/>
              <a:t>novos</a:t>
            </a:r>
            <a:r>
              <a:rPr lang="en-US" dirty="0" smtClean="0"/>
              <a:t> dados?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Há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estratégias</a:t>
            </a:r>
            <a:r>
              <a:rPr lang="en-US" dirty="0" smtClean="0"/>
              <a:t> de </a:t>
            </a:r>
            <a:r>
              <a:rPr lang="en-US" dirty="0" err="1" smtClean="0"/>
              <a:t>validação</a:t>
            </a:r>
            <a:r>
              <a:rPr lang="en-US" dirty="0" smtClean="0"/>
              <a:t>:</a:t>
            </a:r>
          </a:p>
          <a:p>
            <a:r>
              <a:rPr lang="en-US" dirty="0" smtClean="0"/>
              <a:t>Base de </a:t>
            </a:r>
            <a:r>
              <a:rPr lang="en-US" dirty="0" err="1" smtClean="0"/>
              <a:t>treino</a:t>
            </a:r>
            <a:r>
              <a:rPr lang="en-US" dirty="0" smtClean="0"/>
              <a:t> e teste.</a:t>
            </a:r>
          </a:p>
          <a:p>
            <a:r>
              <a:rPr lang="en-US" dirty="0" smtClean="0"/>
              <a:t>Base de </a:t>
            </a:r>
            <a:r>
              <a:rPr lang="en-US" dirty="0" err="1" smtClean="0"/>
              <a:t>treino</a:t>
            </a:r>
            <a:r>
              <a:rPr lang="en-US" dirty="0" smtClean="0"/>
              <a:t>, </a:t>
            </a:r>
            <a:r>
              <a:rPr lang="en-US" dirty="0" err="1" smtClean="0"/>
              <a:t>validação</a:t>
            </a:r>
            <a:r>
              <a:rPr lang="en-US" dirty="0" smtClean="0"/>
              <a:t> e teste.</a:t>
            </a:r>
          </a:p>
          <a:p>
            <a:r>
              <a:rPr lang="pt-BR" dirty="0" smtClean="0"/>
              <a:t>Base out-</a:t>
            </a:r>
            <a:r>
              <a:rPr lang="pt-BR" dirty="0" err="1" smtClean="0"/>
              <a:t>of</a:t>
            </a:r>
            <a:r>
              <a:rPr lang="pt-BR" dirty="0" smtClean="0"/>
              <a:t>-time. </a:t>
            </a:r>
            <a:r>
              <a:rPr lang="en-US" dirty="0" err="1" smtClean="0"/>
              <a:t>Útil</a:t>
            </a:r>
            <a:r>
              <a:rPr lang="en-US" dirty="0" smtClean="0"/>
              <a:t> para </a:t>
            </a:r>
            <a:r>
              <a:rPr lang="en-US" dirty="0" err="1" smtClean="0"/>
              <a:t>checar</a:t>
            </a:r>
            <a:r>
              <a:rPr lang="en-US" dirty="0" smtClean="0"/>
              <a:t> se o </a:t>
            </a:r>
            <a:r>
              <a:rPr lang="en-US" dirty="0" err="1" smtClean="0"/>
              <a:t>modelo</a:t>
            </a:r>
            <a:r>
              <a:rPr lang="en-US" dirty="0" smtClean="0"/>
              <a:t> </a:t>
            </a:r>
            <a:r>
              <a:rPr lang="en-US" dirty="0" err="1" smtClean="0"/>
              <a:t>será</a:t>
            </a:r>
            <a:r>
              <a:rPr lang="en-US" dirty="0" smtClean="0"/>
              <a:t> </a:t>
            </a:r>
            <a:r>
              <a:rPr lang="en-US" dirty="0" err="1" smtClean="0"/>
              <a:t>estável</a:t>
            </a:r>
            <a:r>
              <a:rPr lang="en-US" dirty="0" smtClean="0"/>
              <a:t> no tempo.</a:t>
            </a:r>
          </a:p>
          <a:p>
            <a:r>
              <a:rPr lang="en-US" dirty="0" err="1" smtClean="0"/>
              <a:t>Validação</a:t>
            </a:r>
            <a:r>
              <a:rPr lang="en-US" dirty="0" smtClean="0"/>
              <a:t> </a:t>
            </a:r>
            <a:r>
              <a:rPr lang="en-US" dirty="0" err="1" smtClean="0"/>
              <a:t>cruzada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18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 de Valida</a:t>
            </a:r>
            <a:r>
              <a:rPr lang="en-US" dirty="0" err="1" smtClean="0"/>
              <a:t>ção</a:t>
            </a:r>
            <a:r>
              <a:rPr lang="en-US" dirty="0" smtClean="0"/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 smtClean="0"/>
              <a:t>Estrat</a:t>
            </a:r>
            <a:r>
              <a:rPr lang="en-US" dirty="0" err="1" smtClean="0"/>
              <a:t>égia</a:t>
            </a:r>
            <a:r>
              <a:rPr lang="en-US" dirty="0" smtClean="0"/>
              <a:t> usual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separação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três</a:t>
            </a:r>
            <a:r>
              <a:rPr lang="en-US" dirty="0" smtClean="0"/>
              <a:t> bases: </a:t>
            </a:r>
            <a:r>
              <a:rPr lang="en-US" dirty="0" err="1" smtClean="0"/>
              <a:t>treino</a:t>
            </a:r>
            <a:r>
              <a:rPr lang="en-US" dirty="0" smtClean="0"/>
              <a:t>, </a:t>
            </a:r>
            <a:r>
              <a:rPr lang="en-US" dirty="0" err="1" smtClean="0"/>
              <a:t>validação</a:t>
            </a:r>
            <a:r>
              <a:rPr lang="en-US" dirty="0" smtClean="0"/>
              <a:t> e teste.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Treino</a:t>
            </a:r>
            <a:r>
              <a:rPr lang="en-US" dirty="0" smtClean="0"/>
              <a:t>: base </a:t>
            </a:r>
            <a:r>
              <a:rPr lang="en-US" dirty="0" err="1" smtClean="0"/>
              <a:t>utilizada</a:t>
            </a:r>
            <a:r>
              <a:rPr lang="en-US" dirty="0" smtClean="0"/>
              <a:t> para a </a:t>
            </a:r>
            <a:r>
              <a:rPr lang="en-US" dirty="0" err="1" smtClean="0"/>
              <a:t>construção</a:t>
            </a:r>
            <a:r>
              <a:rPr lang="en-US" dirty="0" smtClean="0"/>
              <a:t> do </a:t>
            </a:r>
            <a:r>
              <a:rPr lang="en-US" dirty="0" err="1" smtClean="0"/>
              <a:t>modelo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Validação</a:t>
            </a:r>
            <a:r>
              <a:rPr lang="en-US" dirty="0" smtClean="0"/>
              <a:t>: base </a:t>
            </a:r>
            <a:r>
              <a:rPr lang="en-US" dirty="0" err="1" smtClean="0"/>
              <a:t>separada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utilizada</a:t>
            </a:r>
            <a:r>
              <a:rPr lang="en-US" dirty="0" smtClean="0"/>
              <a:t> para </a:t>
            </a:r>
            <a:r>
              <a:rPr lang="en-US" dirty="0" err="1" smtClean="0"/>
              <a:t>otimizações</a:t>
            </a:r>
            <a:r>
              <a:rPr lang="en-US" dirty="0" smtClean="0"/>
              <a:t> do </a:t>
            </a:r>
            <a:r>
              <a:rPr lang="en-US" dirty="0" err="1" smtClean="0"/>
              <a:t>modelo</a:t>
            </a:r>
            <a:r>
              <a:rPr lang="en-US" dirty="0" smtClean="0"/>
              <a:t>.</a:t>
            </a:r>
          </a:p>
          <a:p>
            <a:r>
              <a:rPr lang="en-US" dirty="0" smtClean="0"/>
              <a:t>Teste: base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utilizada</a:t>
            </a:r>
            <a:r>
              <a:rPr lang="en-US" dirty="0" smtClean="0"/>
              <a:t> para nada.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iteramos</a:t>
            </a:r>
            <a:r>
              <a:rPr lang="en-US" dirty="0" smtClean="0"/>
              <a:t> o </a:t>
            </a:r>
            <a:r>
              <a:rPr lang="en-US" dirty="0" err="1" smtClean="0"/>
              <a:t>suficiente</a:t>
            </a:r>
            <a:r>
              <a:rPr lang="en-US" dirty="0" smtClean="0"/>
              <a:t> no </a:t>
            </a:r>
            <a:r>
              <a:rPr lang="en-US" dirty="0" err="1" smtClean="0"/>
              <a:t>modelo</a:t>
            </a:r>
            <a:r>
              <a:rPr lang="en-US" dirty="0" smtClean="0"/>
              <a:t> e </a:t>
            </a:r>
            <a:r>
              <a:rPr lang="en-US" dirty="0" err="1" smtClean="0"/>
              <a:t>achamos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o </a:t>
            </a:r>
            <a:r>
              <a:rPr lang="en-US" dirty="0" err="1" smtClean="0"/>
              <a:t>modelo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pronto para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utilizado</a:t>
            </a:r>
            <a:r>
              <a:rPr lang="en-US" dirty="0" smtClean="0"/>
              <a:t>, </a:t>
            </a:r>
            <a:r>
              <a:rPr lang="en-US" dirty="0" err="1" smtClean="0"/>
              <a:t>medimos</a:t>
            </a:r>
            <a:r>
              <a:rPr lang="en-US" dirty="0" smtClean="0"/>
              <a:t> a performance </a:t>
            </a:r>
            <a:r>
              <a:rPr lang="en-US" dirty="0" err="1" smtClean="0"/>
              <a:t>nesta</a:t>
            </a:r>
            <a:r>
              <a:rPr lang="en-US" dirty="0" smtClean="0"/>
              <a:t> base. </a:t>
            </a:r>
            <a:r>
              <a:rPr lang="en-US" dirty="0" err="1" smtClean="0"/>
              <a:t>Tende</a:t>
            </a:r>
            <a:r>
              <a:rPr lang="en-US" dirty="0" smtClean="0"/>
              <a:t> a </a:t>
            </a:r>
            <a:r>
              <a:rPr lang="en-US" dirty="0" err="1" smtClean="0"/>
              <a:t>ser</a:t>
            </a:r>
            <a:r>
              <a:rPr lang="en-US" dirty="0" smtClean="0"/>
              <a:t> performance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próxima</a:t>
            </a:r>
            <a:r>
              <a:rPr lang="en-US" dirty="0" smtClean="0"/>
              <a:t> da </a:t>
            </a:r>
            <a:r>
              <a:rPr lang="en-US" dirty="0" err="1" smtClean="0"/>
              <a:t>encontrada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produção</a:t>
            </a:r>
            <a:r>
              <a:rPr lang="en-US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1589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Performance (</a:t>
            </a:r>
            <a:r>
              <a:rPr lang="pt-BR" dirty="0" err="1" smtClean="0"/>
              <a:t>estat</a:t>
            </a:r>
            <a:r>
              <a:rPr lang="en-US" dirty="0" err="1" smtClean="0"/>
              <a:t>ística</a:t>
            </a:r>
            <a:r>
              <a:rPr lang="en-US" dirty="0" smtClean="0"/>
              <a:t> e </a:t>
            </a:r>
            <a:r>
              <a:rPr lang="en-US" dirty="0" err="1" smtClean="0"/>
              <a:t>negócio</a:t>
            </a:r>
            <a:r>
              <a:rPr lang="en-US" dirty="0" smtClean="0"/>
              <a:t>)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1646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Performance (</a:t>
            </a:r>
            <a:r>
              <a:rPr lang="pt-BR" dirty="0" err="1" smtClean="0"/>
              <a:t>estat</a:t>
            </a:r>
            <a:r>
              <a:rPr lang="en-US" dirty="0" err="1" smtClean="0"/>
              <a:t>ística</a:t>
            </a:r>
            <a:r>
              <a:rPr lang="en-US" dirty="0" smtClean="0"/>
              <a:t> e </a:t>
            </a:r>
            <a:r>
              <a:rPr lang="en-US" dirty="0" err="1" smtClean="0"/>
              <a:t>negócio</a:t>
            </a:r>
            <a:r>
              <a:rPr lang="en-US" dirty="0" smtClean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sempre</a:t>
            </a:r>
            <a:r>
              <a:rPr lang="en-US" dirty="0" smtClean="0"/>
              <a:t> </a:t>
            </a:r>
            <a:r>
              <a:rPr lang="en-US" dirty="0" err="1" smtClean="0"/>
              <a:t>sugerido</a:t>
            </a:r>
            <a:r>
              <a:rPr lang="en-US" dirty="0" smtClean="0"/>
              <a:t> </a:t>
            </a:r>
            <a:r>
              <a:rPr lang="en-US" dirty="0" err="1" smtClean="0"/>
              <a:t>definir</a:t>
            </a:r>
            <a:r>
              <a:rPr lang="en-US" dirty="0" smtClean="0"/>
              <a:t> </a:t>
            </a:r>
            <a:r>
              <a:rPr lang="en-US" dirty="0" err="1" smtClean="0"/>
              <a:t>inicialmente</a:t>
            </a:r>
            <a:r>
              <a:rPr lang="en-US" dirty="0" smtClean="0"/>
              <a:t> </a:t>
            </a:r>
            <a:r>
              <a:rPr lang="en-US" dirty="0" err="1" smtClean="0"/>
              <a:t>qual</a:t>
            </a:r>
            <a:r>
              <a:rPr lang="en-US" dirty="0" smtClean="0"/>
              <a:t> </a:t>
            </a:r>
            <a:r>
              <a:rPr lang="en-US" dirty="0" err="1" smtClean="0"/>
              <a:t>métrica</a:t>
            </a:r>
            <a:r>
              <a:rPr lang="en-US" dirty="0" smtClean="0"/>
              <a:t> </a:t>
            </a:r>
            <a:r>
              <a:rPr lang="en-US" dirty="0" err="1" smtClean="0"/>
              <a:t>estatística</a:t>
            </a:r>
            <a:r>
              <a:rPr lang="en-US" dirty="0" smtClean="0"/>
              <a:t> </a:t>
            </a:r>
            <a:r>
              <a:rPr lang="en-US" dirty="0" err="1" smtClean="0"/>
              <a:t>será</a:t>
            </a:r>
            <a:r>
              <a:rPr lang="en-US" dirty="0" smtClean="0"/>
              <a:t> </a:t>
            </a:r>
            <a:r>
              <a:rPr lang="en-US" dirty="0" err="1" smtClean="0"/>
              <a:t>utilizada</a:t>
            </a:r>
            <a:r>
              <a:rPr lang="en-US" dirty="0" smtClean="0"/>
              <a:t> para </a:t>
            </a:r>
            <a:r>
              <a:rPr lang="en-US" dirty="0" err="1" smtClean="0"/>
              <a:t>verificar</a:t>
            </a:r>
            <a:r>
              <a:rPr lang="en-US" dirty="0" smtClean="0"/>
              <a:t> a performance do </a:t>
            </a:r>
            <a:r>
              <a:rPr lang="en-US" dirty="0" err="1" smtClean="0"/>
              <a:t>modelo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Da </a:t>
            </a:r>
            <a:r>
              <a:rPr lang="en-US" dirty="0" err="1" smtClean="0"/>
              <a:t>mesma</a:t>
            </a:r>
            <a:r>
              <a:rPr lang="en-US" dirty="0" smtClean="0"/>
              <a:t> forma as </a:t>
            </a:r>
            <a:r>
              <a:rPr lang="en-US" dirty="0" err="1" smtClean="0"/>
              <a:t>métricas</a:t>
            </a:r>
            <a:r>
              <a:rPr lang="en-US" dirty="0" smtClean="0"/>
              <a:t> de </a:t>
            </a:r>
            <a:r>
              <a:rPr lang="en-US" dirty="0" err="1" smtClean="0"/>
              <a:t>negócio</a:t>
            </a:r>
            <a:r>
              <a:rPr lang="en-US" dirty="0" smtClean="0"/>
              <a:t>. O </a:t>
            </a:r>
            <a:r>
              <a:rPr lang="en-US" dirty="0" err="1" smtClean="0"/>
              <a:t>modelo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conseguindo</a:t>
            </a:r>
            <a:r>
              <a:rPr lang="en-US" dirty="0" smtClean="0"/>
              <a:t> </a:t>
            </a:r>
            <a:r>
              <a:rPr lang="en-US" dirty="0" err="1" smtClean="0"/>
              <a:t>solucionar</a:t>
            </a:r>
            <a:r>
              <a:rPr lang="en-US" dirty="0" smtClean="0"/>
              <a:t> </a:t>
            </a:r>
            <a:r>
              <a:rPr lang="en-US" dirty="0" err="1" smtClean="0"/>
              <a:t>nosso</a:t>
            </a:r>
            <a:r>
              <a:rPr lang="en-US" dirty="0" smtClean="0"/>
              <a:t> </a:t>
            </a:r>
            <a:r>
              <a:rPr lang="en-US" dirty="0" err="1" smtClean="0"/>
              <a:t>problema</a:t>
            </a:r>
            <a:r>
              <a:rPr lang="en-US" dirty="0" smtClean="0"/>
              <a:t>?</a:t>
            </a:r>
            <a:endParaRPr lang="en-US" dirty="0"/>
          </a:p>
          <a:p>
            <a:r>
              <a:rPr lang="en-US" dirty="0" err="1" smtClean="0"/>
              <a:t>Trabalho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conjunto</a:t>
            </a:r>
            <a:r>
              <a:rPr lang="en-US" dirty="0" smtClean="0"/>
              <a:t> com o </a:t>
            </a:r>
            <a:r>
              <a:rPr lang="en-US" dirty="0" err="1" smtClean="0"/>
              <a:t>analista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irá</a:t>
            </a:r>
            <a:r>
              <a:rPr lang="en-US" dirty="0" smtClean="0"/>
              <a:t> </a:t>
            </a:r>
            <a:r>
              <a:rPr lang="en-US" dirty="0" err="1" smtClean="0"/>
              <a:t>desenvolver</a:t>
            </a:r>
            <a:r>
              <a:rPr lang="en-US" dirty="0" smtClean="0"/>
              <a:t> o </a:t>
            </a:r>
            <a:r>
              <a:rPr lang="en-US" dirty="0" err="1" smtClean="0"/>
              <a:t>modelo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Padronização</a:t>
            </a:r>
            <a:r>
              <a:rPr lang="en-US" dirty="0" smtClean="0"/>
              <a:t> para as </a:t>
            </a:r>
            <a:r>
              <a:rPr lang="en-US" dirty="0" err="1" smtClean="0"/>
              <a:t>próximas</a:t>
            </a:r>
            <a:r>
              <a:rPr lang="en-US" dirty="0" smtClean="0"/>
              <a:t> </a:t>
            </a:r>
            <a:r>
              <a:rPr lang="en-US" dirty="0" err="1" smtClean="0"/>
              <a:t>versões</a:t>
            </a:r>
            <a:r>
              <a:rPr lang="en-US" dirty="0" smtClean="0"/>
              <a:t> do </a:t>
            </a:r>
            <a:r>
              <a:rPr lang="en-US" dirty="0" err="1" smtClean="0"/>
              <a:t>modelo</a:t>
            </a:r>
            <a:r>
              <a:rPr lang="en-US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8737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Discutiremos adiante as etapas de </a:t>
            </a:r>
            <a:r>
              <a:rPr lang="pt-BR" dirty="0" err="1" smtClean="0"/>
              <a:t>constru</a:t>
            </a:r>
            <a:r>
              <a:rPr lang="en-US" dirty="0" err="1" smtClean="0"/>
              <a:t>ção</a:t>
            </a:r>
            <a:r>
              <a:rPr lang="en-US" dirty="0" smtClean="0"/>
              <a:t> do </a:t>
            </a:r>
            <a:r>
              <a:rPr lang="pt-BR" dirty="0" smtClean="0"/>
              <a:t>modelo.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0751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Etapas do Modelo</a:t>
            </a:r>
            <a:endParaRPr lang="pt-BR" dirty="0"/>
          </a:p>
        </p:txBody>
      </p:sp>
      <p:sp>
        <p:nvSpPr>
          <p:cNvPr id="4" name="Oval 3"/>
          <p:cNvSpPr/>
          <p:nvPr/>
        </p:nvSpPr>
        <p:spPr>
          <a:xfrm>
            <a:off x="1878330" y="1957426"/>
            <a:ext cx="1531620" cy="1508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 smtClean="0"/>
              <a:t>An</a:t>
            </a:r>
            <a:r>
              <a:rPr lang="en-US" dirty="0" err="1" smtClean="0"/>
              <a:t>álise</a:t>
            </a:r>
            <a:endParaRPr lang="en-US" dirty="0"/>
          </a:p>
          <a:p>
            <a:pPr algn="ctr"/>
            <a:r>
              <a:rPr lang="en-US" dirty="0" err="1" smtClean="0"/>
              <a:t>Descritiva</a:t>
            </a:r>
            <a:endParaRPr lang="pt-BR" dirty="0"/>
          </a:p>
        </p:txBody>
      </p:sp>
      <p:cxnSp>
        <p:nvCxnSpPr>
          <p:cNvPr id="5" name="Conector em Curva 4"/>
          <p:cNvCxnSpPr>
            <a:stCxn id="10" idx="6"/>
          </p:cNvCxnSpPr>
          <p:nvPr/>
        </p:nvCxnSpPr>
        <p:spPr>
          <a:xfrm flipV="1">
            <a:off x="3409950" y="2704205"/>
            <a:ext cx="1390650" cy="760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800600" y="1949825"/>
            <a:ext cx="1531620" cy="1508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Missing e Outliers</a:t>
            </a:r>
            <a:endParaRPr lang="pt-BR" dirty="0"/>
          </a:p>
        </p:txBody>
      </p:sp>
      <p:cxnSp>
        <p:nvCxnSpPr>
          <p:cNvPr id="7" name="Conector em Curva 6"/>
          <p:cNvCxnSpPr/>
          <p:nvPr/>
        </p:nvCxnSpPr>
        <p:spPr>
          <a:xfrm flipV="1">
            <a:off x="6332220" y="2704205"/>
            <a:ext cx="1390650" cy="760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757946" y="4041515"/>
            <a:ext cx="1531620" cy="1508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Feature</a:t>
            </a:r>
          </a:p>
          <a:p>
            <a:pPr algn="ctr"/>
            <a:r>
              <a:rPr lang="en-US" dirty="0" smtClean="0"/>
              <a:t>Engineering</a:t>
            </a:r>
            <a:endParaRPr lang="pt-BR" dirty="0"/>
          </a:p>
        </p:txBody>
      </p:sp>
      <p:cxnSp>
        <p:nvCxnSpPr>
          <p:cNvPr id="9" name="Conector em Curva 8"/>
          <p:cNvCxnSpPr/>
          <p:nvPr/>
        </p:nvCxnSpPr>
        <p:spPr>
          <a:xfrm rot="10800000">
            <a:off x="6332220" y="4795895"/>
            <a:ext cx="1425726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800600" y="4041515"/>
            <a:ext cx="1531620" cy="1508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Selection</a:t>
            </a:r>
            <a:endParaRPr lang="pt-BR" dirty="0"/>
          </a:p>
        </p:txBody>
      </p:sp>
      <p:cxnSp>
        <p:nvCxnSpPr>
          <p:cNvPr id="11" name="Conector em Curva 10"/>
          <p:cNvCxnSpPr/>
          <p:nvPr/>
        </p:nvCxnSpPr>
        <p:spPr>
          <a:xfrm rot="10800000">
            <a:off x="3469004" y="4795895"/>
            <a:ext cx="1331596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874520" y="4041515"/>
            <a:ext cx="1531620" cy="1508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Modelo</a:t>
            </a:r>
            <a:endParaRPr lang="pt-BR" sz="1600" dirty="0"/>
          </a:p>
        </p:txBody>
      </p:sp>
      <p:cxnSp>
        <p:nvCxnSpPr>
          <p:cNvPr id="13" name="Conector em Curva 12"/>
          <p:cNvCxnSpPr>
            <a:endCxn id="10" idx="4"/>
          </p:cNvCxnSpPr>
          <p:nvPr/>
        </p:nvCxnSpPr>
        <p:spPr>
          <a:xfrm rot="5400000" flipH="1" flipV="1">
            <a:off x="2354571" y="3751946"/>
            <a:ext cx="575329" cy="38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766873" y="1957426"/>
            <a:ext cx="1531620" cy="1508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Cria</a:t>
            </a:r>
            <a:r>
              <a:rPr lang="en-US" sz="1600" dirty="0" err="1" smtClean="0"/>
              <a:t>ção</a:t>
            </a:r>
            <a:r>
              <a:rPr lang="en-US" sz="1600" dirty="0" smtClean="0"/>
              <a:t> de </a:t>
            </a:r>
            <a:r>
              <a:rPr lang="en-US" sz="1600" dirty="0" err="1" smtClean="0"/>
              <a:t>novas</a:t>
            </a:r>
            <a:r>
              <a:rPr lang="en-US" sz="1600" dirty="0" smtClean="0"/>
              <a:t> </a:t>
            </a:r>
            <a:r>
              <a:rPr lang="en-US" dirty="0" err="1" smtClean="0"/>
              <a:t>variáveis</a:t>
            </a:r>
            <a:endParaRPr lang="pt-BR" sz="1600" dirty="0"/>
          </a:p>
        </p:txBody>
      </p:sp>
      <p:cxnSp>
        <p:nvCxnSpPr>
          <p:cNvPr id="15" name="Conector em Curva 14"/>
          <p:cNvCxnSpPr/>
          <p:nvPr/>
        </p:nvCxnSpPr>
        <p:spPr>
          <a:xfrm rot="5400000">
            <a:off x="8222300" y="3740058"/>
            <a:ext cx="602913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125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An</a:t>
            </a:r>
            <a:r>
              <a:rPr lang="en-US" dirty="0" err="1" smtClean="0"/>
              <a:t>álise</a:t>
            </a:r>
            <a:r>
              <a:rPr lang="en-US" dirty="0" smtClean="0"/>
              <a:t> </a:t>
            </a:r>
            <a:r>
              <a:rPr lang="en-US" dirty="0" err="1" smtClean="0"/>
              <a:t>Descritiva</a:t>
            </a:r>
            <a:r>
              <a:rPr lang="en-US" dirty="0" smtClean="0"/>
              <a:t> das </a:t>
            </a:r>
            <a:r>
              <a:rPr lang="en-US" dirty="0" err="1"/>
              <a:t>V</a:t>
            </a:r>
            <a:r>
              <a:rPr lang="en-US" dirty="0" err="1" smtClean="0"/>
              <a:t>ariáveis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Distribui</a:t>
            </a:r>
            <a:r>
              <a:rPr lang="en-US" dirty="0" err="1" smtClean="0"/>
              <a:t>ção</a:t>
            </a:r>
            <a:r>
              <a:rPr lang="en-US" dirty="0" smtClean="0"/>
              <a:t> e </a:t>
            </a:r>
            <a:r>
              <a:rPr lang="en-US" dirty="0" err="1" smtClean="0"/>
              <a:t>correlação</a:t>
            </a:r>
            <a:r>
              <a:rPr lang="en-US" dirty="0" smtClean="0"/>
              <a:t> de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r>
              <a:rPr lang="en-US" dirty="0" smtClean="0"/>
              <a:t> com o target. </a:t>
            </a:r>
            <a:endParaRPr lang="en-US" dirty="0"/>
          </a:p>
          <a:p>
            <a:r>
              <a:rPr lang="en-US" dirty="0" err="1" smtClean="0"/>
              <a:t>Nesta</a:t>
            </a:r>
            <a:r>
              <a:rPr lang="en-US" dirty="0" smtClean="0"/>
              <a:t> </a:t>
            </a:r>
            <a:r>
              <a:rPr lang="en-US" dirty="0" err="1" smtClean="0"/>
              <a:t>etapa</a:t>
            </a:r>
            <a:r>
              <a:rPr lang="en-US" dirty="0" smtClean="0"/>
              <a:t> </a:t>
            </a:r>
            <a:r>
              <a:rPr lang="en-US" dirty="0" err="1" smtClean="0"/>
              <a:t>checamos</a:t>
            </a:r>
            <a:r>
              <a:rPr lang="en-US" dirty="0" smtClean="0"/>
              <a:t> a </a:t>
            </a:r>
            <a:r>
              <a:rPr lang="en-US" dirty="0" err="1" smtClean="0"/>
              <a:t>quantidade</a:t>
            </a:r>
            <a:r>
              <a:rPr lang="en-US" dirty="0" smtClean="0"/>
              <a:t> de </a:t>
            </a:r>
            <a:r>
              <a:rPr lang="en-US" dirty="0" err="1" smtClean="0"/>
              <a:t>valores</a:t>
            </a:r>
            <a:r>
              <a:rPr lang="en-US" dirty="0" smtClean="0"/>
              <a:t> missing e </a:t>
            </a:r>
            <a:r>
              <a:rPr lang="en-US" dirty="0" err="1" smtClean="0"/>
              <a:t>possíveis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aberrantes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Obter</a:t>
            </a:r>
            <a:r>
              <a:rPr lang="en-US" dirty="0" smtClean="0"/>
              <a:t> </a:t>
            </a:r>
            <a:r>
              <a:rPr lang="en-US" i="1" dirty="0" smtClean="0"/>
              <a:t>insights</a:t>
            </a:r>
            <a:r>
              <a:rPr lang="en-US" dirty="0" smtClean="0"/>
              <a:t> para </a:t>
            </a:r>
            <a:r>
              <a:rPr lang="en-US" dirty="0" err="1" smtClean="0"/>
              <a:t>novas</a:t>
            </a:r>
            <a:r>
              <a:rPr lang="en-US" dirty="0" smtClean="0"/>
              <a:t> </a:t>
            </a:r>
            <a:r>
              <a:rPr lang="en-US" dirty="0" err="1" smtClean="0"/>
              <a:t>variáveis</a:t>
            </a:r>
            <a:r>
              <a:rPr lang="en-US" dirty="0" smtClean="0"/>
              <a:t>, </a:t>
            </a:r>
            <a:r>
              <a:rPr lang="en-US" dirty="0" err="1" smtClean="0"/>
              <a:t>bem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melhor</a:t>
            </a:r>
            <a:r>
              <a:rPr lang="en-US" dirty="0" smtClean="0"/>
              <a:t> forma de </a:t>
            </a:r>
            <a:r>
              <a:rPr lang="en-US" dirty="0" err="1" smtClean="0"/>
              <a:t>tratar</a:t>
            </a:r>
            <a:r>
              <a:rPr lang="en-US" dirty="0" smtClean="0"/>
              <a:t> a </a:t>
            </a:r>
            <a:r>
              <a:rPr lang="en-US" dirty="0" err="1" smtClean="0"/>
              <a:t>variável</a:t>
            </a:r>
            <a:r>
              <a:rPr lang="en-US" dirty="0" smtClean="0"/>
              <a:t> com a </a:t>
            </a:r>
            <a:r>
              <a:rPr lang="en-US" dirty="0" err="1" smtClean="0"/>
              <a:t>resposta</a:t>
            </a:r>
            <a:r>
              <a:rPr lang="en-US" dirty="0" smtClean="0"/>
              <a:t> (</a:t>
            </a:r>
            <a:r>
              <a:rPr lang="en-US" dirty="0" err="1" smtClean="0"/>
              <a:t>é</a:t>
            </a:r>
            <a:r>
              <a:rPr lang="en-US" dirty="0" smtClean="0"/>
              <a:t> linear, </a:t>
            </a:r>
            <a:r>
              <a:rPr lang="en-US" dirty="0" err="1" smtClean="0"/>
              <a:t>quadrática</a:t>
            </a:r>
            <a:r>
              <a:rPr lang="en-US" dirty="0" smtClean="0"/>
              <a:t>?).</a:t>
            </a:r>
            <a:endParaRPr lang="en-US" dirty="0"/>
          </a:p>
          <a:p>
            <a:r>
              <a:rPr lang="en-US" dirty="0" smtClean="0"/>
              <a:t>Bugs no </a:t>
            </a:r>
            <a:r>
              <a:rPr lang="en-US" dirty="0" err="1" smtClean="0"/>
              <a:t>processo</a:t>
            </a:r>
            <a:r>
              <a:rPr lang="en-US" dirty="0" smtClean="0"/>
              <a:t> de </a:t>
            </a:r>
            <a:r>
              <a:rPr lang="en-US" dirty="0" err="1" smtClean="0"/>
              <a:t>construção</a:t>
            </a:r>
            <a:r>
              <a:rPr lang="en-US" dirty="0" smtClean="0"/>
              <a:t> dos dados </a:t>
            </a:r>
            <a:r>
              <a:rPr lang="en-US" dirty="0" err="1" smtClean="0"/>
              <a:t>também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encontrados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0744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Missing</a:t>
            </a:r>
            <a:r>
              <a:rPr lang="pt-BR" dirty="0" smtClean="0"/>
              <a:t> e </a:t>
            </a:r>
            <a:r>
              <a:rPr lang="pt-BR" dirty="0" err="1" smtClean="0"/>
              <a:t>Outliers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Como procedermos com valores </a:t>
            </a:r>
            <a:r>
              <a:rPr lang="pt-BR" dirty="0" err="1" smtClean="0"/>
              <a:t>missing</a:t>
            </a:r>
            <a:r>
              <a:rPr lang="pt-BR" dirty="0" smtClean="0"/>
              <a:t> (</a:t>
            </a:r>
            <a:r>
              <a:rPr lang="pt-BR" dirty="0" err="1" smtClean="0"/>
              <a:t>ex</a:t>
            </a:r>
            <a:r>
              <a:rPr lang="pt-BR" dirty="0" smtClean="0"/>
              <a:t>: nulo, </a:t>
            </a:r>
            <a:r>
              <a:rPr lang="pt-BR" dirty="0" err="1" smtClean="0"/>
              <a:t>strings</a:t>
            </a:r>
            <a:r>
              <a:rPr lang="pt-BR" dirty="0" smtClean="0"/>
              <a:t> vazias)? Algumas </a:t>
            </a:r>
            <a:r>
              <a:rPr lang="pt-BR" dirty="0" err="1" smtClean="0"/>
              <a:t>t</a:t>
            </a:r>
            <a:r>
              <a:rPr lang="en-US" dirty="0" err="1" smtClean="0"/>
              <a:t>écnicas</a:t>
            </a:r>
            <a:r>
              <a:rPr lang="en-US" dirty="0" smtClean="0"/>
              <a:t> de machine learning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capazes</a:t>
            </a:r>
            <a:r>
              <a:rPr lang="en-US" dirty="0" smtClean="0"/>
              <a:t> </a:t>
            </a:r>
            <a:r>
              <a:rPr lang="pt-BR" dirty="0" smtClean="0"/>
              <a:t>de lidar com isso automaticamente, mas muitas </a:t>
            </a:r>
            <a:r>
              <a:rPr lang="pt-BR" dirty="0" err="1" smtClean="0"/>
              <a:t>n</a:t>
            </a:r>
            <a:r>
              <a:rPr lang="en-US" dirty="0" err="1" smtClean="0"/>
              <a:t>ão</a:t>
            </a:r>
            <a:r>
              <a:rPr lang="en-US" dirty="0" smtClean="0"/>
              <a:t>. </a:t>
            </a:r>
            <a:r>
              <a:rPr lang="en-US" dirty="0" err="1" smtClean="0"/>
              <a:t>Qual</a:t>
            </a:r>
            <a:r>
              <a:rPr lang="en-US" dirty="0" smtClean="0"/>
              <a:t> a </a:t>
            </a:r>
            <a:r>
              <a:rPr lang="en-US" dirty="0" err="1" smtClean="0"/>
              <a:t>melhor</a:t>
            </a:r>
            <a:r>
              <a:rPr lang="en-US" dirty="0" smtClean="0"/>
              <a:t> forma de </a:t>
            </a:r>
            <a:r>
              <a:rPr lang="en-US" dirty="0" err="1" smtClean="0"/>
              <a:t>fazer</a:t>
            </a:r>
            <a:r>
              <a:rPr lang="en-US" dirty="0" smtClean="0"/>
              <a:t> </a:t>
            </a:r>
            <a:r>
              <a:rPr lang="en-US" dirty="0" err="1" smtClean="0"/>
              <a:t>isso</a:t>
            </a:r>
            <a:r>
              <a:rPr lang="en-US" dirty="0" smtClean="0"/>
              <a:t>?</a:t>
            </a:r>
            <a:endParaRPr lang="en-US" dirty="0"/>
          </a:p>
          <a:p>
            <a:r>
              <a:rPr lang="en-US" dirty="0" smtClean="0"/>
              <a:t>Outliers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impactar</a:t>
            </a:r>
            <a:r>
              <a:rPr lang="en-US" dirty="0" smtClean="0"/>
              <a:t> </a:t>
            </a:r>
            <a:r>
              <a:rPr lang="en-US" dirty="0" err="1" smtClean="0"/>
              <a:t>significativamente</a:t>
            </a:r>
            <a:r>
              <a:rPr lang="en-US" dirty="0" smtClean="0"/>
              <a:t> o </a:t>
            </a:r>
            <a:r>
              <a:rPr lang="en-US" dirty="0" err="1" smtClean="0"/>
              <a:t>modelo</a:t>
            </a:r>
            <a:r>
              <a:rPr lang="en-US" dirty="0" smtClean="0"/>
              <a:t>. </a:t>
            </a:r>
            <a:r>
              <a:rPr lang="en-US" dirty="0" err="1" smtClean="0"/>
              <a:t>Será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temos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fazer</a:t>
            </a:r>
            <a:r>
              <a:rPr lang="en-US" dirty="0" smtClean="0"/>
              <a:t> </a:t>
            </a:r>
            <a:r>
              <a:rPr lang="en-US" dirty="0" err="1" smtClean="0"/>
              <a:t>algo</a:t>
            </a:r>
            <a:r>
              <a:rPr lang="en-US" dirty="0" smtClean="0"/>
              <a:t>? </a:t>
            </a:r>
            <a:r>
              <a:rPr lang="en-US" dirty="0" err="1" smtClean="0"/>
              <a:t>É</a:t>
            </a:r>
            <a:r>
              <a:rPr lang="en-US" dirty="0" smtClean="0"/>
              <a:t> um </a:t>
            </a:r>
            <a:r>
              <a:rPr lang="en-US" dirty="0" err="1" smtClean="0"/>
              <a:t>risco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produção</a:t>
            </a:r>
            <a:r>
              <a:rPr lang="en-US" dirty="0" smtClean="0"/>
              <a:t>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7838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</a:t>
            </a:r>
            <a:r>
              <a:rPr lang="en-US" dirty="0" err="1" smtClean="0"/>
              <a:t>ção</a:t>
            </a:r>
            <a:r>
              <a:rPr lang="en-US" dirty="0" smtClean="0"/>
              <a:t> de </a:t>
            </a:r>
            <a:r>
              <a:rPr lang="en-US" dirty="0" err="1" smtClean="0"/>
              <a:t>novas</a:t>
            </a:r>
            <a:r>
              <a:rPr lang="en-US" dirty="0" smtClean="0"/>
              <a:t> </a:t>
            </a:r>
            <a:r>
              <a:rPr lang="en-US" dirty="0" err="1" smtClean="0"/>
              <a:t>variáveis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 as </a:t>
            </a:r>
            <a:r>
              <a:rPr lang="pt-BR" dirty="0" err="1" smtClean="0"/>
              <a:t>an</a:t>
            </a:r>
            <a:r>
              <a:rPr lang="en-US" dirty="0" err="1" smtClean="0"/>
              <a:t>álises</a:t>
            </a:r>
            <a:r>
              <a:rPr lang="en-US" dirty="0" smtClean="0"/>
              <a:t> </a:t>
            </a:r>
            <a:r>
              <a:rPr lang="en-US" dirty="0" err="1" smtClean="0"/>
              <a:t>anteriores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conhecimento</a:t>
            </a:r>
            <a:r>
              <a:rPr lang="en-US" dirty="0" smtClean="0"/>
              <a:t> do </a:t>
            </a:r>
            <a:r>
              <a:rPr lang="en-US" dirty="0" err="1" smtClean="0"/>
              <a:t>negócio</a:t>
            </a:r>
            <a:r>
              <a:rPr lang="en-US" dirty="0" smtClean="0"/>
              <a:t>,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concluir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duas</a:t>
            </a:r>
            <a:r>
              <a:rPr lang="en-US" dirty="0" smtClean="0"/>
              <a:t> </a:t>
            </a:r>
            <a:r>
              <a:rPr lang="en-US" dirty="0" err="1" smtClean="0"/>
              <a:t>variáveis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combinadas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transformação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apropriada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Muitas</a:t>
            </a:r>
            <a:r>
              <a:rPr lang="en-US" dirty="0" smtClean="0"/>
              <a:t> </a:t>
            </a:r>
            <a:r>
              <a:rPr lang="en-US" dirty="0" err="1" smtClean="0"/>
              <a:t>pessoas</a:t>
            </a:r>
            <a:r>
              <a:rPr lang="en-US" dirty="0" smtClean="0"/>
              <a:t> </a:t>
            </a:r>
            <a:r>
              <a:rPr lang="en-US" dirty="0" err="1" smtClean="0"/>
              <a:t>tendem</a:t>
            </a:r>
            <a:r>
              <a:rPr lang="en-US" dirty="0" smtClean="0"/>
              <a:t> a </a:t>
            </a:r>
            <a:r>
              <a:rPr lang="en-US" dirty="0" err="1" smtClean="0"/>
              <a:t>ignorar</a:t>
            </a:r>
            <a:r>
              <a:rPr lang="en-US" dirty="0" smtClean="0"/>
              <a:t>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etapa</a:t>
            </a:r>
            <a:r>
              <a:rPr lang="en-US" dirty="0" smtClean="0"/>
              <a:t>, </a:t>
            </a:r>
            <a:r>
              <a:rPr lang="en-US" dirty="0" err="1" smtClean="0"/>
              <a:t>embora</a:t>
            </a:r>
            <a:r>
              <a:rPr lang="en-US" dirty="0" smtClean="0"/>
              <a:t> </a:t>
            </a:r>
            <a:r>
              <a:rPr lang="en-US" dirty="0" err="1" smtClean="0"/>
              <a:t>possa</a:t>
            </a:r>
            <a:r>
              <a:rPr lang="en-US" dirty="0" smtClean="0"/>
              <a:t> </a:t>
            </a:r>
            <a:r>
              <a:rPr lang="en-US" dirty="0" err="1" smtClean="0"/>
              <a:t>produzir</a:t>
            </a:r>
            <a:r>
              <a:rPr lang="en-US" dirty="0" smtClean="0"/>
              <a:t> </a:t>
            </a:r>
            <a:r>
              <a:rPr lang="en-US" dirty="0" err="1" smtClean="0"/>
              <a:t>grandes</a:t>
            </a:r>
            <a:r>
              <a:rPr lang="en-US" dirty="0" smtClean="0"/>
              <a:t> </a:t>
            </a:r>
            <a:r>
              <a:rPr lang="en-US" dirty="0" err="1" smtClean="0"/>
              <a:t>melhorias</a:t>
            </a:r>
            <a:r>
              <a:rPr lang="en-US" dirty="0" smtClean="0"/>
              <a:t> no </a:t>
            </a:r>
            <a:r>
              <a:rPr lang="en-US" dirty="0" err="1" smtClean="0"/>
              <a:t>modelo</a:t>
            </a:r>
            <a:r>
              <a:rPr lang="en-US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3043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Feature</a:t>
            </a:r>
            <a:r>
              <a:rPr lang="pt-BR" dirty="0" smtClean="0"/>
              <a:t> </a:t>
            </a:r>
            <a:r>
              <a:rPr lang="pt-BR" dirty="0" err="1" smtClean="0"/>
              <a:t>Engineering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Qual a melhor forma de tratar cada </a:t>
            </a:r>
            <a:r>
              <a:rPr lang="pt-BR" dirty="0" err="1" smtClean="0"/>
              <a:t>vari</a:t>
            </a:r>
            <a:r>
              <a:rPr lang="en-US" dirty="0" err="1" smtClean="0"/>
              <a:t>ável</a:t>
            </a:r>
            <a:r>
              <a:rPr lang="en-US" dirty="0" smtClean="0"/>
              <a:t>? </a:t>
            </a:r>
          </a:p>
          <a:p>
            <a:r>
              <a:rPr lang="en-US" dirty="0" err="1"/>
              <a:t>Categorizar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boa </a:t>
            </a:r>
            <a:r>
              <a:rPr lang="en-US" dirty="0" err="1" smtClean="0"/>
              <a:t>alternativa</a:t>
            </a:r>
            <a:r>
              <a:rPr lang="en-US" dirty="0" smtClean="0"/>
              <a:t>?</a:t>
            </a:r>
            <a:endParaRPr lang="en-US" dirty="0"/>
          </a:p>
          <a:p>
            <a:r>
              <a:rPr lang="en-US" dirty="0" err="1" smtClean="0"/>
              <a:t>Devo</a:t>
            </a:r>
            <a:r>
              <a:rPr lang="en-US" dirty="0" smtClean="0"/>
              <a:t> </a:t>
            </a:r>
            <a:r>
              <a:rPr lang="en-US" dirty="0" err="1" smtClean="0"/>
              <a:t>usá</a:t>
            </a:r>
            <a:r>
              <a:rPr lang="en-US" dirty="0" smtClean="0"/>
              <a:t>-la de forma linear?</a:t>
            </a:r>
            <a:endParaRPr lang="en-US" dirty="0"/>
          </a:p>
          <a:p>
            <a:r>
              <a:rPr lang="en-US" dirty="0" err="1" smtClean="0"/>
              <a:t>Realizar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transformação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-linear? Ex: spline.</a:t>
            </a:r>
          </a:p>
        </p:txBody>
      </p:sp>
    </p:spTree>
    <p:extLst>
      <p:ext uri="{BB962C8B-B14F-4D97-AF65-F5344CB8AC3E}">
        <p14:creationId xmlns:p14="http://schemas.microsoft.com/office/powerpoint/2010/main" val="946469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Etapas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projeto</a:t>
            </a:r>
            <a:r>
              <a:rPr lang="en-US" dirty="0" smtClean="0"/>
              <a:t> de machine learning</a:t>
            </a:r>
            <a:endParaRPr lang="pt-BR" dirty="0"/>
          </a:p>
        </p:txBody>
      </p:sp>
      <p:sp>
        <p:nvSpPr>
          <p:cNvPr id="6" name="Oval 5"/>
          <p:cNvSpPr/>
          <p:nvPr/>
        </p:nvSpPr>
        <p:spPr>
          <a:xfrm>
            <a:off x="1878330" y="2293601"/>
            <a:ext cx="1531620" cy="1508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Defini</a:t>
            </a:r>
            <a:r>
              <a:rPr lang="en-US" dirty="0" err="1" smtClean="0"/>
              <a:t>ção</a:t>
            </a:r>
            <a:r>
              <a:rPr lang="en-US" dirty="0" smtClean="0"/>
              <a:t> do </a:t>
            </a:r>
            <a:r>
              <a:rPr lang="en-US" dirty="0" err="1" smtClean="0"/>
              <a:t>Problema</a:t>
            </a:r>
            <a:endParaRPr lang="pt-BR" dirty="0"/>
          </a:p>
        </p:txBody>
      </p:sp>
      <p:cxnSp>
        <p:nvCxnSpPr>
          <p:cNvPr id="9" name="Conector em Curva 8"/>
          <p:cNvCxnSpPr>
            <a:stCxn id="6" idx="6"/>
          </p:cNvCxnSpPr>
          <p:nvPr/>
        </p:nvCxnSpPr>
        <p:spPr>
          <a:xfrm flipV="1">
            <a:off x="3409950" y="3040380"/>
            <a:ext cx="1390650" cy="760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800600" y="2286000"/>
            <a:ext cx="1531620" cy="1508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Defini</a:t>
            </a:r>
            <a:r>
              <a:rPr lang="en-US" dirty="0" err="1" smtClean="0"/>
              <a:t>ção</a:t>
            </a:r>
            <a:r>
              <a:rPr lang="en-US" dirty="0" smtClean="0"/>
              <a:t> do Target</a:t>
            </a:r>
            <a:endParaRPr lang="pt-BR" dirty="0"/>
          </a:p>
        </p:txBody>
      </p:sp>
      <p:cxnSp>
        <p:nvCxnSpPr>
          <p:cNvPr id="11" name="Conector em Curva 10"/>
          <p:cNvCxnSpPr/>
          <p:nvPr/>
        </p:nvCxnSpPr>
        <p:spPr>
          <a:xfrm flipV="1">
            <a:off x="6332220" y="3040380"/>
            <a:ext cx="1390650" cy="760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757946" y="4377690"/>
            <a:ext cx="1531620" cy="1508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Processo</a:t>
            </a:r>
            <a:r>
              <a:rPr lang="en-US" dirty="0" smtClean="0"/>
              <a:t> de </a:t>
            </a:r>
            <a:r>
              <a:rPr lang="en-US" dirty="0" err="1" smtClean="0"/>
              <a:t>valida</a:t>
            </a:r>
            <a:r>
              <a:rPr lang="en-US" dirty="0" err="1" smtClean="0"/>
              <a:t>ção</a:t>
            </a:r>
            <a:endParaRPr lang="pt-BR" dirty="0"/>
          </a:p>
        </p:txBody>
      </p:sp>
      <p:cxnSp>
        <p:nvCxnSpPr>
          <p:cNvPr id="13" name="Conector em Curva 12"/>
          <p:cNvCxnSpPr>
            <a:stCxn id="12" idx="2"/>
            <a:endCxn id="16" idx="6"/>
          </p:cNvCxnSpPr>
          <p:nvPr/>
        </p:nvCxnSpPr>
        <p:spPr>
          <a:xfrm rot="10800000">
            <a:off x="6332220" y="5132070"/>
            <a:ext cx="1425726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800600" y="4377690"/>
            <a:ext cx="1531620" cy="1508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Modelo</a:t>
            </a:r>
            <a:endParaRPr lang="pt-BR" dirty="0"/>
          </a:p>
        </p:txBody>
      </p:sp>
      <p:cxnSp>
        <p:nvCxnSpPr>
          <p:cNvPr id="17" name="Conector em Curva 16"/>
          <p:cNvCxnSpPr>
            <a:stCxn id="16" idx="2"/>
          </p:cNvCxnSpPr>
          <p:nvPr/>
        </p:nvCxnSpPr>
        <p:spPr>
          <a:xfrm rot="10800000">
            <a:off x="3469004" y="5132070"/>
            <a:ext cx="1331596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874520" y="4377690"/>
            <a:ext cx="1531620" cy="1508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Performance (</a:t>
            </a:r>
            <a:r>
              <a:rPr lang="en-US" sz="1600" dirty="0" err="1" smtClean="0"/>
              <a:t>Estat</a:t>
            </a:r>
            <a:r>
              <a:rPr lang="en-US" sz="1600" dirty="0" err="1" smtClean="0"/>
              <a:t>ística</a:t>
            </a:r>
            <a:r>
              <a:rPr lang="en-US" sz="1600" dirty="0" smtClean="0"/>
              <a:t> e </a:t>
            </a:r>
            <a:r>
              <a:rPr lang="en-US" sz="1600" dirty="0" err="1" smtClean="0"/>
              <a:t>Negócio</a:t>
            </a:r>
            <a:r>
              <a:rPr lang="en-US" sz="1600" dirty="0" smtClean="0"/>
              <a:t>)</a:t>
            </a:r>
            <a:endParaRPr lang="pt-BR" sz="1600" dirty="0"/>
          </a:p>
        </p:txBody>
      </p:sp>
      <p:cxnSp>
        <p:nvCxnSpPr>
          <p:cNvPr id="23" name="Conector em Curva 22"/>
          <p:cNvCxnSpPr>
            <a:stCxn id="20" idx="0"/>
            <a:endCxn id="6" idx="4"/>
          </p:cNvCxnSpPr>
          <p:nvPr/>
        </p:nvCxnSpPr>
        <p:spPr>
          <a:xfrm rot="5400000" flipH="1" flipV="1">
            <a:off x="2354571" y="4088121"/>
            <a:ext cx="575329" cy="38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em Curva 30"/>
          <p:cNvCxnSpPr>
            <a:stCxn id="12" idx="5"/>
            <a:endCxn id="32" idx="2"/>
          </p:cNvCxnSpPr>
          <p:nvPr/>
        </p:nvCxnSpPr>
        <p:spPr>
          <a:xfrm rot="5400000" flipH="1" flipV="1">
            <a:off x="9082020" y="5121665"/>
            <a:ext cx="527077" cy="560588"/>
          </a:xfrm>
          <a:prstGeom prst="curvedConnector4">
            <a:avLst>
              <a:gd name="adj1" fmla="val -43371"/>
              <a:gd name="adj2" fmla="val 70006"/>
            </a:avLst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625853" y="4658995"/>
            <a:ext cx="1104900" cy="958849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Base de Teste</a:t>
            </a:r>
            <a:endParaRPr lang="pt-BR" dirty="0"/>
          </a:p>
        </p:txBody>
      </p:sp>
      <p:sp>
        <p:nvSpPr>
          <p:cNvPr id="41" name="Oval 40"/>
          <p:cNvSpPr/>
          <p:nvPr/>
        </p:nvSpPr>
        <p:spPr>
          <a:xfrm>
            <a:off x="7766873" y="2293601"/>
            <a:ext cx="1531620" cy="1508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dirty="0" err="1" smtClean="0"/>
              <a:t>Constru</a:t>
            </a:r>
            <a:r>
              <a:rPr lang="en-US" sz="1600" dirty="0" err="1" smtClean="0"/>
              <a:t>ção</a:t>
            </a:r>
            <a:r>
              <a:rPr lang="en-US" sz="1600" dirty="0" smtClean="0"/>
              <a:t> da</a:t>
            </a:r>
          </a:p>
          <a:p>
            <a:pPr algn="ctr"/>
            <a:r>
              <a:rPr lang="en-US" sz="1600" dirty="0" smtClean="0"/>
              <a:t>base de</a:t>
            </a:r>
          </a:p>
          <a:p>
            <a:pPr algn="ctr"/>
            <a:r>
              <a:rPr lang="en-US" sz="1600" dirty="0" err="1" smtClean="0"/>
              <a:t>modelagem</a:t>
            </a:r>
            <a:endParaRPr lang="pt-BR" sz="1600" dirty="0"/>
          </a:p>
        </p:txBody>
      </p:sp>
      <p:cxnSp>
        <p:nvCxnSpPr>
          <p:cNvPr id="42" name="Conector em Curva 41"/>
          <p:cNvCxnSpPr>
            <a:endCxn id="12" idx="0"/>
          </p:cNvCxnSpPr>
          <p:nvPr/>
        </p:nvCxnSpPr>
        <p:spPr>
          <a:xfrm rot="5400000">
            <a:off x="8222300" y="4076233"/>
            <a:ext cx="602913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3422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Feature</a:t>
            </a:r>
            <a:r>
              <a:rPr lang="pt-BR" dirty="0" smtClean="0"/>
              <a:t> </a:t>
            </a:r>
            <a:r>
              <a:rPr lang="pt-BR" dirty="0" err="1" smtClean="0"/>
              <a:t>Selection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Tenho centenas de </a:t>
            </a:r>
            <a:r>
              <a:rPr lang="pt-BR" dirty="0" err="1" smtClean="0"/>
              <a:t>vari</a:t>
            </a:r>
            <a:r>
              <a:rPr lang="en-US" dirty="0" err="1" smtClean="0"/>
              <a:t>áveis</a:t>
            </a:r>
            <a:r>
              <a:rPr lang="en-US" dirty="0" smtClean="0"/>
              <a:t>. </a:t>
            </a:r>
            <a:r>
              <a:rPr lang="en-US" dirty="0" err="1" smtClean="0"/>
              <a:t>Devo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todas</a:t>
            </a:r>
            <a:r>
              <a:rPr lang="en-US" dirty="0" smtClean="0"/>
              <a:t>? </a:t>
            </a:r>
            <a:r>
              <a:rPr lang="en-US" dirty="0" err="1" smtClean="0"/>
              <a:t>Quais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as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importantes</a:t>
            </a:r>
            <a:r>
              <a:rPr lang="en-US" dirty="0" smtClean="0"/>
              <a:t>?</a:t>
            </a:r>
            <a:endParaRPr lang="en-US" dirty="0"/>
          </a:p>
          <a:p>
            <a:r>
              <a:rPr lang="en-US" dirty="0" err="1" smtClean="0"/>
              <a:t>Há</a:t>
            </a:r>
            <a:r>
              <a:rPr lang="en-US" dirty="0" smtClean="0"/>
              <a:t> </a:t>
            </a:r>
            <a:r>
              <a:rPr lang="en-US" dirty="0" err="1" smtClean="0"/>
              <a:t>algoritmos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beneficiam</a:t>
            </a:r>
            <a:r>
              <a:rPr lang="en-US" dirty="0" smtClean="0"/>
              <a:t> de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variáveis</a:t>
            </a:r>
            <a:r>
              <a:rPr lang="en-US" dirty="0" smtClean="0"/>
              <a:t>, outros </a:t>
            </a:r>
            <a:r>
              <a:rPr lang="en-US" dirty="0" err="1" smtClean="0"/>
              <a:t>algoritmos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apresentar</a:t>
            </a:r>
            <a:r>
              <a:rPr lang="en-US" dirty="0" smtClean="0"/>
              <a:t> </a:t>
            </a:r>
            <a:r>
              <a:rPr lang="en-US" dirty="0" err="1" smtClean="0"/>
              <a:t>problemas</a:t>
            </a:r>
            <a:r>
              <a:rPr lang="en-US" dirty="0" smtClean="0"/>
              <a:t> (ex: </a:t>
            </a:r>
            <a:r>
              <a:rPr lang="en-US" dirty="0" err="1" smtClean="0"/>
              <a:t>instabilidade</a:t>
            </a:r>
            <a:r>
              <a:rPr lang="en-US" dirty="0" smtClean="0"/>
              <a:t>, </a:t>
            </a:r>
            <a:r>
              <a:rPr lang="en-US" dirty="0" err="1" smtClean="0"/>
              <a:t>multicolinearidade</a:t>
            </a:r>
            <a:r>
              <a:rPr lang="en-US" dirty="0" smtClean="0"/>
              <a:t>, tempo de </a:t>
            </a:r>
            <a:r>
              <a:rPr lang="en-US" dirty="0" err="1" smtClean="0"/>
              <a:t>execução</a:t>
            </a:r>
            <a:r>
              <a:rPr lang="en-US" dirty="0" smtClean="0"/>
              <a:t>, </a:t>
            </a:r>
            <a:r>
              <a:rPr lang="en-US" dirty="0" err="1" smtClean="0"/>
              <a:t>memória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 err="1" smtClean="0"/>
              <a:t>Qual</a:t>
            </a:r>
            <a:r>
              <a:rPr lang="en-US" dirty="0" smtClean="0"/>
              <a:t> a </a:t>
            </a:r>
            <a:r>
              <a:rPr lang="en-US" dirty="0" err="1" smtClean="0"/>
              <a:t>melhor</a:t>
            </a:r>
            <a:r>
              <a:rPr lang="en-US" dirty="0" smtClean="0"/>
              <a:t> </a:t>
            </a:r>
            <a:r>
              <a:rPr lang="en-US" dirty="0" err="1" smtClean="0"/>
              <a:t>abordagem</a:t>
            </a:r>
            <a:r>
              <a:rPr lang="en-US" dirty="0" smtClean="0"/>
              <a:t> para </a:t>
            </a:r>
            <a:r>
              <a:rPr lang="en-US" dirty="0" err="1" smtClean="0"/>
              <a:t>escolher</a:t>
            </a:r>
            <a:r>
              <a:rPr lang="en-US" dirty="0" smtClean="0"/>
              <a:t> o </a:t>
            </a:r>
            <a:r>
              <a:rPr lang="en-US" dirty="0" err="1" smtClean="0"/>
              <a:t>melhor</a:t>
            </a:r>
            <a:r>
              <a:rPr lang="en-US" dirty="0" smtClean="0"/>
              <a:t> </a:t>
            </a:r>
            <a:r>
              <a:rPr lang="en-US" dirty="0" err="1" smtClean="0"/>
              <a:t>subconjunto</a:t>
            </a:r>
            <a:r>
              <a:rPr lang="en-US" dirty="0" smtClean="0"/>
              <a:t> de </a:t>
            </a:r>
            <a:r>
              <a:rPr lang="en-US" dirty="0" err="1" smtClean="0"/>
              <a:t>variáveis</a:t>
            </a:r>
            <a:r>
              <a:rPr lang="en-US" dirty="0"/>
              <a:t>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510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Qual </a:t>
            </a:r>
            <a:r>
              <a:rPr lang="pt-BR" dirty="0" err="1" smtClean="0"/>
              <a:t>t</a:t>
            </a:r>
            <a:r>
              <a:rPr lang="en-US" dirty="0" err="1" smtClean="0"/>
              <a:t>écnica</a:t>
            </a:r>
            <a:r>
              <a:rPr lang="en-US" dirty="0" smtClean="0"/>
              <a:t> de </a:t>
            </a:r>
            <a:r>
              <a:rPr lang="en-US" dirty="0" err="1" smtClean="0"/>
              <a:t>modelagem</a:t>
            </a:r>
            <a:r>
              <a:rPr lang="en-US" dirty="0" smtClean="0"/>
              <a:t> (ex: Linear, Random Forest, Boosting, </a:t>
            </a:r>
            <a:r>
              <a:rPr lang="en-US" dirty="0" err="1" smtClean="0"/>
              <a:t>Redes</a:t>
            </a:r>
            <a:r>
              <a:rPr lang="en-US" dirty="0" smtClean="0"/>
              <a:t> </a:t>
            </a:r>
            <a:r>
              <a:rPr lang="en-US" dirty="0" err="1" smtClean="0"/>
              <a:t>Neurais</a:t>
            </a:r>
            <a:r>
              <a:rPr lang="en-US" dirty="0" smtClean="0"/>
              <a:t>)?</a:t>
            </a:r>
            <a:endParaRPr lang="en-US" dirty="0"/>
          </a:p>
          <a:p>
            <a:r>
              <a:rPr lang="en-US" dirty="0"/>
              <a:t>Trade-off: </a:t>
            </a:r>
            <a:r>
              <a:rPr lang="en-US" dirty="0" err="1"/>
              <a:t>p</a:t>
            </a:r>
            <a:r>
              <a:rPr lang="en-US" dirty="0" err="1" smtClean="0"/>
              <a:t>reciso</a:t>
            </a:r>
            <a:r>
              <a:rPr lang="en-US" dirty="0" smtClean="0"/>
              <a:t> </a:t>
            </a:r>
            <a:r>
              <a:rPr lang="en-US" dirty="0" err="1" smtClean="0"/>
              <a:t>interpretar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meus </a:t>
            </a:r>
            <a:r>
              <a:rPr lang="en-US" dirty="0" err="1" smtClean="0"/>
              <a:t>resultados</a:t>
            </a:r>
            <a:r>
              <a:rPr lang="en-US" dirty="0" smtClean="0"/>
              <a:t> (ex: linear), </a:t>
            </a:r>
            <a:r>
              <a:rPr lang="en-US" dirty="0" err="1"/>
              <a:t>o</a:t>
            </a:r>
            <a:r>
              <a:rPr lang="en-US" dirty="0" err="1" smtClean="0"/>
              <a:t>u</a:t>
            </a:r>
            <a:r>
              <a:rPr lang="en-US" dirty="0" smtClean="0"/>
              <a:t> </a:t>
            </a:r>
            <a:r>
              <a:rPr lang="en-US" dirty="0" err="1" smtClean="0"/>
              <a:t>posso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um </a:t>
            </a:r>
            <a:r>
              <a:rPr lang="en-US" dirty="0" err="1" smtClean="0"/>
              <a:t>algoritmo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poderoso</a:t>
            </a:r>
            <a:r>
              <a:rPr lang="en-US" dirty="0" smtClean="0"/>
              <a:t> (ex: </a:t>
            </a:r>
            <a:r>
              <a:rPr lang="en-US" dirty="0" err="1" smtClean="0"/>
              <a:t>rede</a:t>
            </a:r>
            <a:r>
              <a:rPr lang="en-US" dirty="0" smtClean="0"/>
              <a:t> neural)? </a:t>
            </a:r>
            <a:endParaRPr lang="en-US" dirty="0"/>
          </a:p>
          <a:p>
            <a:r>
              <a:rPr lang="en-US" dirty="0" err="1" smtClean="0"/>
              <a:t>Há</a:t>
            </a:r>
            <a:r>
              <a:rPr lang="en-US" dirty="0" smtClean="0"/>
              <a:t> </a:t>
            </a:r>
            <a:r>
              <a:rPr lang="en-US" dirty="0" err="1" smtClean="0"/>
              <a:t>alguma</a:t>
            </a:r>
            <a:r>
              <a:rPr lang="en-US" dirty="0" smtClean="0"/>
              <a:t> </a:t>
            </a:r>
            <a:r>
              <a:rPr lang="en-US" dirty="0" err="1" smtClean="0"/>
              <a:t>restrição</a:t>
            </a:r>
            <a:r>
              <a:rPr lang="en-US" dirty="0" smtClean="0"/>
              <a:t> </a:t>
            </a:r>
            <a:r>
              <a:rPr lang="en-US" dirty="0" err="1" smtClean="0"/>
              <a:t>regulatória</a:t>
            </a:r>
            <a:r>
              <a:rPr lang="en-US" dirty="0" smtClean="0"/>
              <a:t>? Ex.: O banco central </a:t>
            </a:r>
            <a:r>
              <a:rPr lang="en-US" dirty="0" err="1" smtClean="0"/>
              <a:t>exige</a:t>
            </a:r>
            <a:r>
              <a:rPr lang="en-US" dirty="0" smtClean="0"/>
              <a:t> </a:t>
            </a:r>
            <a:r>
              <a:rPr lang="en-US" dirty="0" err="1" smtClean="0"/>
              <a:t>alguma</a:t>
            </a:r>
            <a:r>
              <a:rPr lang="en-US" dirty="0" smtClean="0"/>
              <a:t> </a:t>
            </a:r>
            <a:r>
              <a:rPr lang="en-US" dirty="0" err="1" smtClean="0"/>
              <a:t>interpretação</a:t>
            </a:r>
            <a:r>
              <a:rPr lang="en-US" dirty="0" smtClean="0"/>
              <a:t>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795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</a:t>
            </a:r>
            <a:r>
              <a:rPr lang="en-US" dirty="0" err="1" smtClean="0"/>
              <a:t>ção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Usando o modelo para </a:t>
            </a:r>
            <a:r>
              <a:rPr lang="pt-BR" dirty="0" err="1" smtClean="0"/>
              <a:t>decis</a:t>
            </a:r>
            <a:r>
              <a:rPr lang="en-US" dirty="0" err="1" smtClean="0"/>
              <a:t>ões</a:t>
            </a:r>
            <a:r>
              <a:rPr lang="en-US" dirty="0" smtClean="0"/>
              <a:t> de </a:t>
            </a:r>
            <a:r>
              <a:rPr lang="en-US" dirty="0" err="1" smtClean="0"/>
              <a:t>negócio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489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</a:t>
            </a:r>
            <a:r>
              <a:rPr lang="en-US" dirty="0" smtClean="0"/>
              <a:t>tapas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implementa</a:t>
            </a:r>
            <a:r>
              <a:rPr lang="en-US" dirty="0" err="1" smtClean="0"/>
              <a:t>ção</a:t>
            </a:r>
            <a:endParaRPr lang="pt-BR" dirty="0"/>
          </a:p>
        </p:txBody>
      </p:sp>
      <p:sp>
        <p:nvSpPr>
          <p:cNvPr id="4" name="Oval 3"/>
          <p:cNvSpPr/>
          <p:nvPr/>
        </p:nvSpPr>
        <p:spPr>
          <a:xfrm>
            <a:off x="1878330" y="1957426"/>
            <a:ext cx="1531620" cy="1508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pt-BR" dirty="0" smtClean="0"/>
              <a:t>Constru</a:t>
            </a:r>
            <a:r>
              <a:rPr lang="pt-BR" dirty="0" smtClean="0"/>
              <a:t>ção</a:t>
            </a:r>
          </a:p>
          <a:p>
            <a:pPr algn="ctr"/>
            <a:r>
              <a:rPr lang="pt-BR" dirty="0" smtClean="0"/>
              <a:t>do Modelo</a:t>
            </a:r>
            <a:endParaRPr lang="pt-BR" dirty="0"/>
          </a:p>
        </p:txBody>
      </p:sp>
      <p:cxnSp>
        <p:nvCxnSpPr>
          <p:cNvPr id="5" name="Conector em Curva 4"/>
          <p:cNvCxnSpPr>
            <a:stCxn id="4" idx="2"/>
            <a:endCxn id="4" idx="0"/>
          </p:cNvCxnSpPr>
          <p:nvPr/>
        </p:nvCxnSpPr>
        <p:spPr>
          <a:xfrm rot="10800000" flipH="1">
            <a:off x="1878330" y="1957426"/>
            <a:ext cx="765810" cy="754380"/>
          </a:xfrm>
          <a:prstGeom prst="curvedConnector4">
            <a:avLst>
              <a:gd name="adj1" fmla="val -29851"/>
              <a:gd name="adj2" fmla="val 1303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em Curva 9"/>
          <p:cNvCxnSpPr>
            <a:stCxn id="4" idx="6"/>
          </p:cNvCxnSpPr>
          <p:nvPr/>
        </p:nvCxnSpPr>
        <p:spPr>
          <a:xfrm>
            <a:off x="3409950" y="2711806"/>
            <a:ext cx="1995768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3463738" y="2711806"/>
            <a:ext cx="1847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Modelo bom o suficiente</a:t>
            </a:r>
            <a:endParaRPr lang="pt-BR" dirty="0"/>
          </a:p>
        </p:txBody>
      </p:sp>
      <p:sp>
        <p:nvSpPr>
          <p:cNvPr id="16" name="Oval 15"/>
          <p:cNvSpPr/>
          <p:nvPr/>
        </p:nvSpPr>
        <p:spPr>
          <a:xfrm>
            <a:off x="5413560" y="1970126"/>
            <a:ext cx="1531620" cy="1508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 smtClean="0"/>
              <a:t>Checar</a:t>
            </a:r>
            <a:endParaRPr lang="en-US" dirty="0" smtClean="0"/>
          </a:p>
          <a:p>
            <a:pPr algn="ctr"/>
            <a:r>
              <a:rPr lang="en-US" dirty="0" smtClean="0"/>
              <a:t>Performance</a:t>
            </a:r>
          </a:p>
          <a:p>
            <a:pPr algn="ctr"/>
            <a:r>
              <a:rPr lang="en-US" dirty="0" smtClean="0"/>
              <a:t>Base de teste</a:t>
            </a:r>
            <a:endParaRPr lang="pt-BR" dirty="0"/>
          </a:p>
        </p:txBody>
      </p:sp>
      <p:sp>
        <p:nvSpPr>
          <p:cNvPr id="17" name="Oval 16"/>
          <p:cNvSpPr/>
          <p:nvPr/>
        </p:nvSpPr>
        <p:spPr>
          <a:xfrm>
            <a:off x="8948790" y="1963776"/>
            <a:ext cx="1531620" cy="1508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Produ</a:t>
            </a:r>
            <a:r>
              <a:rPr lang="en-US" dirty="0" err="1" smtClean="0"/>
              <a:t>ção</a:t>
            </a:r>
            <a:endParaRPr lang="pt-BR" dirty="0"/>
          </a:p>
        </p:txBody>
      </p:sp>
      <p:cxnSp>
        <p:nvCxnSpPr>
          <p:cNvPr id="18" name="Conector em Curva 17"/>
          <p:cNvCxnSpPr/>
          <p:nvPr/>
        </p:nvCxnSpPr>
        <p:spPr>
          <a:xfrm>
            <a:off x="6953022" y="2705456"/>
            <a:ext cx="1995768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185096" y="4079447"/>
            <a:ext cx="1531620" cy="1508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Regras</a:t>
            </a:r>
            <a:r>
              <a:rPr lang="en-US" dirty="0" smtClean="0"/>
              <a:t> de </a:t>
            </a:r>
            <a:r>
              <a:rPr lang="en-US" dirty="0" err="1" smtClean="0"/>
              <a:t>Negócio</a:t>
            </a:r>
            <a:endParaRPr lang="pt-BR" dirty="0"/>
          </a:p>
        </p:txBody>
      </p:sp>
      <p:sp>
        <p:nvSpPr>
          <p:cNvPr id="20" name="Oval 19"/>
          <p:cNvSpPr/>
          <p:nvPr/>
        </p:nvSpPr>
        <p:spPr>
          <a:xfrm>
            <a:off x="3642024" y="4079447"/>
            <a:ext cx="1531620" cy="1508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Monitoramento</a:t>
            </a:r>
            <a:endParaRPr lang="pt-BR" dirty="0"/>
          </a:p>
        </p:txBody>
      </p:sp>
      <p:cxnSp>
        <p:nvCxnSpPr>
          <p:cNvPr id="21" name="Conector em Curva 20"/>
          <p:cNvCxnSpPr>
            <a:stCxn id="17" idx="4"/>
            <a:endCxn id="19" idx="0"/>
          </p:cNvCxnSpPr>
          <p:nvPr/>
        </p:nvCxnSpPr>
        <p:spPr>
          <a:xfrm rot="5400000">
            <a:off x="8529298" y="2894144"/>
            <a:ext cx="606911" cy="176369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em Curva 23"/>
          <p:cNvCxnSpPr>
            <a:stCxn id="20" idx="2"/>
            <a:endCxn id="4" idx="4"/>
          </p:cNvCxnSpPr>
          <p:nvPr/>
        </p:nvCxnSpPr>
        <p:spPr>
          <a:xfrm rot="10800000">
            <a:off x="2644140" y="3466187"/>
            <a:ext cx="997884" cy="136764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em Curva 26"/>
          <p:cNvCxnSpPr>
            <a:stCxn id="19" idx="2"/>
            <a:endCxn id="20" idx="6"/>
          </p:cNvCxnSpPr>
          <p:nvPr/>
        </p:nvCxnSpPr>
        <p:spPr>
          <a:xfrm rot="10800000">
            <a:off x="5173644" y="4833827"/>
            <a:ext cx="2011452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470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Base de Teste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E</a:t>
            </a:r>
            <a:r>
              <a:rPr lang="en-US" dirty="0" err="1" smtClean="0"/>
              <a:t>stamos</a:t>
            </a:r>
            <a:r>
              <a:rPr lang="en-US" dirty="0" smtClean="0"/>
              <a:t> </a:t>
            </a:r>
            <a:r>
              <a:rPr lang="en-US" dirty="0" err="1" smtClean="0"/>
              <a:t>contentes</a:t>
            </a:r>
            <a:r>
              <a:rPr lang="en-US" dirty="0" smtClean="0"/>
              <a:t> com o </a:t>
            </a:r>
            <a:r>
              <a:rPr lang="en-US" dirty="0" err="1" smtClean="0"/>
              <a:t>poder</a:t>
            </a:r>
            <a:r>
              <a:rPr lang="en-US" dirty="0" smtClean="0"/>
              <a:t> </a:t>
            </a:r>
            <a:r>
              <a:rPr lang="en-US" dirty="0" err="1" smtClean="0"/>
              <a:t>preditivo</a:t>
            </a:r>
            <a:r>
              <a:rPr lang="en-US" dirty="0" smtClean="0"/>
              <a:t> / </a:t>
            </a:r>
            <a:r>
              <a:rPr lang="en-US" dirty="0" err="1" smtClean="0"/>
              <a:t>estabilidade</a:t>
            </a:r>
            <a:r>
              <a:rPr lang="en-US" dirty="0" smtClean="0"/>
              <a:t> </a:t>
            </a:r>
            <a:r>
              <a:rPr lang="en-US" dirty="0" err="1" smtClean="0"/>
              <a:t>nas</a:t>
            </a:r>
            <a:r>
              <a:rPr lang="en-US" dirty="0" smtClean="0"/>
              <a:t> bases de </a:t>
            </a:r>
            <a:r>
              <a:rPr lang="en-US" dirty="0" err="1" smtClean="0"/>
              <a:t>treino</a:t>
            </a:r>
            <a:r>
              <a:rPr lang="en-US" dirty="0" smtClean="0"/>
              <a:t> e </a:t>
            </a:r>
            <a:r>
              <a:rPr lang="en-US" dirty="0" err="1" smtClean="0"/>
              <a:t>validação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Próximo</a:t>
            </a:r>
            <a:r>
              <a:rPr lang="en-US" dirty="0" smtClean="0"/>
              <a:t> </a:t>
            </a:r>
            <a:r>
              <a:rPr lang="en-US" dirty="0" err="1" smtClean="0"/>
              <a:t>passo</a:t>
            </a:r>
            <a:r>
              <a:rPr lang="en-US" dirty="0" smtClean="0"/>
              <a:t>: </a:t>
            </a:r>
            <a:r>
              <a:rPr lang="en-US" dirty="0" err="1" smtClean="0"/>
              <a:t>checar</a:t>
            </a:r>
            <a:r>
              <a:rPr lang="en-US" dirty="0" smtClean="0"/>
              <a:t> </a:t>
            </a:r>
            <a:r>
              <a:rPr lang="en-US" dirty="0" err="1" smtClean="0"/>
              <a:t>estas</a:t>
            </a:r>
            <a:r>
              <a:rPr lang="en-US" dirty="0" smtClean="0"/>
              <a:t> </a:t>
            </a:r>
            <a:r>
              <a:rPr lang="en-US" dirty="0" err="1" smtClean="0"/>
              <a:t>métricas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base de teste.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67708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Base de Teste</a:t>
            </a:r>
            <a:endParaRPr lang="pt-BR" dirty="0"/>
          </a:p>
        </p:txBody>
      </p:sp>
      <p:sp>
        <p:nvSpPr>
          <p:cNvPr id="12" name="Oval 11"/>
          <p:cNvSpPr/>
          <p:nvPr/>
        </p:nvSpPr>
        <p:spPr>
          <a:xfrm>
            <a:off x="786426" y="2703369"/>
            <a:ext cx="1531620" cy="1508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</a:t>
            </a:r>
            <a:r>
              <a:rPr lang="en-US" dirty="0" err="1" smtClean="0"/>
              <a:t>étricas</a:t>
            </a:r>
            <a:endParaRPr lang="pt-BR" dirty="0"/>
          </a:p>
        </p:txBody>
      </p:sp>
      <p:cxnSp>
        <p:nvCxnSpPr>
          <p:cNvPr id="13" name="Conector em Curva 12"/>
          <p:cNvCxnSpPr>
            <a:stCxn id="12" idx="0"/>
            <a:endCxn id="15" idx="1"/>
          </p:cNvCxnSpPr>
          <p:nvPr/>
        </p:nvCxnSpPr>
        <p:spPr>
          <a:xfrm rot="5400000" flipH="1" flipV="1">
            <a:off x="2166958" y="1468221"/>
            <a:ext cx="620427" cy="184987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em Curva 13"/>
          <p:cNvCxnSpPr>
            <a:stCxn id="12" idx="6"/>
            <a:endCxn id="16" idx="1"/>
          </p:cNvCxnSpPr>
          <p:nvPr/>
        </p:nvCxnSpPr>
        <p:spPr>
          <a:xfrm flipV="1">
            <a:off x="2318046" y="3456923"/>
            <a:ext cx="1084061" cy="82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3402107" y="1667443"/>
            <a:ext cx="5271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Performance similar aos obtidos durante o treino </a:t>
            </a:r>
            <a:r>
              <a:rPr lang="pt-BR" sz="2400" dirty="0" smtClean="0">
                <a:sym typeface="Wingdings"/>
              </a:rPr>
              <a:t> Bom!</a:t>
            </a:r>
            <a:endParaRPr lang="pt-BR" sz="24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3402107" y="3041424"/>
            <a:ext cx="49888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Performance muito inferior</a:t>
            </a:r>
          </a:p>
          <a:p>
            <a:r>
              <a:rPr lang="pt-BR" sz="2400" dirty="0" smtClean="0">
                <a:sym typeface="Wingdings"/>
              </a:rPr>
              <a:t> Sinal de </a:t>
            </a:r>
            <a:r>
              <a:rPr lang="pt-BR" sz="2400" dirty="0" err="1" smtClean="0">
                <a:sym typeface="Wingdings"/>
              </a:rPr>
              <a:t>overfitting</a:t>
            </a:r>
            <a:r>
              <a:rPr lang="pt-BR" sz="2400" dirty="0" smtClean="0">
                <a:sym typeface="Wingdings"/>
              </a:rPr>
              <a:t>!</a:t>
            </a:r>
            <a:endParaRPr lang="pt-BR" sz="2400" dirty="0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8847" y="2787245"/>
            <a:ext cx="2065087" cy="1327556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1322" y="1265563"/>
            <a:ext cx="1104509" cy="1104509"/>
          </a:xfrm>
          <a:prstGeom prst="rect">
            <a:avLst/>
          </a:prstGeom>
        </p:spPr>
      </p:pic>
      <p:sp>
        <p:nvSpPr>
          <p:cNvPr id="22" name="CaixaDeTexto 21"/>
          <p:cNvSpPr txBox="1"/>
          <p:nvPr/>
        </p:nvSpPr>
        <p:spPr>
          <a:xfrm>
            <a:off x="3406589" y="4874700"/>
            <a:ext cx="49888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Performance muito superior</a:t>
            </a:r>
          </a:p>
          <a:p>
            <a:r>
              <a:rPr lang="pt-BR" sz="2400" dirty="0" smtClean="0">
                <a:sym typeface="Wingdings"/>
              </a:rPr>
              <a:t> Sinal de bug!</a:t>
            </a:r>
            <a:endParaRPr lang="pt-BR" sz="2400" dirty="0"/>
          </a:p>
        </p:txBody>
      </p:sp>
      <p:cxnSp>
        <p:nvCxnSpPr>
          <p:cNvPr id="23" name="Conector em Curva 22"/>
          <p:cNvCxnSpPr>
            <a:stCxn id="12" idx="4"/>
            <a:endCxn id="22" idx="1"/>
          </p:cNvCxnSpPr>
          <p:nvPr/>
        </p:nvCxnSpPr>
        <p:spPr>
          <a:xfrm rot="16200000" flipH="1">
            <a:off x="1940377" y="3823987"/>
            <a:ext cx="1078070" cy="185435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m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2519" y="4369059"/>
            <a:ext cx="2097741" cy="168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36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Produ</a:t>
            </a:r>
            <a:r>
              <a:rPr lang="en-US" dirty="0" err="1" smtClean="0"/>
              <a:t>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Com um </a:t>
            </a:r>
            <a:r>
              <a:rPr lang="en-US" dirty="0" err="1" smtClean="0"/>
              <a:t>modelo</a:t>
            </a:r>
            <a:r>
              <a:rPr lang="en-US" dirty="0" smtClean="0"/>
              <a:t> </a:t>
            </a:r>
            <a:r>
              <a:rPr lang="en-US" dirty="0" err="1" smtClean="0"/>
              <a:t>estimado</a:t>
            </a:r>
            <a:r>
              <a:rPr lang="en-US" dirty="0" smtClean="0"/>
              <a:t> e </a:t>
            </a:r>
            <a:r>
              <a:rPr lang="en-US" dirty="0" err="1" smtClean="0"/>
              <a:t>aprovado</a:t>
            </a:r>
            <a:r>
              <a:rPr lang="en-US" dirty="0" smtClean="0"/>
              <a:t>,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usamos</a:t>
            </a:r>
            <a:r>
              <a:rPr lang="en-US" dirty="0" smtClean="0"/>
              <a:t> as </a:t>
            </a:r>
            <a:r>
              <a:rPr lang="en-US" dirty="0" err="1" smtClean="0"/>
              <a:t>predi</a:t>
            </a:r>
            <a:r>
              <a:rPr lang="en-US" dirty="0" err="1" smtClean="0"/>
              <a:t>ções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produção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369070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Produ</a:t>
            </a:r>
            <a:r>
              <a:rPr lang="en-US" dirty="0" err="1" smtClean="0"/>
              <a:t>ção</a:t>
            </a:r>
            <a:r>
              <a:rPr lang="en-US" dirty="0" smtClean="0"/>
              <a:t> - </a:t>
            </a:r>
            <a:r>
              <a:rPr lang="en-US" dirty="0" err="1" smtClean="0"/>
              <a:t>Alternativas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Re-</a:t>
            </a:r>
            <a:r>
              <a:rPr lang="en-US" dirty="0" err="1" smtClean="0"/>
              <a:t>implementar</a:t>
            </a:r>
            <a:r>
              <a:rPr lang="en-US" dirty="0" smtClean="0"/>
              <a:t> o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sistema</a:t>
            </a:r>
            <a:r>
              <a:rPr lang="en-US" dirty="0"/>
              <a:t> de </a:t>
            </a:r>
            <a:r>
              <a:rPr lang="en-US" dirty="0" err="1"/>
              <a:t>produção</a:t>
            </a:r>
            <a:r>
              <a:rPr lang="en-US" dirty="0"/>
              <a:t> (ex: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estimado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R,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Java)?</a:t>
            </a:r>
          </a:p>
          <a:p>
            <a:r>
              <a:rPr lang="en-US" dirty="0" err="1"/>
              <a:t>Integrar</a:t>
            </a:r>
            <a:r>
              <a:rPr lang="en-US" dirty="0"/>
              <a:t> a base de </a:t>
            </a:r>
            <a:r>
              <a:rPr lang="en-US" dirty="0" err="1"/>
              <a:t>código</a:t>
            </a:r>
            <a:r>
              <a:rPr lang="en-US" dirty="0"/>
              <a:t> do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sistema</a:t>
            </a:r>
            <a:r>
              <a:rPr lang="en-US" dirty="0"/>
              <a:t> de </a:t>
            </a:r>
            <a:r>
              <a:rPr lang="en-US" dirty="0" err="1"/>
              <a:t>produção</a:t>
            </a:r>
            <a:r>
              <a:rPr lang="en-US" dirty="0"/>
              <a:t> (</a:t>
            </a:r>
            <a:r>
              <a:rPr lang="en-US" dirty="0" err="1"/>
              <a:t>possível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 se </a:t>
            </a:r>
            <a:r>
              <a:rPr lang="en-US" dirty="0" err="1"/>
              <a:t>usa</a:t>
            </a:r>
            <a:r>
              <a:rPr lang="en-US" dirty="0"/>
              <a:t> a </a:t>
            </a:r>
            <a:r>
              <a:rPr lang="en-US" dirty="0" err="1"/>
              <a:t>mesma</a:t>
            </a:r>
            <a:r>
              <a:rPr lang="en-US" dirty="0"/>
              <a:t> </a:t>
            </a:r>
            <a:r>
              <a:rPr lang="en-US" dirty="0" err="1"/>
              <a:t>linguagem</a:t>
            </a:r>
            <a:r>
              <a:rPr lang="en-US" dirty="0"/>
              <a:t>/stack)?</a:t>
            </a:r>
          </a:p>
          <a:p>
            <a:r>
              <a:rPr lang="en-US" dirty="0" err="1"/>
              <a:t>Exportar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parâmetros</a:t>
            </a:r>
            <a:r>
              <a:rPr lang="en-US" dirty="0"/>
              <a:t> do </a:t>
            </a:r>
            <a:r>
              <a:rPr lang="en-US" dirty="0" err="1"/>
              <a:t>modelo</a:t>
            </a:r>
            <a:r>
              <a:rPr lang="en-US" dirty="0"/>
              <a:t> para um </a:t>
            </a:r>
            <a:r>
              <a:rPr lang="en-US" dirty="0" err="1"/>
              <a:t>formato</a:t>
            </a:r>
            <a:r>
              <a:rPr lang="en-US" dirty="0"/>
              <a:t> </a:t>
            </a:r>
            <a:r>
              <a:rPr lang="en-US" dirty="0" err="1"/>
              <a:t>portável</a:t>
            </a:r>
            <a:r>
              <a:rPr lang="en-US" dirty="0"/>
              <a:t> (PMML)?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91889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Produ</a:t>
            </a:r>
            <a:r>
              <a:rPr lang="en-US" dirty="0" err="1" smtClean="0"/>
              <a:t>ção</a:t>
            </a:r>
            <a:r>
              <a:rPr lang="pt-BR" dirty="0" smtClean="0"/>
              <a:t> - 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O </a:t>
            </a:r>
            <a:r>
              <a:rPr lang="pt-BR" dirty="0"/>
              <a:t>modelo é uma função determinística (</a:t>
            </a:r>
            <a:r>
              <a:rPr lang="pt-BR" dirty="0" err="1"/>
              <a:t>ex</a:t>
            </a:r>
            <a:r>
              <a:rPr lang="pt-BR" dirty="0"/>
              <a:t>: geradores de números aleatórios são iniciados com uma semente que só depende das variáveis de entrada</a:t>
            </a:r>
            <a:r>
              <a:rPr lang="pt-BR" dirty="0" smtClean="0"/>
              <a:t>)?</a:t>
            </a:r>
            <a:endParaRPr lang="pt-BR" dirty="0"/>
          </a:p>
          <a:p>
            <a:r>
              <a:rPr lang="pt-BR" dirty="0" smtClean="0"/>
              <a:t>Execução </a:t>
            </a:r>
            <a:r>
              <a:rPr lang="pt-BR" dirty="0"/>
              <a:t>em batch ou streaming? O modelo executa uma query (data </a:t>
            </a:r>
            <a:r>
              <a:rPr lang="pt-BR" dirty="0" err="1"/>
              <a:t>pull</a:t>
            </a:r>
            <a:r>
              <a:rPr lang="pt-BR" dirty="0"/>
              <a:t>) ou outro sistema fica responsável por preparar as variáveis (data </a:t>
            </a:r>
            <a:r>
              <a:rPr lang="pt-BR" dirty="0" err="1"/>
              <a:t>push</a:t>
            </a:r>
            <a:r>
              <a:rPr lang="pt-BR" dirty="0" smtClean="0"/>
              <a:t>)?</a:t>
            </a:r>
          </a:p>
          <a:p>
            <a:r>
              <a:rPr lang="pt-BR" dirty="0" smtClean="0"/>
              <a:t>As </a:t>
            </a:r>
            <a:r>
              <a:rPr lang="pt-BR" dirty="0" err="1" smtClean="0"/>
              <a:t>vari</a:t>
            </a:r>
            <a:r>
              <a:rPr lang="en-US" dirty="0" err="1" smtClean="0"/>
              <a:t>áveis</a:t>
            </a:r>
            <a:r>
              <a:rPr lang="en-US" dirty="0" smtClean="0"/>
              <a:t> </a:t>
            </a:r>
            <a:r>
              <a:rPr lang="en-US" dirty="0" err="1" smtClean="0"/>
              <a:t>estão</a:t>
            </a:r>
            <a:r>
              <a:rPr lang="en-US" dirty="0" smtClean="0"/>
              <a:t> no </a:t>
            </a:r>
            <a:r>
              <a:rPr lang="en-US" dirty="0" err="1" smtClean="0"/>
              <a:t>formato</a:t>
            </a:r>
            <a:r>
              <a:rPr lang="en-US" dirty="0" smtClean="0"/>
              <a:t> /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esperado</a:t>
            </a:r>
            <a:r>
              <a:rPr lang="en-US" dirty="0" smtClean="0"/>
              <a:t>?</a:t>
            </a:r>
            <a:endParaRPr lang="pt-BR" dirty="0"/>
          </a:p>
          <a:p>
            <a:r>
              <a:rPr lang="pt-BR" dirty="0" smtClean="0"/>
              <a:t>Como tratar valo</a:t>
            </a:r>
            <a:r>
              <a:rPr lang="en-US" dirty="0" smtClean="0"/>
              <a:t>res </a:t>
            </a:r>
            <a:r>
              <a:rPr lang="en-US" dirty="0" err="1" smtClean="0"/>
              <a:t>ausentes</a:t>
            </a:r>
            <a:r>
              <a:rPr lang="en-US" dirty="0" smtClean="0"/>
              <a:t>?</a:t>
            </a:r>
            <a:r>
              <a:rPr lang="pt-BR" dirty="0"/>
              <a:t> </a:t>
            </a:r>
            <a:r>
              <a:rPr lang="pt-BR" dirty="0" smtClean="0"/>
              <a:t>Valores aberrantes?</a:t>
            </a:r>
            <a:endParaRPr lang="pt-BR" dirty="0"/>
          </a:p>
          <a:p>
            <a:r>
              <a:rPr lang="pt-BR" dirty="0" smtClean="0"/>
              <a:t>Em </a:t>
            </a:r>
            <a:r>
              <a:rPr lang="pt-BR" dirty="0"/>
              <a:t>caso de erro, consegue reproduzir as condições necessárias </a:t>
            </a:r>
            <a:r>
              <a:rPr lang="pt-BR" dirty="0" smtClean="0"/>
              <a:t>para </a:t>
            </a:r>
            <a:r>
              <a:rPr lang="pt-BR" dirty="0"/>
              <a:t>recalcular a predição</a:t>
            </a:r>
            <a:r>
              <a:rPr lang="pt-BR" dirty="0" smtClean="0"/>
              <a:t>?</a:t>
            </a:r>
            <a:endParaRPr lang="pt-BR" dirty="0"/>
          </a:p>
          <a:p>
            <a:r>
              <a:rPr lang="pt-BR" dirty="0" smtClean="0"/>
              <a:t>H</a:t>
            </a:r>
            <a:r>
              <a:rPr lang="en-US" dirty="0" err="1" smtClean="0"/>
              <a:t>á</a:t>
            </a:r>
            <a:r>
              <a:rPr lang="en-US" dirty="0" smtClean="0"/>
              <a:t> </a:t>
            </a:r>
            <a:r>
              <a:rPr lang="pt-BR" dirty="0"/>
              <a:t>t</a:t>
            </a:r>
            <a:r>
              <a:rPr lang="pt-BR" dirty="0" smtClean="0"/>
              <a:t>empo </a:t>
            </a:r>
            <a:r>
              <a:rPr lang="pt-BR" dirty="0"/>
              <a:t>limite </a:t>
            </a:r>
            <a:r>
              <a:rPr lang="pt-BR" dirty="0" smtClean="0"/>
              <a:t>para resposta?</a:t>
            </a:r>
            <a:r>
              <a:rPr lang="pt-BR" dirty="0"/>
              <a:t> </a:t>
            </a:r>
            <a:r>
              <a:rPr lang="pt-BR" dirty="0" smtClean="0"/>
              <a:t>Restrições </a:t>
            </a:r>
            <a:r>
              <a:rPr lang="pt-BR" dirty="0"/>
              <a:t>no uso de </a:t>
            </a:r>
            <a:r>
              <a:rPr lang="pt-BR" dirty="0" smtClean="0"/>
              <a:t>CPU/memória?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06118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Regras de </a:t>
            </a:r>
            <a:r>
              <a:rPr lang="pt-BR" dirty="0" err="1" smtClean="0"/>
              <a:t>Neg</a:t>
            </a:r>
            <a:r>
              <a:rPr lang="en-US" dirty="0" err="1" smtClean="0"/>
              <a:t>ócio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Temos um modelo </a:t>
            </a:r>
            <a:r>
              <a:rPr lang="en-US" dirty="0" err="1" smtClean="0"/>
              <a:t>prevendo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determinada</a:t>
            </a:r>
            <a:r>
              <a:rPr lang="en-US" dirty="0" smtClean="0"/>
              <a:t> </a:t>
            </a:r>
            <a:r>
              <a:rPr lang="en-US" dirty="0" err="1" smtClean="0"/>
              <a:t>vari</a:t>
            </a:r>
            <a:r>
              <a:rPr lang="en-US" dirty="0" err="1" smtClean="0"/>
              <a:t>ável</a:t>
            </a:r>
            <a:r>
              <a:rPr lang="en-US" dirty="0" smtClean="0"/>
              <a:t> para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observação</a:t>
            </a:r>
            <a:r>
              <a:rPr lang="en-US" dirty="0" smtClean="0"/>
              <a:t> (ex: </a:t>
            </a:r>
            <a:r>
              <a:rPr lang="en-US" dirty="0" err="1" smtClean="0"/>
              <a:t>probabilidade</a:t>
            </a:r>
            <a:r>
              <a:rPr lang="en-US" dirty="0" smtClean="0"/>
              <a:t> de </a:t>
            </a:r>
            <a:r>
              <a:rPr lang="en-US" dirty="0" err="1" smtClean="0"/>
              <a:t>inadimplência</a:t>
            </a:r>
            <a:r>
              <a:rPr lang="en-US" dirty="0" smtClean="0"/>
              <a:t> de um </a:t>
            </a:r>
            <a:r>
              <a:rPr lang="en-US" dirty="0" err="1" smtClean="0"/>
              <a:t>cliente</a:t>
            </a:r>
            <a:r>
              <a:rPr lang="en-US" dirty="0" smtClean="0"/>
              <a:t>, </a:t>
            </a:r>
            <a:r>
              <a:rPr lang="en-US" dirty="0" err="1" smtClean="0"/>
              <a:t>motivo</a:t>
            </a:r>
            <a:r>
              <a:rPr lang="en-US" dirty="0" smtClean="0"/>
              <a:t> de </a:t>
            </a:r>
            <a:r>
              <a:rPr lang="en-US" dirty="0" err="1" smtClean="0"/>
              <a:t>reclamação</a:t>
            </a:r>
            <a:r>
              <a:rPr lang="en-US" dirty="0" smtClean="0"/>
              <a:t> de um email).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Como 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dado para </a:t>
            </a:r>
            <a:r>
              <a:rPr lang="en-US" dirty="0" err="1" smtClean="0"/>
              <a:t>decisões</a:t>
            </a:r>
            <a:r>
              <a:rPr lang="en-US" dirty="0" smtClean="0"/>
              <a:t> de </a:t>
            </a:r>
            <a:r>
              <a:rPr lang="en-US" dirty="0" err="1" smtClean="0"/>
              <a:t>negócio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74548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</a:t>
            </a:r>
            <a:r>
              <a:rPr lang="en-US" dirty="0" err="1" smtClean="0"/>
              <a:t>ção</a:t>
            </a:r>
            <a:r>
              <a:rPr lang="en-US" dirty="0" smtClean="0"/>
              <a:t> do </a:t>
            </a:r>
            <a:r>
              <a:rPr lang="en-US" dirty="0" err="1" smtClean="0"/>
              <a:t>Problema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9701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Regras de </a:t>
            </a:r>
            <a:r>
              <a:rPr lang="pt-BR" dirty="0" err="1" smtClean="0"/>
              <a:t>Neg</a:t>
            </a:r>
            <a:r>
              <a:rPr lang="en-US" dirty="0" err="1" smtClean="0"/>
              <a:t>ócio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Score </a:t>
            </a:r>
            <a:r>
              <a:rPr lang="en-US" dirty="0"/>
              <a:t>de </a:t>
            </a:r>
            <a:r>
              <a:rPr lang="en-US" dirty="0" err="1" smtClean="0"/>
              <a:t>crédito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Score &gt; X = </a:t>
            </a:r>
            <a:r>
              <a:rPr lang="en-US" dirty="0" err="1" smtClean="0"/>
              <a:t>Aprovado</a:t>
            </a:r>
            <a:endParaRPr lang="en-US" dirty="0" smtClean="0"/>
          </a:p>
          <a:p>
            <a:r>
              <a:rPr lang="en-US" dirty="0" smtClean="0"/>
              <a:t>Y &lt; Score </a:t>
            </a:r>
            <a:r>
              <a:rPr lang="en-US" dirty="0"/>
              <a:t>&lt;</a:t>
            </a:r>
            <a:r>
              <a:rPr lang="en-US" dirty="0" smtClean="0"/>
              <a:t> X = </a:t>
            </a:r>
            <a:r>
              <a:rPr lang="en-US" dirty="0" err="1" smtClean="0"/>
              <a:t>Indecisos</a:t>
            </a:r>
            <a:r>
              <a:rPr lang="en-US" dirty="0" smtClean="0"/>
              <a:t> (ex: </a:t>
            </a:r>
            <a:r>
              <a:rPr lang="en-US" dirty="0" err="1" smtClean="0"/>
              <a:t>olhar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dados, </a:t>
            </a:r>
            <a:r>
              <a:rPr lang="en-US" dirty="0" err="1" smtClean="0"/>
              <a:t>rodar</a:t>
            </a:r>
            <a:r>
              <a:rPr lang="en-US" dirty="0" smtClean="0"/>
              <a:t> um </a:t>
            </a:r>
            <a:r>
              <a:rPr lang="en-US" dirty="0" err="1" smtClean="0"/>
              <a:t>modelo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poderoso</a:t>
            </a:r>
            <a:r>
              <a:rPr lang="en-US" dirty="0" smtClean="0"/>
              <a:t>)</a:t>
            </a:r>
          </a:p>
          <a:p>
            <a:r>
              <a:rPr lang="en-US" dirty="0" smtClean="0"/>
              <a:t>Score &lt; Y = </a:t>
            </a:r>
            <a:r>
              <a:rPr lang="en-US" dirty="0" err="1" smtClean="0"/>
              <a:t>Rejeitado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Qual</a:t>
            </a:r>
            <a:r>
              <a:rPr lang="en-US" dirty="0" smtClean="0"/>
              <a:t> </a:t>
            </a:r>
            <a:r>
              <a:rPr lang="en-US" dirty="0"/>
              <a:t>a </a:t>
            </a:r>
            <a:r>
              <a:rPr lang="en-US" dirty="0" err="1"/>
              <a:t>perda</a:t>
            </a:r>
            <a:r>
              <a:rPr lang="en-US" dirty="0"/>
              <a:t> </a:t>
            </a:r>
            <a:r>
              <a:rPr lang="en-US" dirty="0" err="1"/>
              <a:t>esperada</a:t>
            </a:r>
            <a:r>
              <a:rPr lang="en-US" dirty="0"/>
              <a:t> </a:t>
            </a:r>
            <a:r>
              <a:rPr lang="en-US" dirty="0" smtClean="0"/>
              <a:t>para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/>
              <a:t>faixa</a:t>
            </a:r>
            <a:r>
              <a:rPr lang="en-US" dirty="0"/>
              <a:t> de </a:t>
            </a:r>
            <a:r>
              <a:rPr lang="en-US" dirty="0" err="1"/>
              <a:t>aprovação</a:t>
            </a:r>
            <a:r>
              <a:rPr lang="en-US" dirty="0" smtClean="0"/>
              <a:t>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33598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Monitoramento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Checar os inputs e outputs do modelo ao longo do tempo.</a:t>
            </a:r>
            <a:endParaRPr lang="pt-BR" dirty="0"/>
          </a:p>
          <a:p>
            <a:r>
              <a:rPr lang="pt-BR" dirty="0" smtClean="0"/>
              <a:t>As distribui</a:t>
            </a:r>
            <a:r>
              <a:rPr lang="en-US" dirty="0" err="1" smtClean="0"/>
              <a:t>ções</a:t>
            </a:r>
            <a:r>
              <a:rPr lang="en-US" dirty="0" smtClean="0"/>
              <a:t> das </a:t>
            </a:r>
            <a:r>
              <a:rPr lang="en-US" dirty="0" err="1" smtClean="0"/>
              <a:t>variáveis</a:t>
            </a:r>
            <a:r>
              <a:rPr lang="en-US" dirty="0" smtClean="0"/>
              <a:t> </a:t>
            </a:r>
            <a:r>
              <a:rPr lang="en-US" dirty="0" err="1" smtClean="0"/>
              <a:t>explicativas</a:t>
            </a:r>
            <a:r>
              <a:rPr lang="en-US" dirty="0" smtClean="0"/>
              <a:t> </a:t>
            </a:r>
            <a:r>
              <a:rPr lang="en-US" dirty="0" err="1" smtClean="0"/>
              <a:t>continuam</a:t>
            </a:r>
            <a:r>
              <a:rPr lang="en-US" dirty="0" smtClean="0"/>
              <a:t> </a:t>
            </a:r>
            <a:r>
              <a:rPr lang="en-US" dirty="0" err="1" smtClean="0"/>
              <a:t>iguais</a:t>
            </a:r>
            <a:r>
              <a:rPr lang="en-US" dirty="0" smtClean="0"/>
              <a:t>?</a:t>
            </a:r>
            <a:endParaRPr lang="en-US" dirty="0"/>
          </a:p>
          <a:p>
            <a:r>
              <a:rPr lang="en-US" dirty="0" smtClean="0"/>
              <a:t>As </a:t>
            </a:r>
            <a:r>
              <a:rPr lang="en-US" dirty="0" err="1" smtClean="0"/>
              <a:t>relações</a:t>
            </a:r>
            <a:r>
              <a:rPr lang="en-US" dirty="0" smtClean="0"/>
              <a:t> das </a:t>
            </a:r>
            <a:r>
              <a:rPr lang="en-US" dirty="0" err="1" smtClean="0"/>
              <a:t>variáveis</a:t>
            </a:r>
            <a:r>
              <a:rPr lang="en-US" dirty="0" smtClean="0"/>
              <a:t> com a </a:t>
            </a:r>
            <a:r>
              <a:rPr lang="en-US" dirty="0" err="1" smtClean="0"/>
              <a:t>resposta</a:t>
            </a:r>
            <a:r>
              <a:rPr lang="en-US" dirty="0" smtClean="0"/>
              <a:t> </a:t>
            </a:r>
            <a:r>
              <a:rPr lang="en-US" dirty="0" err="1" smtClean="0"/>
              <a:t>continuam</a:t>
            </a:r>
            <a:r>
              <a:rPr lang="en-US" dirty="0" smtClean="0"/>
              <a:t> </a:t>
            </a:r>
            <a:r>
              <a:rPr lang="en-US" dirty="0" err="1" smtClean="0"/>
              <a:t>iguais</a:t>
            </a:r>
            <a:r>
              <a:rPr lang="en-US" dirty="0" smtClean="0"/>
              <a:t>?</a:t>
            </a:r>
            <a:endParaRPr lang="en-US" dirty="0"/>
          </a:p>
          <a:p>
            <a:r>
              <a:rPr lang="en-US" dirty="0" smtClean="0"/>
              <a:t>A performance continua </a:t>
            </a:r>
            <a:r>
              <a:rPr lang="en-US" dirty="0" err="1" smtClean="0"/>
              <a:t>aceitável</a:t>
            </a:r>
            <a:r>
              <a:rPr lang="en-US" dirty="0" smtClean="0"/>
              <a:t>?</a:t>
            </a:r>
            <a:endParaRPr lang="en-US" dirty="0"/>
          </a:p>
          <a:p>
            <a:r>
              <a:rPr lang="en-US" dirty="0" smtClean="0"/>
              <a:t>As </a:t>
            </a:r>
            <a:r>
              <a:rPr lang="en-US" dirty="0" err="1" smtClean="0"/>
              <a:t>regras</a:t>
            </a:r>
            <a:r>
              <a:rPr lang="en-US" dirty="0" smtClean="0"/>
              <a:t> de </a:t>
            </a:r>
            <a:r>
              <a:rPr lang="en-US" dirty="0" err="1" smtClean="0"/>
              <a:t>negócio</a:t>
            </a:r>
            <a:r>
              <a:rPr lang="en-US" dirty="0" smtClean="0"/>
              <a:t> </a:t>
            </a:r>
            <a:r>
              <a:rPr lang="en-US" dirty="0" err="1" smtClean="0"/>
              <a:t>também</a:t>
            </a:r>
            <a:r>
              <a:rPr lang="en-US" dirty="0" smtClean="0"/>
              <a:t> </a:t>
            </a:r>
            <a:r>
              <a:rPr lang="en-US" dirty="0" err="1" smtClean="0"/>
              <a:t>devem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monitoradas</a:t>
            </a:r>
            <a:r>
              <a:rPr lang="en-US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35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</a:t>
            </a:r>
            <a:r>
              <a:rPr lang="en-US" dirty="0" err="1" smtClean="0"/>
              <a:t>écnicas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Como combinar todas as possiblidades de modelagem?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2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nto Dobrado 5"/>
          <p:cNvSpPr/>
          <p:nvPr/>
        </p:nvSpPr>
        <p:spPr>
          <a:xfrm>
            <a:off x="703726" y="990606"/>
            <a:ext cx="3200405" cy="2205318"/>
          </a:xfrm>
          <a:prstGeom prst="foldedCorner">
            <a:avLst/>
          </a:prstGeom>
          <a:solidFill>
            <a:srgbClr val="FFEDDC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Imputa</a:t>
            </a:r>
            <a:r>
              <a:rPr lang="en-US" dirty="0" err="1" smtClean="0">
                <a:solidFill>
                  <a:schemeClr val="tx1"/>
                </a:solidFill>
              </a:rPr>
              <a:t>ção</a:t>
            </a:r>
            <a:r>
              <a:rPr lang="en-US" dirty="0" smtClean="0">
                <a:solidFill>
                  <a:schemeClr val="tx1"/>
                </a:solidFill>
              </a:rPr>
              <a:t> pela </a:t>
            </a:r>
            <a:r>
              <a:rPr lang="en-US" dirty="0" err="1" smtClean="0">
                <a:solidFill>
                  <a:schemeClr val="tx1"/>
                </a:solidFill>
              </a:rPr>
              <a:t>média</a:t>
            </a:r>
            <a:r>
              <a:rPr lang="en-US" dirty="0" smtClean="0">
                <a:solidFill>
                  <a:schemeClr val="tx1"/>
                </a:solidFill>
              </a:rPr>
              <a:t> /</a:t>
            </a:r>
            <a:r>
              <a:rPr lang="en-US" dirty="0" err="1" smtClean="0">
                <a:solidFill>
                  <a:schemeClr val="tx1"/>
                </a:solidFill>
              </a:rPr>
              <a:t>mediana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Remover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Imputação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por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modelo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Multiple Imputation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Categorizar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03727" y="444972"/>
            <a:ext cx="3200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err="1" smtClean="0"/>
              <a:t>Missing</a:t>
            </a:r>
            <a:endParaRPr lang="pt-BR" sz="2800" dirty="0"/>
          </a:p>
        </p:txBody>
      </p:sp>
      <p:sp>
        <p:nvSpPr>
          <p:cNvPr id="8" name="Canto Dobrado 7"/>
          <p:cNvSpPr/>
          <p:nvPr/>
        </p:nvSpPr>
        <p:spPr>
          <a:xfrm>
            <a:off x="627531" y="4419597"/>
            <a:ext cx="3276600" cy="1940858"/>
          </a:xfrm>
          <a:prstGeom prst="foldedCorner">
            <a:avLst/>
          </a:prstGeom>
          <a:solidFill>
            <a:srgbClr val="FFEDDC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Remover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Truncar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por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valores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mínimos</a:t>
            </a:r>
            <a:r>
              <a:rPr lang="en-US" dirty="0" smtClean="0">
                <a:solidFill>
                  <a:schemeClr val="tx1"/>
                </a:solidFill>
              </a:rPr>
              <a:t> e </a:t>
            </a:r>
            <a:r>
              <a:rPr lang="en-US" dirty="0" err="1" smtClean="0">
                <a:solidFill>
                  <a:schemeClr val="tx1"/>
                </a:solidFill>
              </a:rPr>
              <a:t>máximos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Trocar </a:t>
            </a:r>
            <a:r>
              <a:rPr lang="en-US" dirty="0" err="1" smtClean="0">
                <a:solidFill>
                  <a:schemeClr val="tx1"/>
                </a:solidFill>
              </a:rPr>
              <a:t>por</a:t>
            </a:r>
            <a:r>
              <a:rPr lang="en-US" dirty="0" smtClean="0">
                <a:solidFill>
                  <a:schemeClr val="tx1"/>
                </a:solidFill>
              </a:rPr>
              <a:t> um </a:t>
            </a:r>
            <a:r>
              <a:rPr lang="en-US" dirty="0" err="1" smtClean="0">
                <a:solidFill>
                  <a:schemeClr val="tx1"/>
                </a:solidFill>
              </a:rPr>
              <a:t>modelo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Categorizar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Canto Dobrado 8"/>
          <p:cNvSpPr/>
          <p:nvPr/>
        </p:nvSpPr>
        <p:spPr>
          <a:xfrm>
            <a:off x="4746809" y="3074899"/>
            <a:ext cx="3276600" cy="3339351"/>
          </a:xfrm>
          <a:prstGeom prst="foldedCorner">
            <a:avLst/>
          </a:prstGeom>
          <a:solidFill>
            <a:srgbClr val="FFEDDC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Stepwise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mRMR</a:t>
            </a:r>
            <a:r>
              <a:rPr lang="en-US" dirty="0" smtClean="0">
                <a:solidFill>
                  <a:schemeClr val="tx1"/>
                </a:solidFill>
              </a:rPr>
              <a:t> (minimal redundancy maximal relevance)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Random Forest – Importance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SFO (Single Feature Optimization)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Componentes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Principais</a:t>
            </a:r>
            <a:r>
              <a:rPr lang="en-US" dirty="0" smtClean="0">
                <a:solidFill>
                  <a:schemeClr val="tx1"/>
                </a:solidFill>
              </a:rPr>
              <a:t> / </a:t>
            </a:r>
            <a:r>
              <a:rPr lang="en-US" dirty="0" err="1" smtClean="0">
                <a:solidFill>
                  <a:schemeClr val="tx1"/>
                </a:solidFill>
              </a:rPr>
              <a:t>Análise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Fatorial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Análise</a:t>
            </a:r>
            <a:r>
              <a:rPr lang="en-US" dirty="0" smtClean="0">
                <a:solidFill>
                  <a:schemeClr val="tx1"/>
                </a:solidFill>
              </a:rPr>
              <a:t> de </a:t>
            </a:r>
            <a:r>
              <a:rPr lang="en-US" dirty="0" err="1" smtClean="0">
                <a:solidFill>
                  <a:schemeClr val="tx1"/>
                </a:solidFill>
              </a:rPr>
              <a:t>Correlação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627531" y="3896377"/>
            <a:ext cx="327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err="1" smtClean="0"/>
              <a:t>Outliers</a:t>
            </a:r>
            <a:endParaRPr lang="pt-BR" sz="28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4746809" y="2569608"/>
            <a:ext cx="327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err="1" smtClean="0"/>
              <a:t>Feature</a:t>
            </a:r>
            <a:r>
              <a:rPr lang="pt-BR" sz="2800" dirty="0" smtClean="0"/>
              <a:t> </a:t>
            </a:r>
            <a:r>
              <a:rPr lang="pt-BR" sz="2800" dirty="0" err="1" smtClean="0"/>
              <a:t>Selection</a:t>
            </a:r>
            <a:endParaRPr lang="pt-BR" sz="2800" dirty="0"/>
          </a:p>
        </p:txBody>
      </p:sp>
      <p:sp>
        <p:nvSpPr>
          <p:cNvPr id="12" name="Canto Dobrado 11"/>
          <p:cNvSpPr/>
          <p:nvPr/>
        </p:nvSpPr>
        <p:spPr>
          <a:xfrm>
            <a:off x="4713194" y="933169"/>
            <a:ext cx="3276600" cy="1379725"/>
          </a:xfrm>
          <a:prstGeom prst="foldedCorner">
            <a:avLst/>
          </a:prstGeom>
          <a:solidFill>
            <a:srgbClr val="FFEDDC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Categoriza</a:t>
            </a:r>
            <a:r>
              <a:rPr lang="en-US" dirty="0" err="1" smtClean="0">
                <a:solidFill>
                  <a:schemeClr val="tx1"/>
                </a:solidFill>
              </a:rPr>
              <a:t>ção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Splines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Tranformações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713194" y="418913"/>
            <a:ext cx="327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err="1" smtClean="0"/>
              <a:t>Feature</a:t>
            </a:r>
            <a:r>
              <a:rPr lang="pt-BR" sz="2800" dirty="0" smtClean="0"/>
              <a:t> </a:t>
            </a:r>
            <a:r>
              <a:rPr lang="pt-BR" sz="2800" dirty="0" err="1" smtClean="0"/>
              <a:t>Engineering</a:t>
            </a:r>
            <a:endParaRPr lang="pt-BR" sz="2800" dirty="0"/>
          </a:p>
        </p:txBody>
      </p:sp>
      <p:sp>
        <p:nvSpPr>
          <p:cNvPr id="20" name="Canto Dobrado 19"/>
          <p:cNvSpPr/>
          <p:nvPr/>
        </p:nvSpPr>
        <p:spPr>
          <a:xfrm>
            <a:off x="8556805" y="2552892"/>
            <a:ext cx="3276600" cy="2505634"/>
          </a:xfrm>
          <a:prstGeom prst="foldedCorner">
            <a:avLst/>
          </a:prstGeom>
          <a:solidFill>
            <a:srgbClr val="FFEDDC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Regress</a:t>
            </a:r>
            <a:r>
              <a:rPr lang="en-US" dirty="0" err="1" smtClean="0">
                <a:solidFill>
                  <a:schemeClr val="tx1"/>
                </a:solidFill>
              </a:rPr>
              <a:t>ão</a:t>
            </a:r>
            <a:r>
              <a:rPr lang="en-US" dirty="0" smtClean="0">
                <a:solidFill>
                  <a:schemeClr val="tx1"/>
                </a:solidFill>
              </a:rPr>
              <a:t> Linear / </a:t>
            </a:r>
            <a:r>
              <a:rPr lang="en-US" dirty="0" err="1" smtClean="0">
                <a:solidFill>
                  <a:schemeClr val="tx1"/>
                </a:solidFill>
              </a:rPr>
              <a:t>Logística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Random Forest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Boosting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Bagging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Redes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Neurais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8556805" y="2029672"/>
            <a:ext cx="327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Algoritmos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75422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21" y="1287275"/>
            <a:ext cx="8471515" cy="5410671"/>
          </a:xfrm>
        </p:spPr>
      </p:pic>
      <p:sp>
        <p:nvSpPr>
          <p:cNvPr id="5" name="CaixaDeTexto 4"/>
          <p:cNvSpPr txBox="1"/>
          <p:nvPr/>
        </p:nvSpPr>
        <p:spPr>
          <a:xfrm>
            <a:off x="9211236" y="3754156"/>
            <a:ext cx="27969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M</a:t>
            </a:r>
            <a:r>
              <a:rPr lang="en-US" sz="2800" dirty="0" err="1" smtClean="0"/>
              <a:t>étrica</a:t>
            </a:r>
            <a:r>
              <a:rPr lang="en-US" sz="2800" dirty="0" smtClean="0"/>
              <a:t> </a:t>
            </a:r>
            <a:r>
              <a:rPr lang="en-US" sz="2800" dirty="0" err="1" smtClean="0"/>
              <a:t>utilizada</a:t>
            </a:r>
            <a:r>
              <a:rPr lang="en-US" sz="2800" dirty="0" smtClean="0"/>
              <a:t>: AUC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2004073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4" y="1435659"/>
            <a:ext cx="8252828" cy="5255703"/>
          </a:xfrm>
        </p:spPr>
      </p:pic>
    </p:spTree>
    <p:extLst>
      <p:ext uri="{BB962C8B-B14F-4D97-AF65-F5344CB8AC3E}">
        <p14:creationId xmlns:p14="http://schemas.microsoft.com/office/powerpoint/2010/main" val="277911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</a:t>
            </a:r>
            <a:r>
              <a:rPr lang="en-US" dirty="0" err="1" smtClean="0"/>
              <a:t>ção</a:t>
            </a:r>
            <a:r>
              <a:rPr lang="en-US" dirty="0" smtClean="0"/>
              <a:t> do </a:t>
            </a:r>
            <a:r>
              <a:rPr lang="en-US" dirty="0" err="1" smtClean="0"/>
              <a:t>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Temos que definir exatamente o que queremos solucionar. </a:t>
            </a:r>
            <a:r>
              <a:rPr lang="pt-BR" dirty="0" err="1" smtClean="0"/>
              <a:t>Ex</a:t>
            </a:r>
            <a:r>
              <a:rPr lang="pt-BR" dirty="0" smtClean="0"/>
              <a:t>: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Medir o risco de </a:t>
            </a:r>
            <a:r>
              <a:rPr lang="pt-BR" dirty="0" err="1" smtClean="0"/>
              <a:t>inadimpl</a:t>
            </a:r>
            <a:r>
              <a:rPr lang="en-US" dirty="0" err="1" smtClean="0"/>
              <a:t>ência</a:t>
            </a:r>
            <a:r>
              <a:rPr lang="en-US" dirty="0" smtClean="0"/>
              <a:t> de um </a:t>
            </a:r>
            <a:r>
              <a:rPr lang="en-US" dirty="0" err="1" smtClean="0"/>
              <a:t>cliente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Prever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gastos</a:t>
            </a:r>
            <a:r>
              <a:rPr lang="en-US" dirty="0" smtClean="0"/>
              <a:t> </a:t>
            </a:r>
            <a:r>
              <a:rPr lang="en-US" dirty="0" err="1" smtClean="0"/>
              <a:t>mensais</a:t>
            </a:r>
            <a:r>
              <a:rPr lang="en-US" dirty="0" smtClean="0"/>
              <a:t> para a </a:t>
            </a:r>
            <a:r>
              <a:rPr lang="en-US" dirty="0" err="1" smtClean="0"/>
              <a:t>definição</a:t>
            </a:r>
            <a:r>
              <a:rPr lang="en-US" dirty="0" smtClean="0"/>
              <a:t> de um </a:t>
            </a:r>
            <a:r>
              <a:rPr lang="en-US" dirty="0" err="1" smtClean="0"/>
              <a:t>limite</a:t>
            </a:r>
            <a:r>
              <a:rPr lang="en-US" dirty="0" smtClean="0"/>
              <a:t> </a:t>
            </a:r>
            <a:r>
              <a:rPr lang="en-US" dirty="0" err="1" smtClean="0"/>
              <a:t>ótimo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Informar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atendente</a:t>
            </a:r>
            <a:r>
              <a:rPr lang="en-US" dirty="0" smtClean="0"/>
              <a:t> </a:t>
            </a:r>
            <a:r>
              <a:rPr lang="en-US" dirty="0" err="1" smtClean="0"/>
              <a:t>qual</a:t>
            </a:r>
            <a:r>
              <a:rPr lang="en-US" dirty="0" smtClean="0"/>
              <a:t> o </a:t>
            </a:r>
            <a:r>
              <a:rPr lang="en-US" dirty="0" err="1" smtClean="0"/>
              <a:t>possível</a:t>
            </a:r>
            <a:r>
              <a:rPr lang="en-US" dirty="0" smtClean="0"/>
              <a:t> </a:t>
            </a:r>
            <a:r>
              <a:rPr lang="en-US" dirty="0" err="1" smtClean="0"/>
              <a:t>problema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o </a:t>
            </a:r>
            <a:r>
              <a:rPr lang="en-US" dirty="0" err="1" smtClean="0"/>
              <a:t>cliente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ligando</a:t>
            </a:r>
            <a:r>
              <a:rPr lang="en-US" dirty="0" smtClean="0"/>
              <a:t> </a:t>
            </a:r>
            <a:r>
              <a:rPr lang="en-US" dirty="0" err="1" smtClean="0"/>
              <a:t>irá</a:t>
            </a:r>
            <a:r>
              <a:rPr lang="en-US" dirty="0" smtClean="0"/>
              <a:t> </a:t>
            </a:r>
            <a:r>
              <a:rPr lang="en-US" dirty="0" err="1" smtClean="0"/>
              <a:t>falar</a:t>
            </a:r>
            <a:r>
              <a:rPr lang="en-US" dirty="0" smtClean="0"/>
              <a:t> a </a:t>
            </a:r>
            <a:r>
              <a:rPr lang="en-US" dirty="0" err="1" smtClean="0"/>
              <a:t>respeito</a:t>
            </a:r>
            <a:r>
              <a:rPr lang="en-US" dirty="0" smtClean="0"/>
              <a:t>.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Trabalho deve ser feito em conjunto com o analista que ir</a:t>
            </a:r>
            <a:r>
              <a:rPr lang="en-US" dirty="0" err="1" smtClean="0"/>
              <a:t>á</a:t>
            </a:r>
            <a:r>
              <a:rPr lang="en-US" dirty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o </a:t>
            </a:r>
            <a:r>
              <a:rPr lang="en-US" dirty="0" err="1" smtClean="0"/>
              <a:t>modelo</a:t>
            </a:r>
            <a:r>
              <a:rPr lang="en-US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7151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</a:t>
            </a:r>
            <a:r>
              <a:rPr lang="en-US" dirty="0" err="1" smtClean="0"/>
              <a:t>ção</a:t>
            </a:r>
            <a:r>
              <a:rPr lang="en-US" dirty="0" smtClean="0"/>
              <a:t> do Target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616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</a:t>
            </a:r>
            <a:r>
              <a:rPr lang="en-US" dirty="0" err="1" smtClean="0"/>
              <a:t>ção</a:t>
            </a:r>
            <a:r>
              <a:rPr lang="en-US" dirty="0" smtClean="0"/>
              <a:t> do Target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Com o problema que queremos solucionar definido, temos a etapa de defini</a:t>
            </a:r>
            <a:r>
              <a:rPr lang="pt-BR" dirty="0" smtClean="0"/>
              <a:t>ção da variável resposta. Extremamente importante no processo!</a:t>
            </a:r>
          </a:p>
          <a:p>
            <a:endParaRPr lang="pt-BR" dirty="0" smtClean="0"/>
          </a:p>
          <a:p>
            <a:r>
              <a:rPr lang="pt-BR" dirty="0" smtClean="0"/>
              <a:t>Ex.: </a:t>
            </a:r>
          </a:p>
          <a:p>
            <a:pPr>
              <a:buFontTx/>
              <a:buChar char="-"/>
            </a:pPr>
            <a:r>
              <a:rPr lang="pt-BR" dirty="0" smtClean="0"/>
              <a:t>O que representa o risco de inadimplência? Não pagamento parece ok, mas em quanto tempo? 10 dias de atraso é ruim? Quantos meses de observação vou olhar?</a:t>
            </a:r>
          </a:p>
          <a:p>
            <a:pPr>
              <a:buFontTx/>
              <a:buChar char="-"/>
            </a:pPr>
            <a:endParaRPr lang="pt-BR" dirty="0" smtClean="0"/>
          </a:p>
          <a:p>
            <a:pPr>
              <a:buFontTx/>
              <a:buChar char="-"/>
            </a:pPr>
            <a:r>
              <a:rPr lang="pt-BR" dirty="0" smtClean="0"/>
              <a:t>O que uso para prever os gastos no próximo mês? O gasto do mês anterior? E efeitos sazonais?</a:t>
            </a:r>
          </a:p>
        </p:txBody>
      </p:sp>
    </p:spTree>
    <p:extLst>
      <p:ext uri="{BB962C8B-B14F-4D97-AF65-F5344CB8AC3E}">
        <p14:creationId xmlns:p14="http://schemas.microsoft.com/office/powerpoint/2010/main" val="1760812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Constru</a:t>
            </a:r>
            <a:r>
              <a:rPr lang="en-US" dirty="0" err="1" smtClean="0"/>
              <a:t>ção</a:t>
            </a:r>
            <a:r>
              <a:rPr lang="en-US" dirty="0" smtClean="0"/>
              <a:t> da base de </a:t>
            </a:r>
            <a:r>
              <a:rPr lang="en-US" dirty="0" err="1" smtClean="0"/>
              <a:t>modelagem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793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Constru</a:t>
            </a:r>
            <a:r>
              <a:rPr lang="en-US" dirty="0" err="1" smtClean="0"/>
              <a:t>ção</a:t>
            </a:r>
            <a:r>
              <a:rPr lang="en-US" dirty="0" smtClean="0"/>
              <a:t> da base de </a:t>
            </a:r>
            <a:r>
              <a:rPr lang="en-US" dirty="0" err="1" smtClean="0"/>
              <a:t>modelagem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Usamos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dados (</a:t>
            </a:r>
            <a:r>
              <a:rPr lang="en-US" dirty="0" err="1" smtClean="0"/>
              <a:t>vari</a:t>
            </a:r>
            <a:r>
              <a:rPr lang="en-US" dirty="0" err="1" smtClean="0"/>
              <a:t>áveis</a:t>
            </a:r>
            <a:r>
              <a:rPr lang="en-US" dirty="0" smtClean="0"/>
              <a:t>) </a:t>
            </a:r>
            <a:r>
              <a:rPr lang="en-US" dirty="0" err="1" smtClean="0"/>
              <a:t>disponíveis</a:t>
            </a:r>
            <a:r>
              <a:rPr lang="en-US" dirty="0" smtClean="0"/>
              <a:t>? </a:t>
            </a:r>
            <a:r>
              <a:rPr lang="en-US" dirty="0" err="1" smtClean="0"/>
              <a:t>Será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o </a:t>
            </a:r>
            <a:r>
              <a:rPr lang="en-US" dirty="0" err="1" smtClean="0"/>
              <a:t>signo</a:t>
            </a:r>
            <a:r>
              <a:rPr lang="en-US" dirty="0" smtClean="0"/>
              <a:t> da </a:t>
            </a:r>
            <a:r>
              <a:rPr lang="en-US" dirty="0" err="1" smtClean="0"/>
              <a:t>pessoa</a:t>
            </a:r>
            <a:r>
              <a:rPr lang="en-US" dirty="0" smtClean="0"/>
              <a:t> </a:t>
            </a:r>
            <a:r>
              <a:rPr lang="en-US" dirty="0" err="1" smtClean="0"/>
              <a:t>importa</a:t>
            </a:r>
            <a:r>
              <a:rPr lang="en-US" dirty="0" smtClean="0"/>
              <a:t>? </a:t>
            </a:r>
            <a:r>
              <a:rPr lang="en-US" dirty="0" err="1" smtClean="0"/>
              <a:t>Ou</a:t>
            </a:r>
            <a:r>
              <a:rPr lang="en-US" dirty="0" smtClean="0"/>
              <a:t> o </a:t>
            </a:r>
            <a:r>
              <a:rPr lang="en-US" dirty="0" err="1" smtClean="0"/>
              <a:t>nome</a:t>
            </a:r>
            <a:r>
              <a:rPr lang="en-US" dirty="0" smtClean="0"/>
              <a:t>?</a:t>
            </a:r>
            <a:endParaRPr lang="en-US" dirty="0"/>
          </a:p>
          <a:p>
            <a:r>
              <a:rPr lang="en-US" dirty="0" err="1" smtClean="0"/>
              <a:t>Todas</a:t>
            </a:r>
            <a:r>
              <a:rPr lang="en-US" dirty="0" smtClean="0"/>
              <a:t> as </a:t>
            </a:r>
            <a:r>
              <a:rPr lang="en-US" dirty="0" err="1" smtClean="0"/>
              <a:t>variáveis</a:t>
            </a:r>
            <a:r>
              <a:rPr lang="en-US" dirty="0" smtClean="0"/>
              <a:t> </a:t>
            </a:r>
            <a:r>
              <a:rPr lang="en-US" dirty="0" err="1" smtClean="0"/>
              <a:t>devem</a:t>
            </a:r>
            <a:r>
              <a:rPr lang="en-US" dirty="0" smtClean="0"/>
              <a:t> </a:t>
            </a:r>
            <a:r>
              <a:rPr lang="en-US" dirty="0" err="1" smtClean="0"/>
              <a:t>estar</a:t>
            </a:r>
            <a:r>
              <a:rPr lang="en-US" dirty="0" smtClean="0"/>
              <a:t> </a:t>
            </a:r>
            <a:r>
              <a:rPr lang="en-US" dirty="0" err="1" smtClean="0"/>
              <a:t>disponíveis</a:t>
            </a:r>
            <a:r>
              <a:rPr lang="en-US" dirty="0" smtClean="0"/>
              <a:t> no </a:t>
            </a:r>
            <a:r>
              <a:rPr lang="en-US" dirty="0" err="1" smtClean="0"/>
              <a:t>momento</a:t>
            </a:r>
            <a:r>
              <a:rPr lang="en-US" dirty="0" smtClean="0"/>
              <a:t> da </a:t>
            </a:r>
            <a:r>
              <a:rPr lang="en-US" dirty="0" err="1" smtClean="0"/>
              <a:t>tomada</a:t>
            </a:r>
            <a:r>
              <a:rPr lang="en-US" dirty="0" smtClean="0"/>
              <a:t> de </a:t>
            </a:r>
            <a:r>
              <a:rPr lang="en-US" dirty="0" err="1" smtClean="0"/>
              <a:t>decisão</a:t>
            </a:r>
            <a:r>
              <a:rPr lang="en-US" dirty="0" smtClean="0"/>
              <a:t>. Ex: um </a:t>
            </a:r>
            <a:r>
              <a:rPr lang="en-US" dirty="0" err="1" smtClean="0"/>
              <a:t>modelo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irá</a:t>
            </a:r>
            <a:r>
              <a:rPr lang="en-US" dirty="0" smtClean="0"/>
              <a:t> </a:t>
            </a:r>
            <a:r>
              <a:rPr lang="en-US" dirty="0" err="1" smtClean="0"/>
              <a:t>decidir</a:t>
            </a:r>
            <a:r>
              <a:rPr lang="en-US" dirty="0" smtClean="0"/>
              <a:t> a </a:t>
            </a:r>
            <a:r>
              <a:rPr lang="en-US" dirty="0" err="1" smtClean="0"/>
              <a:t>aprovação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de um </a:t>
            </a:r>
            <a:r>
              <a:rPr lang="en-US" dirty="0" err="1" smtClean="0"/>
              <a:t>cliente</a:t>
            </a:r>
            <a:r>
              <a:rPr lang="en-US" dirty="0" smtClean="0"/>
              <a:t> </a:t>
            </a:r>
            <a:r>
              <a:rPr lang="en-US" dirty="0" err="1" smtClean="0"/>
              <a:t>só</a:t>
            </a:r>
            <a:r>
              <a:rPr lang="en-US" dirty="0" smtClean="0"/>
              <a:t> </a:t>
            </a:r>
            <a:r>
              <a:rPr lang="en-US" dirty="0" err="1" smtClean="0"/>
              <a:t>poderá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variáveis</a:t>
            </a:r>
            <a:r>
              <a:rPr lang="en-US" dirty="0" smtClean="0"/>
              <a:t> </a:t>
            </a:r>
            <a:r>
              <a:rPr lang="en-US" dirty="0" err="1" smtClean="0"/>
              <a:t>disponíveis</a:t>
            </a:r>
            <a:r>
              <a:rPr lang="en-US" dirty="0" smtClean="0"/>
              <a:t> </a:t>
            </a:r>
            <a:r>
              <a:rPr lang="en-US" dirty="0" err="1" smtClean="0"/>
              <a:t>naquele</a:t>
            </a:r>
            <a:r>
              <a:rPr lang="en-US" dirty="0" smtClean="0"/>
              <a:t> </a:t>
            </a:r>
            <a:r>
              <a:rPr lang="en-US" dirty="0" err="1" smtClean="0"/>
              <a:t>momento</a:t>
            </a:r>
            <a:r>
              <a:rPr lang="en-US" dirty="0" smtClean="0"/>
              <a:t>.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importa</a:t>
            </a:r>
            <a:r>
              <a:rPr lang="en-US" dirty="0" smtClean="0"/>
              <a:t> se a </a:t>
            </a:r>
            <a:r>
              <a:rPr lang="en-US" dirty="0" err="1" smtClean="0"/>
              <a:t>renda</a:t>
            </a:r>
            <a:r>
              <a:rPr lang="en-US" dirty="0" smtClean="0"/>
              <a:t> </a:t>
            </a:r>
            <a:r>
              <a:rPr lang="en-US" dirty="0" err="1" smtClean="0"/>
              <a:t>atual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R$5.000,00 se nom </a:t>
            </a:r>
            <a:r>
              <a:rPr lang="en-US" dirty="0" err="1" smtClean="0"/>
              <a:t>momento</a:t>
            </a:r>
            <a:r>
              <a:rPr lang="en-US" dirty="0" smtClean="0"/>
              <a:t> da </a:t>
            </a:r>
            <a:r>
              <a:rPr lang="en-US" dirty="0" err="1" smtClean="0"/>
              <a:t>aprovação</a:t>
            </a:r>
            <a:r>
              <a:rPr lang="en-US" dirty="0" smtClean="0"/>
              <a:t> </a:t>
            </a:r>
            <a:r>
              <a:rPr lang="en-US" dirty="0" err="1" smtClean="0"/>
              <a:t>inicial</a:t>
            </a:r>
            <a:r>
              <a:rPr lang="en-US" dirty="0" smtClean="0"/>
              <a:t> a </a:t>
            </a:r>
            <a:r>
              <a:rPr lang="en-US" dirty="0" err="1" smtClean="0"/>
              <a:t>renda</a:t>
            </a:r>
            <a:r>
              <a:rPr lang="en-US" dirty="0" smtClean="0"/>
              <a:t> era R$2.000,00.</a:t>
            </a:r>
          </a:p>
          <a:p>
            <a:r>
              <a:rPr lang="en-US" dirty="0" smtClean="0"/>
              <a:t>Uma </a:t>
            </a:r>
            <a:r>
              <a:rPr lang="en-US" dirty="0" err="1" smtClean="0"/>
              <a:t>arquitetura</a:t>
            </a:r>
            <a:r>
              <a:rPr lang="en-US" dirty="0" smtClean="0"/>
              <a:t> / </a:t>
            </a:r>
            <a:r>
              <a:rPr lang="en-US" dirty="0" err="1" smtClean="0"/>
              <a:t>modelagem</a:t>
            </a:r>
            <a:r>
              <a:rPr lang="en-US" dirty="0" smtClean="0"/>
              <a:t> de banco de dados </a:t>
            </a:r>
            <a:r>
              <a:rPr lang="en-US" dirty="0" err="1" smtClean="0"/>
              <a:t>apropriada</a:t>
            </a:r>
            <a:r>
              <a:rPr lang="en-US" dirty="0" smtClean="0"/>
              <a:t> </a:t>
            </a:r>
            <a:r>
              <a:rPr lang="en-US" dirty="0" err="1" smtClean="0"/>
              <a:t>ajuda</a:t>
            </a:r>
            <a:r>
              <a:rPr lang="en-US" dirty="0" smtClean="0"/>
              <a:t> a </a:t>
            </a:r>
            <a:r>
              <a:rPr lang="en-US" dirty="0" err="1" smtClean="0"/>
              <a:t>garantir</a:t>
            </a:r>
            <a:r>
              <a:rPr lang="en-US" dirty="0" smtClean="0"/>
              <a:t> </a:t>
            </a:r>
            <a:r>
              <a:rPr lang="en-US" dirty="0" err="1" smtClean="0"/>
              <a:t>isso</a:t>
            </a:r>
            <a:r>
              <a:rPr lang="en-US" dirty="0" smtClean="0"/>
              <a:t> (</a:t>
            </a:r>
            <a:r>
              <a:rPr lang="en-US" dirty="0" err="1" smtClean="0"/>
              <a:t>histórico</a:t>
            </a:r>
            <a:r>
              <a:rPr lang="en-US" dirty="0" smtClean="0"/>
              <a:t>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041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 de valida</a:t>
            </a:r>
            <a:r>
              <a:rPr lang="en-US" dirty="0" err="1" smtClean="0"/>
              <a:t>ção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2651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372</TotalTime>
  <Words>1374</Words>
  <Application>Microsoft Macintosh PowerPoint</Application>
  <PresentationFormat>Widescreen</PresentationFormat>
  <Paragraphs>177</Paragraphs>
  <Slides>35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40" baseType="lpstr">
      <vt:lpstr>Calibri</vt:lpstr>
      <vt:lpstr>Calibri Light</vt:lpstr>
      <vt:lpstr>Wingdings</vt:lpstr>
      <vt:lpstr>Arial</vt:lpstr>
      <vt:lpstr>Office Theme</vt:lpstr>
      <vt:lpstr>Meet Up – Machine Learning</vt:lpstr>
      <vt:lpstr>Etapas em um projeto de machine learning</vt:lpstr>
      <vt:lpstr>Definição do Problema</vt:lpstr>
      <vt:lpstr>Definição do Problema</vt:lpstr>
      <vt:lpstr>Definição do Target</vt:lpstr>
      <vt:lpstr>Definição do Target</vt:lpstr>
      <vt:lpstr>Construção da base de modelagem</vt:lpstr>
      <vt:lpstr>Construção da base de modelagem</vt:lpstr>
      <vt:lpstr>Processo de validação</vt:lpstr>
      <vt:lpstr>Processo de Validação</vt:lpstr>
      <vt:lpstr>Processo de Validação </vt:lpstr>
      <vt:lpstr>Performance (estatística e negócio)</vt:lpstr>
      <vt:lpstr>Performance (estatística e negócio)</vt:lpstr>
      <vt:lpstr>Modelo</vt:lpstr>
      <vt:lpstr>Etapas do Modelo</vt:lpstr>
      <vt:lpstr>Análise Descritiva das Variáveis</vt:lpstr>
      <vt:lpstr>Missing e Outliers</vt:lpstr>
      <vt:lpstr>Criação de novas variáveis</vt:lpstr>
      <vt:lpstr>Feature Engineering</vt:lpstr>
      <vt:lpstr>Feature Selection</vt:lpstr>
      <vt:lpstr>Modelo</vt:lpstr>
      <vt:lpstr>Implementação</vt:lpstr>
      <vt:lpstr>Etapas na implementação</vt:lpstr>
      <vt:lpstr>Base de Teste</vt:lpstr>
      <vt:lpstr>Base de Teste</vt:lpstr>
      <vt:lpstr>Produção</vt:lpstr>
      <vt:lpstr>Produção - Alternativas</vt:lpstr>
      <vt:lpstr>Produção - Requisitos</vt:lpstr>
      <vt:lpstr>Regras de Negócio</vt:lpstr>
      <vt:lpstr>Regras de Negócio</vt:lpstr>
      <vt:lpstr>Monitoramento</vt:lpstr>
      <vt:lpstr>Técnicas</vt:lpstr>
      <vt:lpstr>Apresentação do PowerPoint</vt:lpstr>
      <vt:lpstr>Exemplo</vt:lpstr>
      <vt:lpstr>Exemplo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 Up – Machine Learning</dc:title>
  <dc:creator>Carlos Relvas</dc:creator>
  <cp:lastModifiedBy>Carlos Relvas</cp:lastModifiedBy>
  <cp:revision>22</cp:revision>
  <dcterms:created xsi:type="dcterms:W3CDTF">2015-12-03T15:37:17Z</dcterms:created>
  <dcterms:modified xsi:type="dcterms:W3CDTF">2015-12-03T21:49:23Z</dcterms:modified>
</cp:coreProperties>
</file>