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8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88" r:id="rId15"/>
    <p:sldId id="293" r:id="rId16"/>
    <p:sldId id="294" r:id="rId17"/>
    <p:sldId id="295" r:id="rId18"/>
    <p:sldId id="296" r:id="rId19"/>
    <p:sldId id="291" r:id="rId20"/>
    <p:sldId id="297" r:id="rId21"/>
    <p:sldId id="299" r:id="rId22"/>
    <p:sldId id="292" r:id="rId23"/>
    <p:sldId id="298" r:id="rId24"/>
    <p:sldId id="300" r:id="rId25"/>
    <p:sldId id="301" r:id="rId26"/>
    <p:sldId id="307" r:id="rId27"/>
    <p:sldId id="303" r:id="rId28"/>
    <p:sldId id="304" r:id="rId29"/>
    <p:sldId id="305" r:id="rId30"/>
    <p:sldId id="306" r:id="rId31"/>
    <p:sldId id="302" r:id="rId32"/>
    <p:sldId id="308" r:id="rId33"/>
    <p:sldId id="309" r:id="rId34"/>
    <p:sldId id="310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6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75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4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5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647843-71A7-48D1-A036-E083F6AAF9CE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B302D1-6F33-4B95-9718-D7D633B57CB2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sdoportuga.blogspot.com.br/" TargetMode="External"/><Relationship Id="rId2" Type="http://schemas.openxmlformats.org/officeDocument/2006/relationships/hyperlink" Target="http://statweb.stanford.edu/~tibs/ElemStatLear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Seleção de variáveis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3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inviável!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Não </a:t>
            </a:r>
            <a:r>
              <a:rPr lang="pt-BR" sz="2400" dirty="0"/>
              <a:t>temos hoje poder computacional </a:t>
            </a:r>
            <a:r>
              <a:rPr lang="pt-BR" sz="2400" dirty="0" smtClean="0"/>
              <a:t>suficiente!</a:t>
            </a:r>
          </a:p>
          <a:p>
            <a:endParaRPr lang="pt-BR" sz="2400" dirty="0"/>
          </a:p>
          <a:p>
            <a:r>
              <a:rPr lang="pt-BR" sz="2400" dirty="0" smtClean="0"/>
              <a:t>Se </a:t>
            </a:r>
            <a:r>
              <a:rPr lang="pt-BR" sz="2400" dirty="0"/>
              <a:t>tivéssemos 10 variáveis disponíveis, o número total de combinação de subconjuntos para estimarmos seria 2^10 que são 1024 </a:t>
            </a:r>
            <a:r>
              <a:rPr lang="pt-BR" sz="2400" dirty="0" smtClean="0"/>
              <a:t>modelos.</a:t>
            </a:r>
          </a:p>
          <a:p>
            <a:endParaRPr lang="pt-BR" sz="2400" dirty="0"/>
          </a:p>
          <a:p>
            <a:r>
              <a:rPr lang="pt-BR" sz="2400" dirty="0" smtClean="0"/>
              <a:t>Imagine </a:t>
            </a:r>
            <a:r>
              <a:rPr lang="pt-BR" sz="2400" dirty="0"/>
              <a:t>agora que temos 1.000 variáveis, o que não é difícil atualmente. Neste caso o número total de ajustes necessários é 2^1000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38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tradicionais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</a:t>
            </a:r>
            <a:r>
              <a:rPr lang="pt-BR" sz="2400" dirty="0" err="1" smtClean="0"/>
              <a:t>Forward</a:t>
            </a: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: método iterativo que a cada passo acrescenta a variável que melhora mais a performance do modelo.</a:t>
            </a:r>
            <a:br>
              <a:rPr lang="pt-BR" sz="2400" dirty="0" smtClean="0"/>
            </a:b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400" dirty="0" err="1" smtClean="0"/>
              <a:t>Backward</a:t>
            </a: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: método iterativo que começa com todas as variáveis e que a cada passo elimina a variável que piora menos a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 híbrido: Testa tanto o </a:t>
            </a:r>
            <a:r>
              <a:rPr lang="pt-BR" sz="2400" dirty="0" err="1" smtClean="0"/>
              <a:t>forward</a:t>
            </a:r>
            <a:r>
              <a:rPr lang="pt-BR" sz="2400" dirty="0" smtClean="0"/>
              <a:t> quanto o </a:t>
            </a:r>
            <a:r>
              <a:rPr lang="pt-BR" sz="2400" dirty="0" err="1" smtClean="0"/>
              <a:t>backward</a:t>
            </a:r>
            <a:r>
              <a:rPr lang="pt-BR" sz="2400" dirty="0" smtClean="0"/>
              <a:t> em cada passo.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50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tradicionais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</a:t>
            </a:r>
            <a:r>
              <a:rPr lang="pt-BR" sz="2400" dirty="0" err="1" smtClean="0"/>
              <a:t>Forward</a:t>
            </a: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: método iterativo que a cada passo acrescenta a variável que melhora mais a performance do modelo.</a:t>
            </a:r>
            <a:br>
              <a:rPr lang="pt-BR" sz="2400" dirty="0" smtClean="0"/>
            </a:b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400" dirty="0" err="1" smtClean="0"/>
              <a:t>Backward</a:t>
            </a: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: método iterativo que começa com todas as variáveis e que a cada passo elimina a variável que piora menos a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</a:t>
            </a:r>
            <a:r>
              <a:rPr lang="pt-BR" sz="2400" dirty="0" err="1" smtClean="0"/>
              <a:t>Stepwise</a:t>
            </a:r>
            <a:r>
              <a:rPr lang="pt-BR" sz="2400" dirty="0" smtClean="0"/>
              <a:t> híbrido: Testa tanto o </a:t>
            </a:r>
            <a:r>
              <a:rPr lang="pt-BR" sz="2400" dirty="0" err="1" smtClean="0"/>
              <a:t>forward</a:t>
            </a:r>
            <a:r>
              <a:rPr lang="pt-BR" sz="2400" dirty="0" smtClean="0"/>
              <a:t> quanto o </a:t>
            </a:r>
            <a:r>
              <a:rPr lang="pt-BR" sz="2400" dirty="0" err="1" smtClean="0"/>
              <a:t>backward</a:t>
            </a:r>
            <a:r>
              <a:rPr lang="pt-BR" sz="2400" dirty="0" smtClean="0"/>
              <a:t> em cada passo.</a:t>
            </a:r>
            <a:endParaRPr lang="pt-BR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97735" y="4893972"/>
            <a:ext cx="9543245" cy="87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Apesar de apresentarem bons resultados, não apresentam boa performance computacional com uma quantidade elevada de variáveis.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893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era a solução?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Primeiramente, usavam se métodos de filtro simples, para eliminar variáveis que pareciam ser menos explicativas.</a:t>
            </a:r>
          </a:p>
          <a:p>
            <a:endParaRPr lang="pt-BR" sz="2400" dirty="0" smtClean="0"/>
          </a:p>
          <a:p>
            <a:r>
              <a:rPr lang="pt-BR" sz="2400" dirty="0" smtClean="0"/>
              <a:t>Geralmente, os filtros eram baseados em correlações de cada variável com a resposta (análise bivariada apenas).</a:t>
            </a:r>
          </a:p>
          <a:p>
            <a:endParaRPr lang="pt-BR" sz="2400" dirty="0"/>
          </a:p>
          <a:p>
            <a:r>
              <a:rPr lang="pt-BR" sz="2400" dirty="0" smtClean="0"/>
              <a:t>No entanto, o mundo é multivariado! Muitas variáveis importantes eram eliminadas erroneamente.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04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no mundo de Big Data?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Novas soluções vem surgindo a medida que o poder computacional aumenta. 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Hoje falaremos de um possível solução, que embora tenha surgido há algum tempo, é totalmente paralelizável, facilitando o seu uso de forma eficiente.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79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968789"/>
            <a:ext cx="3649644" cy="3809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68789"/>
            <a:ext cx="4474349" cy="42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5" y="1763118"/>
            <a:ext cx="5048518" cy="43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80" y="2099256"/>
            <a:ext cx="95535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Como criamos o algoritmo da árvore? Temos que escolher a variável </a:t>
            </a:r>
            <a:r>
              <a:rPr lang="pt-BR" sz="2000" dirty="0" err="1" smtClean="0"/>
              <a:t>Xj</a:t>
            </a:r>
            <a:r>
              <a:rPr lang="pt-BR" sz="2000" dirty="0" smtClean="0"/>
              <a:t> e o ponto s que minimizam a equação abaixo: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Quando paramos de crescer a árvore?</a:t>
            </a:r>
          </a:p>
          <a:p>
            <a:endParaRPr lang="pt-BR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	Parâmetro de </a:t>
            </a:r>
            <a:r>
              <a:rPr lang="pt-BR" sz="2000" dirty="0" err="1" smtClean="0"/>
              <a:t>tunning</a:t>
            </a:r>
            <a:r>
              <a:rPr lang="pt-BR" sz="2000" dirty="0" smtClean="0"/>
              <a:t> escolhido por </a:t>
            </a:r>
            <a:r>
              <a:rPr lang="pt-BR" sz="2000" dirty="0" err="1" smtClean="0"/>
              <a:t>cross</a:t>
            </a:r>
            <a:r>
              <a:rPr lang="pt-BR" sz="2000" dirty="0" smtClean="0"/>
              <a:t> </a:t>
            </a:r>
            <a:r>
              <a:rPr lang="pt-BR" sz="2000" dirty="0" err="1" smtClean="0"/>
              <a:t>validation</a:t>
            </a:r>
            <a:r>
              <a:rPr lang="pt-BR" sz="2000" dirty="0" smtClean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Critério de parada em termos de alguma medida de erro.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Podar</a:t>
            </a:r>
          </a:p>
          <a:p>
            <a:r>
              <a:rPr lang="pt-BR" sz="2000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47" y="2977407"/>
            <a:ext cx="7624040" cy="10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 - Propriedades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099256"/>
            <a:ext cx="9553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Tratamento de </a:t>
            </a:r>
            <a:r>
              <a:rPr lang="pt-BR" sz="2000" dirty="0" err="1" smtClean="0"/>
              <a:t>missing</a:t>
            </a:r>
            <a:r>
              <a:rPr lang="pt-BR" sz="2000" dirty="0" smtClean="0"/>
              <a:t>? Uso de </a:t>
            </a:r>
            <a:r>
              <a:rPr lang="pt-BR" sz="2000" dirty="0" err="1" smtClean="0"/>
              <a:t>surrogate</a:t>
            </a:r>
            <a:r>
              <a:rPr lang="pt-BR" sz="2000" dirty="0" smtClean="0"/>
              <a:t> </a:t>
            </a:r>
            <a:r>
              <a:rPr lang="pt-BR" sz="2000" dirty="0" err="1" smtClean="0"/>
              <a:t>variables</a:t>
            </a:r>
            <a:r>
              <a:rPr lang="pt-BR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pt-BR" sz="2000" dirty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Por que árvores binárias? Com múltiplas quebras, os dados são fragmentados muito rápido, deixando pouca informação para os nós abaixo. Além disso, em árvores binárias, podemos utilizar a mesma variável várias vezes.</a:t>
            </a:r>
          </a:p>
          <a:p>
            <a:pPr marL="285750" indent="-285750">
              <a:buFontTx/>
              <a:buChar char="-"/>
            </a:pPr>
            <a:endParaRPr lang="pt-BR" sz="2000" dirty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Vários algoritmos de árvore (CART, C4.5, C5.0)</a:t>
            </a:r>
          </a:p>
          <a:p>
            <a:pPr marL="285750" indent="-285750">
              <a:buFontTx/>
              <a:buChar char="-"/>
            </a:pPr>
            <a:endParaRPr lang="pt-BR" sz="2000" dirty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Árvores são conhecidas por serem instáveis. Pequenas mudanças nos dados causam grandes mudanças nas árvores.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60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Bagging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 Consiste na criação de várias </a:t>
            </a:r>
            <a:r>
              <a:rPr lang="pt-BR" sz="2400" dirty="0"/>
              <a:t>amostras (B) </a:t>
            </a:r>
            <a:r>
              <a:rPr lang="pt-BR" sz="2400" dirty="0" smtClean="0"/>
              <a:t>de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</a:t>
            </a:r>
            <a:r>
              <a:rPr lang="pt-BR" sz="2400" dirty="0" smtClean="0"/>
              <a:t>e </a:t>
            </a:r>
            <a:r>
              <a:rPr lang="pt-BR" sz="2400" dirty="0" smtClean="0"/>
              <a:t>o treino do seu modelo de classificação ou regressão em todas elas. 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 estimativa de cada observação é a média da estimativa de cada modelo.</a:t>
            </a:r>
          </a:p>
          <a:p>
            <a:endParaRPr lang="pt-BR" sz="2400" dirty="0"/>
          </a:p>
          <a:p>
            <a:r>
              <a:rPr lang="pt-BR" sz="2400" dirty="0" smtClean="0"/>
              <a:t>Funciona muito bem em árvores de decisão, pois árvores apresentam variância elevada.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5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7612"/>
          </a:xfrm>
        </p:spPr>
        <p:txBody>
          <a:bodyPr/>
          <a:lstStyle/>
          <a:p>
            <a:r>
              <a:rPr lang="pt-BR" dirty="0" smtClean="0"/>
              <a:t>Mundo de Big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824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 cada dia temos mais e mais dados.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Isto significa que a cada dia temos novas variáveis explicativas disponíveis.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Quanto mais informação melhor, mas isto também nos traz alguns problemas do ponto de vista computacional e estatístico.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Computacional: processamento!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7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funciona?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/>
                  <a:t> </a:t>
                </a:r>
                <a:r>
                  <a:rPr lang="pt-BR" dirty="0"/>
                  <a:t>.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5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funciona?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/>
                  <a:t> </a:t>
                </a:r>
                <a:r>
                  <a:rPr lang="pt-BR" dirty="0"/>
                  <a:t>.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60631" y="3387145"/>
            <a:ext cx="1236372" cy="7212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7003" y="3071348"/>
            <a:ext cx="85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87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Evolução do método de </a:t>
            </a:r>
            <a:r>
              <a:rPr lang="pt-BR" sz="2400" dirty="0" err="1" smtClean="0"/>
              <a:t>bagging</a:t>
            </a:r>
            <a:r>
              <a:rPr lang="pt-BR" sz="2400" dirty="0" smtClean="0"/>
              <a:t> de árvores de decisão.</a:t>
            </a:r>
          </a:p>
          <a:p>
            <a:endParaRPr lang="pt-BR" sz="2400" dirty="0"/>
          </a:p>
          <a:p>
            <a:r>
              <a:rPr lang="pt-BR" sz="2400" dirty="0" smtClean="0"/>
              <a:t>Tenta reduzir as correlações das diferentes estimativas. Para isso, na criação de cada árvore, somente algumas variáveis são escolhidas aleatoriamente para a construção da árvore.</a:t>
            </a:r>
          </a:p>
          <a:p>
            <a:endParaRPr lang="pt-BR" sz="2400" dirty="0"/>
          </a:p>
          <a:p>
            <a:r>
              <a:rPr lang="pt-BR" sz="2400" dirty="0" smtClean="0"/>
              <a:t>Correlações em </a:t>
            </a:r>
            <a:r>
              <a:rPr lang="pt-BR" sz="2400" dirty="0" err="1" smtClean="0"/>
              <a:t>Bagging</a:t>
            </a:r>
            <a:r>
              <a:rPr lang="pt-BR" sz="2400" dirty="0" smtClean="0"/>
              <a:t>: ~ 0.5</a:t>
            </a:r>
            <a:br>
              <a:rPr lang="pt-BR" sz="2400" dirty="0" smtClean="0"/>
            </a:br>
            <a:r>
              <a:rPr lang="pt-BR" sz="2400" dirty="0" smtClean="0"/>
              <a:t>Correlações em </a:t>
            </a:r>
            <a:r>
              <a:rPr lang="pt-BR" sz="2400" dirty="0" err="1" smtClean="0"/>
              <a:t>Random</a:t>
            </a:r>
            <a:r>
              <a:rPr lang="pt-BR" sz="2400" dirty="0" smtClean="0"/>
              <a:t> Forest: ~ 0.05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57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107" y="1763118"/>
            <a:ext cx="5998979" cy="45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1" y="1750239"/>
            <a:ext cx="5362266" cy="45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47" y="1861802"/>
            <a:ext cx="6630138" cy="43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89" y="1862137"/>
            <a:ext cx="5076623" cy="42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</a:t>
            </a:r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 smtClean="0"/>
                  <a:t>Por default, temos:</a:t>
                </a:r>
              </a:p>
              <a:p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 smtClean="0"/>
                  <a:t> m é igual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pt-BR" sz="2400" dirty="0" smtClean="0"/>
                  <a:t> e tamanho mínimo do nó igual a 1 para classificação.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 smtClean="0"/>
                  <a:t> </a:t>
                </a:r>
                <a:r>
                  <a:rPr lang="pt-BR" sz="2400" dirty="0"/>
                  <a:t>m é igual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400" dirty="0" smtClean="0"/>
                  <a:t> e </a:t>
                </a:r>
                <a:r>
                  <a:rPr lang="pt-BR" sz="2400" dirty="0"/>
                  <a:t>tamanho mínimo do nó igual a 5</a:t>
                </a:r>
                <a:r>
                  <a:rPr lang="pt-BR" sz="2400" dirty="0" smtClean="0"/>
                  <a:t> para regressão.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 smtClean="0"/>
                  <a:t>Estes parâmetros devem ser otimizados, pois dependem de problema para problema.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121" b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Out-</a:t>
            </a:r>
            <a:r>
              <a:rPr lang="pt-BR" dirty="0" err="1" smtClean="0"/>
              <a:t>of</a:t>
            </a:r>
            <a:r>
              <a:rPr lang="pt-BR" dirty="0" smtClean="0"/>
              <a:t>-bag </a:t>
            </a:r>
            <a:r>
              <a:rPr lang="pt-BR" dirty="0" err="1" smtClean="0"/>
              <a:t>Error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Para cada amostra de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, cerca </a:t>
            </a:r>
            <a:r>
              <a:rPr lang="pt-BR" sz="2400" dirty="0"/>
              <a:t>de 37% da amostra original não é escolhida </a:t>
            </a:r>
            <a:r>
              <a:rPr lang="pt-BR" sz="2400" dirty="0" smtClean="0"/>
              <a:t>e </a:t>
            </a:r>
            <a:r>
              <a:rPr lang="pt-BR" sz="2400" dirty="0"/>
              <a:t>consiste na amostra </a:t>
            </a:r>
            <a:r>
              <a:rPr lang="pt-BR" sz="2400" i="1" dirty="0"/>
              <a:t>out-</a:t>
            </a:r>
            <a:r>
              <a:rPr lang="pt-BR" sz="2400" i="1" dirty="0" err="1"/>
              <a:t>of</a:t>
            </a:r>
            <a:r>
              <a:rPr lang="pt-BR" sz="2400" i="1" dirty="0"/>
              <a:t>-bag</a:t>
            </a:r>
            <a:r>
              <a:rPr lang="pt-BR" sz="2400" dirty="0"/>
              <a:t> </a:t>
            </a:r>
            <a:r>
              <a:rPr lang="pt-BR" sz="2400" dirty="0" smtClean="0"/>
              <a:t>em cada iteração.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Assim para </a:t>
            </a:r>
            <a:r>
              <a:rPr lang="pt-BR" sz="2400" dirty="0" smtClean="0"/>
              <a:t>cada observação</a:t>
            </a:r>
            <a:r>
              <a:rPr lang="pt-BR" sz="2400" dirty="0" smtClean="0"/>
              <a:t>, utilizamos apenas as árvores que elas não aparecem para avaliar seu erro.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OOB </a:t>
            </a:r>
            <a:r>
              <a:rPr lang="pt-BR" sz="2400" dirty="0" err="1" smtClean="0"/>
              <a:t>error</a:t>
            </a:r>
            <a:r>
              <a:rPr lang="pt-BR" sz="2400" dirty="0" smtClean="0"/>
              <a:t> é quase idêntico ao obtido com N-</a:t>
            </a:r>
            <a:r>
              <a:rPr lang="pt-BR" sz="2400" dirty="0" err="1" smtClean="0"/>
              <a:t>fold</a:t>
            </a:r>
            <a:r>
              <a:rPr lang="pt-BR" sz="2400" dirty="0" smtClean="0"/>
              <a:t> </a:t>
            </a:r>
            <a:r>
              <a:rPr lang="pt-BR" sz="2400" dirty="0" err="1" smtClean="0"/>
              <a:t>cross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37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Out-</a:t>
            </a:r>
            <a:r>
              <a:rPr lang="pt-BR" dirty="0" err="1" smtClean="0"/>
              <a:t>of</a:t>
            </a:r>
            <a:r>
              <a:rPr lang="pt-BR" dirty="0" smtClean="0"/>
              <a:t>-bag </a:t>
            </a:r>
            <a:r>
              <a:rPr lang="pt-BR" dirty="0" err="1" smtClean="0"/>
              <a:t>Error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25" y="1871126"/>
            <a:ext cx="6943993" cy="42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7612"/>
          </a:xfrm>
        </p:spPr>
        <p:txBody>
          <a:bodyPr/>
          <a:lstStyle/>
          <a:p>
            <a:r>
              <a:rPr lang="pt-BR" dirty="0" smtClean="0"/>
              <a:t>Mundo de Big Data</a:t>
            </a:r>
            <a:endParaRPr lang="pt-B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83346"/>
            <a:ext cx="10515600" cy="48246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 cada dia temos mais e mais dados.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Isto significa que a cada dia temos novas variáveis explicativas disponíveis.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Quanto mais informação melhor, mas isto também nos traz alguns problemas do ponto de vista computacional e estatístico.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Computacional: processamento!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361904" y="5254580"/>
            <a:ext cx="1468192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HADOOP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Variable</a:t>
            </a:r>
            <a:r>
              <a:rPr lang="pt-BR" dirty="0" smtClean="0"/>
              <a:t> </a:t>
            </a:r>
            <a:r>
              <a:rPr lang="pt-BR" dirty="0" err="1" smtClean="0"/>
              <a:t>importance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cada árvore, calculamos o OBB </a:t>
            </a:r>
            <a:r>
              <a:rPr lang="pt-BR" sz="2400" dirty="0" err="1" smtClean="0"/>
              <a:t>error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Para cada variável nesta árvore, permute aleatoriamente seus valores na amostra OOB e compute novamente o OOB </a:t>
            </a:r>
            <a:r>
              <a:rPr lang="pt-BR" sz="2400" dirty="0" err="1" smtClean="0"/>
              <a:t>error</a:t>
            </a:r>
            <a:r>
              <a:rPr lang="pt-BR" sz="2400" dirty="0" smtClean="0"/>
              <a:t>. Calcule a diferença.</a:t>
            </a:r>
          </a:p>
          <a:p>
            <a:endParaRPr lang="pt-BR" sz="2400" dirty="0"/>
          </a:p>
          <a:p>
            <a:r>
              <a:rPr lang="pt-BR" sz="2400" dirty="0" smtClean="0"/>
              <a:t>Repita este processo para todas as variáveis em todas as árvores.</a:t>
            </a:r>
          </a:p>
          <a:p>
            <a:endParaRPr lang="pt-BR" sz="2400" dirty="0"/>
          </a:p>
          <a:p>
            <a:r>
              <a:rPr lang="pt-BR" sz="2400" dirty="0" smtClean="0"/>
              <a:t>A importância de cada variável será a média desta diferença em todas as árvores.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140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- The </a:t>
            </a:r>
            <a:r>
              <a:rPr lang="pt-BR" sz="2800" dirty="0" err="1" smtClean="0"/>
              <a:t>Elements</a:t>
            </a:r>
            <a:r>
              <a:rPr lang="pt-BR" sz="2800" dirty="0" smtClean="0"/>
              <a:t> </a:t>
            </a:r>
            <a:r>
              <a:rPr lang="pt-BR" sz="2800" dirty="0" err="1" smtClean="0"/>
              <a:t>of</a:t>
            </a:r>
            <a:r>
              <a:rPr lang="pt-BR" sz="2800" dirty="0" smtClean="0"/>
              <a:t> </a:t>
            </a:r>
            <a:r>
              <a:rPr lang="pt-BR" sz="2800" dirty="0" err="1" smtClean="0"/>
              <a:t>Statistical</a:t>
            </a:r>
            <a:r>
              <a:rPr lang="pt-BR" sz="2800" dirty="0" smtClean="0"/>
              <a:t> </a:t>
            </a:r>
            <a:r>
              <a:rPr lang="pt-BR" sz="2800" dirty="0"/>
              <a:t>L</a:t>
            </a:r>
            <a:r>
              <a:rPr lang="pt-BR" sz="2800" dirty="0" smtClean="0"/>
              <a:t>earning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Trevor</a:t>
            </a:r>
            <a:r>
              <a:rPr lang="pt-BR" sz="2800" dirty="0" smtClean="0"/>
              <a:t> </a:t>
            </a:r>
            <a:r>
              <a:rPr lang="pt-BR" sz="2800" dirty="0" err="1" smtClean="0"/>
              <a:t>Hastie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Robert </a:t>
            </a:r>
            <a:r>
              <a:rPr lang="pt-BR" sz="2800" dirty="0" err="1" smtClean="0"/>
              <a:t>Tibsharani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Jerome Friedman</a:t>
            </a:r>
            <a:endParaRPr lang="pt-BR" sz="2800" dirty="0"/>
          </a:p>
          <a:p>
            <a:r>
              <a:rPr lang="pt-BR" sz="2800" dirty="0">
                <a:hlinkClick r:id="rId2"/>
              </a:rPr>
              <a:t>http://statweb.stanford.edu/~tibs/ElemStatLearn</a:t>
            </a:r>
            <a:r>
              <a:rPr lang="pt-BR" sz="2800" dirty="0" smtClean="0">
                <a:hlinkClick r:id="rId2"/>
              </a:rPr>
              <a:t>/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- Blog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http://dsdoportuga.blogspot.com.br</a:t>
            </a:r>
            <a:r>
              <a:rPr lang="pt-BR" sz="2800" dirty="0" smtClean="0">
                <a:hlinkClick r:id="rId3"/>
              </a:rPr>
              <a:t>/</a:t>
            </a:r>
            <a:endParaRPr lang="pt-BR" sz="2800" dirty="0" smtClean="0"/>
          </a:p>
          <a:p>
            <a:r>
              <a:rPr lang="pt-BR" sz="2800" dirty="0" smtClean="0"/>
              <a:t>- carlos.edu.relvas@gmail.com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3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 – Big Data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- Todas as árvores são feitas de forma independente!</a:t>
            </a:r>
          </a:p>
          <a:p>
            <a:endParaRPr lang="pt-BR" sz="2400" dirty="0" smtClean="0"/>
          </a:p>
          <a:p>
            <a:r>
              <a:rPr lang="pt-BR" sz="2400" dirty="0" smtClean="0"/>
              <a:t>- Podemos fazer todas em paralelo.</a:t>
            </a:r>
          </a:p>
          <a:p>
            <a:endParaRPr lang="pt-BR" sz="2400" dirty="0"/>
          </a:p>
          <a:p>
            <a:r>
              <a:rPr lang="pt-BR" sz="2400" dirty="0" smtClean="0"/>
              <a:t>- Se querermos fazer 500 árvores e temos 500 processadores, é muito rápido fazer isso.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62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 – Big Data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- Código em </a:t>
            </a:r>
            <a:r>
              <a:rPr lang="pt-BR" sz="2400" dirty="0" err="1" smtClean="0"/>
              <a:t>map</a:t>
            </a:r>
            <a:r>
              <a:rPr lang="pt-BR" sz="2400" dirty="0" smtClean="0"/>
              <a:t> </a:t>
            </a:r>
            <a:r>
              <a:rPr lang="pt-BR" sz="2400" dirty="0" err="1" smtClean="0"/>
              <a:t>reduce</a:t>
            </a:r>
            <a:r>
              <a:rPr lang="pt-BR" sz="2400" dirty="0" smtClean="0"/>
              <a:t> para ser utilizado dentro do </a:t>
            </a:r>
            <a:r>
              <a:rPr lang="pt-BR" sz="2400" dirty="0" err="1" smtClean="0"/>
              <a:t>hadoop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- Criada por um amigo meu (Gustavo Bernardo)</a:t>
            </a:r>
          </a:p>
          <a:p>
            <a:endParaRPr lang="pt-BR" sz="2400" dirty="0"/>
          </a:p>
          <a:p>
            <a:r>
              <a:rPr lang="pt-BR" sz="2400" dirty="0"/>
              <a:t>https://github.com/gustavodgbernardo/RF_map_reduce_R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37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2885" y="1068946"/>
            <a:ext cx="10496281" cy="179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tarnbarford.net/static/journal/map-reduce_on_mongo/map-reduc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5" y="170692"/>
            <a:ext cx="8949788" cy="60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6249"/>
          </a:xfrm>
        </p:spPr>
        <p:txBody>
          <a:bodyPr/>
          <a:lstStyle/>
          <a:p>
            <a:r>
              <a:rPr lang="pt-BR" dirty="0" smtClean="0"/>
              <a:t>Problemas estatísticos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7" y="2033319"/>
            <a:ext cx="10515600" cy="4824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 maioria dos métodos tradicionais mais utilizados atualmente, como a regressão logística, não foram feitos para conseguir lidar com essa enorme quantidade de variáveis. </a:t>
            </a:r>
            <a:r>
              <a:rPr lang="pt-BR" sz="2400" dirty="0" smtClean="0">
                <a:sym typeface="Wingdings" panose="05000000000000000000" pitchFamily="2" charset="2"/>
              </a:rPr>
              <a:t> Problemas de </a:t>
            </a:r>
            <a:r>
              <a:rPr lang="pt-BR" sz="2400" dirty="0" err="1" smtClean="0">
                <a:sym typeface="Wingdings" panose="05000000000000000000" pitchFamily="2" charset="2"/>
              </a:rPr>
              <a:t>multicolineariedade</a:t>
            </a:r>
            <a:r>
              <a:rPr lang="pt-BR" sz="2400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Possíveis problemas de </a:t>
            </a:r>
            <a:r>
              <a:rPr lang="pt-BR" sz="2400" dirty="0" err="1" smtClean="0"/>
              <a:t>overfitting</a:t>
            </a:r>
            <a:r>
              <a:rPr lang="pt-BR" sz="2400" dirty="0"/>
              <a:t> </a:t>
            </a:r>
            <a:r>
              <a:rPr lang="pt-BR" sz="2400" dirty="0" smtClean="0"/>
              <a:t>(criar soluções específicas demais para os dados disponíveis que não conseguem generalizar na presença de novos dados).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Perda da </a:t>
            </a:r>
            <a:r>
              <a:rPr lang="pt-BR" sz="2400" dirty="0" err="1" smtClean="0"/>
              <a:t>interpretabilidade</a:t>
            </a:r>
            <a:r>
              <a:rPr lang="pt-BR" sz="2400" dirty="0" smtClean="0"/>
              <a:t> dos resultados. Isto pode ser importante!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84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7612"/>
          </a:xfrm>
        </p:spPr>
        <p:txBody>
          <a:bodyPr/>
          <a:lstStyle/>
          <a:p>
            <a:r>
              <a:rPr lang="pt-BR" dirty="0" smtClean="0"/>
              <a:t>Métodos auto seletivos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8246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Alguns métodos já tem maneiras de realizar a seleção de variáveis por si só. Ex.:</a:t>
            </a:r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Árvores de decisão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Lars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Lasso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54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trabalhar com milhares de variáveis?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9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 </a:t>
            </a:r>
            <a:r>
              <a:rPr lang="pt-BR" dirty="0"/>
              <a:t>em tentar escolher o subconjunto de variáveis que forneça a melhor </a:t>
            </a:r>
            <a:r>
              <a:rPr lang="pt-BR" dirty="0" smtClean="0"/>
              <a:t>“predição” </a:t>
            </a:r>
            <a:r>
              <a:rPr lang="pt-BR" dirty="0"/>
              <a:t>possível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51371"/>
              </p:ext>
            </p:extLst>
          </p:nvPr>
        </p:nvGraphicFramePr>
        <p:xfrm>
          <a:off x="1877454" y="2690134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2322286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VN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6780"/>
              </p:ext>
            </p:extLst>
          </p:nvPr>
        </p:nvGraphicFramePr>
        <p:xfrm>
          <a:off x="1875306" y="3462152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2322286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05922"/>
              </p:ext>
            </p:extLst>
          </p:nvPr>
        </p:nvGraphicFramePr>
        <p:xfrm>
          <a:off x="1875305" y="4234170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2322286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07369"/>
              </p:ext>
            </p:extLst>
          </p:nvPr>
        </p:nvGraphicFramePr>
        <p:xfrm>
          <a:off x="1875306" y="5006189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2322286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VN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suposições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Muitas das variáveis não são informativas.</a:t>
            </a:r>
          </a:p>
          <a:p>
            <a:endParaRPr lang="pt-BR" sz="2400" dirty="0"/>
          </a:p>
          <a:p>
            <a:r>
              <a:rPr lang="pt-BR" sz="2400" dirty="0" smtClean="0"/>
              <a:t>Muitas das variáveis são redundantes.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301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não testamos todas as combinações possíveis?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6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</TotalTime>
  <Words>857</Words>
  <Application>Microsoft Office PowerPoint</Application>
  <PresentationFormat>Widescreen</PresentationFormat>
  <Paragraphs>184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Retrospect</vt:lpstr>
      <vt:lpstr>Seleção de variáveis </vt:lpstr>
      <vt:lpstr>Mundo de Big Data</vt:lpstr>
      <vt:lpstr>Mundo de Big Data</vt:lpstr>
      <vt:lpstr>Problemas estatísticos</vt:lpstr>
      <vt:lpstr>Métodos auto seletivos </vt:lpstr>
      <vt:lpstr>Como trabalhar com milhares de variáveis?</vt:lpstr>
      <vt:lpstr>Seleção de variáveis</vt:lpstr>
      <vt:lpstr>Principais suposições</vt:lpstr>
      <vt:lpstr>Por que não testamos todas as combinações possíveis?</vt:lpstr>
      <vt:lpstr>É inviável!</vt:lpstr>
      <vt:lpstr>Métodos tradicionais</vt:lpstr>
      <vt:lpstr>Métodos tradicionais</vt:lpstr>
      <vt:lpstr>Qual era a solução?</vt:lpstr>
      <vt:lpstr>E no mundo de Big Data? </vt:lpstr>
      <vt:lpstr>Árvore de decisão</vt:lpstr>
      <vt:lpstr>Árvore de decisão</vt:lpstr>
      <vt:lpstr>Árvore de decisão</vt:lpstr>
      <vt:lpstr>Árvore de decisão - Propriedades</vt:lpstr>
      <vt:lpstr>Bagging</vt:lpstr>
      <vt:lpstr>Por que funciona?</vt:lpstr>
      <vt:lpstr>Por que funciona?</vt:lpstr>
      <vt:lpstr>Random Forest</vt:lpstr>
      <vt:lpstr>Random Forest</vt:lpstr>
      <vt:lpstr>Random Forest</vt:lpstr>
      <vt:lpstr>Random Forest</vt:lpstr>
      <vt:lpstr>Random Forest</vt:lpstr>
      <vt:lpstr>Detalhes Random Forest</vt:lpstr>
      <vt:lpstr>Out-of-bag Error</vt:lpstr>
      <vt:lpstr>Out-of-bag Error</vt:lpstr>
      <vt:lpstr>Variable importance</vt:lpstr>
      <vt:lpstr>Livro</vt:lpstr>
      <vt:lpstr>Random Forest – Big Data </vt:lpstr>
      <vt:lpstr>Random Forest – Big Data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de variáveis</dc:title>
  <dc:creator>Cacá Relvas</dc:creator>
  <cp:lastModifiedBy>Cacá Relvas</cp:lastModifiedBy>
  <cp:revision>28</cp:revision>
  <dcterms:created xsi:type="dcterms:W3CDTF">2015-05-16T23:07:06Z</dcterms:created>
  <dcterms:modified xsi:type="dcterms:W3CDTF">2015-05-21T02:34:10Z</dcterms:modified>
</cp:coreProperties>
</file>