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1/20/16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9E73785-2B14-417D-94A9-83E04B3FD5EB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4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lvl="4" marL="2057400" indent="-228240">
              <a:lnSpc>
                <a:spcPct val="100000"/>
              </a:lnSpc>
              <a:buFont typeface="Arial"/>
              <a:buChar char="»"/>
            </a:pPr>
            <a:r>
              <a:rPr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1/20/16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5D8784B-1D86-4667-B68C-C5413F5C58F6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1/20/16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4DE09CF-C122-4066-9AAA-04FE87FD20EE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1800" spc="-1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4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www.ifpb.edu.br/" TargetMode="External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SIGEAS – Sistema de Gerenciamento de Assistencia Social</a:t>
            </a: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Plano de Projeto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lvl="1" marL="864000" indent="-3225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Gerenciar, de forma desenvolta, os diversos auxílios propostos e implantados pela COPAE, de forma que propicie uma maior eficiência durante a divulgação de resultados e informações sobre pagamentos e classificações destes apoios durante período de inscrições em editais;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lvl="1" marL="864000" indent="-3225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as ações de alunos referentes às inscrições em auxílios, em que poderão se inscrever com toda a comodidade desde que tenham acesso à internet, em encontrar editais abertos para seu ingresso;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Equipe e Papéis</a:t>
            </a:r>
            <a:endParaRPr/>
          </a:p>
        </p:txBody>
      </p:sp>
      <p:graphicFrame>
        <p:nvGraphicFramePr>
          <p:cNvPr id="140" name="Table 2"/>
          <p:cNvGraphicFramePr/>
          <p:nvPr/>
        </p:nvGraphicFramePr>
        <p:xfrm>
          <a:off x="457200" y="1600200"/>
          <a:ext cx="8229240" cy="435456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257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Integrante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Papel(éis)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Luiz Antonio Pereira Silva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Líder de Projeto, Gerente de Configuração, Desenvolvedor, Testador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Joaquim José Cintra Maia Honório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Desenvolvedor, Testador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Maria Gabriella Britto Monteiro Souza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Cliente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Anna Clara Mendonça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Cliente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Ednaldo Dilorenzo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Analista de Qualidade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Stakeholders do Projeto</a:t>
            </a:r>
            <a:endParaRPr/>
          </a:p>
        </p:txBody>
      </p:sp>
      <p:graphicFrame>
        <p:nvGraphicFramePr>
          <p:cNvPr id="142" name="Table 2"/>
          <p:cNvGraphicFramePr/>
          <p:nvPr/>
        </p:nvGraphicFramePr>
        <p:xfrm>
          <a:off x="457200" y="1600200"/>
          <a:ext cx="8229240" cy="36288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117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Stakeholders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Papel(éis)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117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Luiz Antonio Pereira Silva, Joaquim José Cintra Maia Honório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Equipe de Desenvolvimento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7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Maria Gabriella Britto Monteiro Souza, Anna Clara Mendonça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Cliente, Usuários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819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Discentes do IFPB - Campus Monteiro Funcionário do setor financeiro do IFPB - Campus Monteiro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Usuários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7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Ednaldo?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143" name="TextShape 1"/><p:cNvSpPr txBox="1"/><p:nvPr/></p:nvSpPr><p:spPr><a:xfrm><a:off x="457200" y="274680"/><a:ext cx="8229240" cy="1142640"/></a:xfrm><a:prstGeom prst="rect"><a:avLst/></a:prstGeom><a:noFill/><a:ln><a:noFill/></a:ln></p:spPr><p:txBody><a:bodyPr anchor="ctr"></a:bodyPr><a:p><a:pPr algn="ctr"><a:lnSpc><a:spcPct val="100000"/></a:lnSpc></a:pPr><a:r><a:rPr lang="pt-BR" sz="4400" spc="-1" strike="noStrike"><a:solidFill><a:srgbClr val="000000"/></a:solidFill><a:uFill><a:solidFill><a:srgbClr val="ffffff"/></a:solidFill></a:uFill><a:latin typeface="Calibri"/></a:rPr><a:t>Escopo do Projeto</a:t></a:r><a:endParaRPr/></a:p></p:txBody></p:sp><p:graphicFrame><p:nvGraphicFramePr><p:cNvPr id="144" name="Table 2"/><p:cNvGraphicFramePr/><p:nvPr/></p:nvGraphicFramePr><p:xfrm><a:off x="683640" y="1253880"/><a:ext cx="7920360" cy="5199120"/></p:xfrm><a:graphic><a:graphicData uri="http://schemas.openxmlformats.org/drawingml/2006/table"><a:tbl><a:tblPr/><a:tblGrid><a:gridCol w="1512000"/><a:gridCol w="4248360"/><a:gridCol w="945000"/><a:gridCol w="1215000"/></a:tblGrid><a:tr h="518760"><a:tc><a:txBody><a:bodyPr lIns="30600" rIns="30600" tIns="29160" bIns="29160" anchor="ctr"></a:bodyPr><a:p><a:pPr algn="ctr"><a:lnSpc><a:spcPct val="100000"/></a:lnSpc></a:pPr><a:r><a:rPr lang="en-US" sz="1800" spc="-1" strike="noStrike"><a:solidFill><a:srgbClr val="ffffff"/></a:solidFill><a:uFill><a:solidFill><a:srgbClr val="ffffff"/></a:solidFill></a:uFill><a:latin typeface="Calibri"/></a:rPr><a:t>Iteração</a:t></a:r><a:endParaRPr/></a:p></a:txBody><a:tcPr marL="30600" marR="3060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000000"/></a:solidFill></a:tcPr></a:tc><a:tc><a:txBody><a:bodyPr lIns="30600" rIns="30600" tIns="29160" bIns="29160" anchor="ctr"></a:bodyPr><a:p><a:pPr algn="ctr"><a:lnSpc><a:spcPct val="100000"/></a:lnSpc></a:pPr><a:r><a:rPr lang="en-US" sz="1800" spc="-1" strike="noStrike"><a:solidFill><a:srgbClr val="ffffff"/></a:solidFill><a:uFill><a:solidFill><a:srgbClr val="ffffff"/></a:solidFill></a:uFill><a:latin typeface="Calibri"/></a:rPr><a:t>Descrição de IB</a:t></a:r><a:endParaRPr/></a:p></a:txBody><a:tcPr marL="30600" marR="3060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000000"/></a:solidFill></a:tcPr></a:tc><a:tc><a:txBody><a:bodyPr lIns="30600" rIns="30600" tIns="29160" bIns="29160" anchor="ctr"></a:bodyPr><a:p><a:pPr algn="ctr"><a:lnSpc><a:spcPct val="100000"/></a:lnSpc></a:pPr><a:r><a:rPr lang="en-US" sz="1800" spc="-1" strike="noStrike"><a:solidFill><a:srgbClr val="ffffff"/></a:solidFill><a:uFill><a:solidFill><a:srgbClr val="ffffff"/></a:solidFill></a:uFill><a:latin typeface="Calibri"/></a:rPr><a:t>Release</a:t></a:r><a:endParaRPr/></a:p></a:txBody><a:tcPr marL="30600" marR="3060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000000"/></a:solidFill></a:tcPr></a:tc><a:tc><a:txBody><a:bodyPr lIns="30600" rIns="30600" tIns="29160" bIns="29160" anchor="ctr"></a:bodyPr><a:p><a:pPr algn="ctr"><a:lnSpc><a:spcPct val="100000"/></a:lnSpc></a:pPr><a:r><a:rPr lang="en-US" sz="1800" spc="-1" strike="noStrike"><a:solidFill><a:srgbClr val="ffffff"/></a:solidFill><a:uFill><a:solidFill><a:srgbClr val="ffffff"/></a:solidFill></a:uFill><a:latin typeface="Calibri"/></a:rPr><a:t>Data de Entrega</a:t></a:r><a:endParaRPr/></a:p></a:txBody><a:tcPr marL="30600" marR="3060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000000"/></a:solidFill></a:tcPr></a:tc></a:tr><a:tr h="264240"><a:tc><a:txBody><a:bodyPr lIns="30600" rIns="30600" tIns="29160" bIns="29160" anchor="ctr"></a:bodyPr><a:p><a:pPr algn="ctr"><a:lnSpc><a:spcPct val="100000"/></a:lnSpc></a:pPr><a:r><a:rPr lang="en-US" sz="1600" spc="-1" strike="noStrike"><a:solidFill><a:srgbClr val="000000"/></a:solidFill><a:uFill><a:solidFill><a:srgbClr val="ffffff"/></a:solidFill></a:uFill><a:latin typeface="Calibri"/></a:rPr><a:t>1</a:t></a:r><a:endParaRPr/></a:p></a:txBody><a:tcPr marL="30600" marR="3060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7e7e7"/></a:solidFill></a:tcPr></a:tc><a:tc><a:txBody><a:bodyPr lIns="30600" rIns="30600" tIns="29160" bIns="29160" anchor="ctr"></a:bodyPr><a:p><a:pPr><a:lnSpc><a:spcPct val="100000"/></a:lnSpc></a:pPr><a:r><a:rPr lang="en-US" sz="1600" spc="-1" strike="noStrike"><a:solidFill><a:srgbClr val="000000"/></a:solidFill><a:uFill><a:solidFill><a:srgbClr val="ffffff"/></a:solidFill></a:uFill><a:latin typeface="Calibri"/></a:rPr><a:t>Login</a:t></a:r><a:endParaRPr/></a:p></a:txBody><a:tcPr marL="30600" marR="3060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7e7e7"/></a:solidFill></a:tcPr></a:tc><a:tc rowSpan="9"><a:txBody><a:bodyPr lIns="30600" rIns="30600" tIns="29160" bIns="29160" anchor="ctr"></a:bodyPr><a:p><a:pPr algn="ctr"><a:lnSpc><a:spcPct val="100000"/></a:lnSpc></a:pPr><a:r><a:rPr lang="en-US" sz="1600" spc="-1" strike="noStrike"><a:solidFill><a:srgbClr val="000000"/></a:solidFill><a:uFill><a:solidFill><a:srgbClr val="ffffff"/></a:solidFill></a:uFill><a:latin typeface="Calibri"/></a:rPr><a:t>1</a:t></a:r><a:endParaRPr/></a:p></a:txBody><a:tcPr marL="30600" marR="3060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7e7e7"/></a:solidFill></a:tcPr></a:tc><a:tc rowSpan="9"><a:txBody><a:bodyPr lIns="30600" rIns="30600" tIns="29160" bIns="29160" anchor="ctr"></a:bodyPr><a:p><a:pPr algn="ctr"><a:lnSpc><a:spcPct val="100000"/></a:lnSpc></a:pPr><a:r><a:rPr lang="en-US" sz="1600" spc="-1" strike="noStrike"><a:solidFill><a:srgbClr val="000000"/></a:solidFill><a:uFill><a:solidFill><a:srgbClr val="ffffff"/></a:solidFill></a:uFill><a:latin typeface="Calibri"/></a:rPr><a:t>30.03.2016</a:t></a:r><a:endParaRPr/></a:p></a:txBody><a:tcPr marL="30600" marR="3060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7e7e7"/></a:solidFill></a:tcPr></a:tc></a:tr><a:tr h="464040"><a:tc><a:txBody><a:bodyPr lIns="30600" rIns="30600" tIns="29160" bIns="29160" anchor="ctr"></a:bodyPr><a:p><a:pPr algn="ctr"><a:lnSpc><a:spcPct val="100000"/></a:lnSpc></a:pPr><a:r><a:rPr lang="en-US" sz="1600" spc="-1" strike="noStrike"><a:solidFill><a:srgbClr val="000000"/></a:solidFill><a:uFill><a:solidFill><a:srgbClr val="ffffff"/></a:solidFill></a:uFill><a:latin typeface="Calibri"/></a:rPr><a:t>2</a:t></a:r><a:endParaRPr/></a:p></a:txBody><a:tcPr marL="30600" marR="3060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7e7e7"/></a:solidFill></a:tcPr></a:tc><a:tc><a:txBody><a:bodyPr lIns="30600" rIns="30600" tIns="29160" bIns="29160" anchor="ctr"></a:bodyPr><a:p><a:pPr><a:lnSpc><a:spcPct val="100000"/></a:lnSpc></a:pPr><a:r><a:rPr lang="en-US" sz="1600" spc="-1" strike="noStrike"><a:solidFill><a:srgbClr val="000000"/></a:solidFill><a:uFill><a:solidFill><a:srgbClr val="ffffff"/></a:solidFill></a:uFill><a:latin typeface="Calibri"/></a:rPr><a:t>Manter assistente social/Manter aluno</a:t></a:r><a:endParaRPr/></a:p></a:txBody><a:tcPr marL="30600" marR="3060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7e7e7"/></a:solidFill></a:tcPr></a:tc><a:tc vMerge="1"><a:tcPr><a:solidFill><a:srgbClr val="729fcf"/></a:solidFill></a:tcPr></a:tc><a:tc vMerge="1"><a:tcPr><a:solidFill><a:srgbClr val="729fcf"/></a:solidFill></a:tcPr></a:tc></a:tr><a:tr h="264240"><a:tc rowSpan="2"><a:txBody><a:bodyPr lIns="30600" rIns="30600" tIns="29160" bIns="29160" anchor="ctr"></a:bodyPr><a:p><a:pPr algn="ctr"><a:lnSpc><a:spcPct val="100000"/></a:lnSpc></a:pPr><a:r><a:rPr lang="en-US" sz="1600" spc="-1" strike="noStrike"><a:solidFill><a:srgbClr val="000000"/></a:solidFill><a:uFill><a:solidFill><a:srgbClr val="ffffff"/></a:solidFill></a:uFill><a:latin typeface="Calibri"/></a:rPr><a:t>3</a:t></a:r><a:endParaRPr/></a:p></a:txBody><a:tcPr marL="30600" marR="3060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7e7e7"/></a:solidFill></a:tcPr></a:tc><a:tc><a:txBody><a:bodyPr lIns="30600" rIns="30600" tIns="29160" bIns="29160" anchor="ctr"></a:bodyPr><a:p><a:pPr><a:lnSpc><a:spcPct val="100000"/></a:lnSpc></a:pPr><a:r><a:rPr lang="en-US" sz="1600" spc="-1" strike="noStrike"><a:solidFill><a:srgbClr val="000000"/></a:solidFill><a:uFill><a:solidFill><a:srgbClr val="ffffff"/></a:solidFill></a:uFill><a:latin typeface="Calibri"/></a:rPr><a:t>Manter editais de auxílios</a:t></a:r><a:endParaRPr/></a:p></a:txBody><a:tcPr marL="30600" marR="3060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7e7e7"/></a:solidFill></a:tcPr></a:tc><a:tc vMerge="1"><a:tcPr><a:solidFill><a:srgbClr val="729fcf"/></a:solidFill></a:tcPr></a:tc><a:tc vMerge="1"><a:tcPr><a:solidFill><a:srgbClr val="729fcf"/></a:solidFill></a:tcPr></a:tc></a:tr><a:tr h="464040"><a:tcPr><a:solidFill><a:srgbClr val="729fcf"/></a:solidFill></a:tcPr></a:tc><a:tc><a:txBody><a:bodyPr lIns="30600" rIns="30600" tIns="29160" bIns="29160" anchor="ctr"></a:bodyPr><a:p><a:pPr><a:lnSpc><a:spcPct val="100000"/></a:lnSpc></a:pPr><a:r><a:rPr lang="en-US" sz="1600" spc="-1" strike="noStrike"><a:solidFill><a:srgbClr val="000000"/></a:solidFill><a:uFill><a:solidFill><a:srgbClr val="ffffff"/></a:solidFill></a:uFill><a:latin typeface="Calibri"/></a:rPr><a:t>Apresentar aos alunos editais abertos</a:t></a:r><a:endParaRPr/></a:p></a:txBody><a:tcPr marL="30600" marR="3060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7e7e7"/></a:solidFill></a:tcPr></a:tc><a:tc vMerge="1"><a:tcPr><a:solidFill><a:srgbClr val="729fcf"/></a:solidFill></a:tcPr></a:tc><a:tc vMerge="1"><a:tcPr><a:solidFill><a:srgbClr val="729fcf"/></a:solidFill></a:tcPr></a:tc></a:tr><a:tr h="664200"><a:tc rowSpan="3"><a:txBody><a:bodyPr lIns="30600" rIns="30600" tIns="29160" bIns="29160" anchor="ctr"></a:bodyPr><a:p><a:pPr algn="ctr"><a:lnSpc><a:spcPct val="100000"/></a:lnSpc></a:pPr><a:r><a:rPr lang="en-US" sz="1600" spc="-1" strike="noStrike"><a:solidFill><a:srgbClr val="000000"/></a:solidFill><a:uFill><a:solidFill><a:srgbClr val="ffffff"/></a:solidFill></a:uFill><a:latin typeface="Calibri"/></a:rPr><a:t>4</a:t></a:r><a:endParaRPr/></a:p></a:txBody><a:tcPr marL="30600" marR="3060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7e7e7"/></a:solidFill></a:tcPr></a:tc><a:tc><a:txBody><a:bodyPr lIns="30600" rIns="30600" tIns="29160" bIns="29160" anchor="ctr"></a:bodyPr><a:p><a:pPr><a:lnSpc><a:spcPct val="100000"/></a:lnSpc></a:pPr><a:r><a:rPr lang="en-US" sz="1600" spc="-1" strike="noStrike"><a:solidFill><a:srgbClr val="000000"/></a:solidFill><a:uFill><a:solidFill><a:srgbClr val="ffffff"/></a:solidFill></a:uFill><a:latin typeface="Calibri"/></a:rPr><a:t>Impedir inscrições de alunos com requisitos inválidos</a:t></a:r><a:endParaRPr/></a:p></a:txBody><a:tcPr marL="30600" marR="3060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7e7e7"/></a:solidFill></a:tcPr></a:tc><a:tc vMerge="1"><a:tcPr><a:solidFill><a:srgbClr val="729fcf"/></a:solidFill></a:tcPr></a:tc><a:tc vMerge="1"><a:tcPr><a:solidFill><a:srgbClr val="729fcf"/></a:solidFill></a:tcPr></a:tc></a:tr><a:tr h="642600"><a:tcPr><a:solidFill><a:srgbClr val="729fcf"/></a:solidFill></a:tcPr></a:tc><a:tc><a:txBody><a:bodyPr lIns="30600" rIns="30600" tIns="29160" bIns="29160" anchor="ctr"></a:bodyPr><a:p><a:pPr><a:lnSpc><a:spcPct val="100000"/></a:lnSpc></a:pPr><a:r><a:rPr lang="en-US" sz="1600" spc="-1" strike="noStrike"><a:solidFill><a:srgbClr val="000000"/></a:solidFill><a:uFill><a:solidFill><a:srgbClr val="ffffff"/></a:solidFill></a:uFill><a:latin typeface="Calibri"/></a:rPr><a:t>Apresentar o questionário socioeconômico ao aluno</a:t></a:r><a:endParaRPr/></a:p></a:txBody><a:tcPr marL="30600" marR="3060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7e7e7"/></a:solidFill></a:tcPr></a:tc><a:tc vMerge="1"><a:tcPr><a:solidFill><a:srgbClr val="729fcf"/></a:solidFill></a:tcPr></a:tc><a:tc vMerge="1"><a:tcPr><a:solidFill><a:srgbClr val="729fcf"/></a:solidFill></a:tcPr></a:tc></a:tr><a:tr h="464040"><a:tcPr><a:solidFill><a:srgbClr val="729fcf"/></a:solidFill></a:tcPr></a:tc><a:tc><a:txBody><a:bodyPr lIns="30600" rIns="30600" tIns="29160" bIns="29160" anchor="ctr"></a:bodyPr><a:p><a:pPr><a:lnSpc><a:spcPct val="100000"/></a:lnSpc></a:pPr><a:r><a:rPr lang="en-US" sz="1600" spc="-1" strike="noStrike"><a:solidFill><a:srgbClr val="000000"/></a:solidFill><a:uFill><a:solidFill><a:srgbClr val="ffffff"/></a:solidFill></a:uFill><a:latin typeface="Calibri"/></a:rPr><a:t>Inclusão de documentos no momento da inscrição</a:t></a:r><a:endParaRPr/></a:p></a:txBody><a:tcPr marL="30600" marR="3060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7e7e7"/></a:solidFill></a:tcPr></a:tc><a:tc vMerge="1"><a:tcPr><a:solidFill><a:srgbClr val="729fcf"/></a:solidFill></a:tcPr></a:tc><a:tc vMerge="1"><a:tcPr><a:solidFill><a:srgbClr val="729fcf"/></a:solidFill></a:tcPr></a:tc></a:tr><a:tr h="262800"><a:tc><a:txBody><a:bodyPr lIns="30600" rIns="30600" tIns="29160" bIns="29160" anchor="ctr"></a:bodyPr><a:p><a:pPr algn="ctr"><a:lnSpc><a:spcPct val="100000"/></a:lnSpc></a:pPr><a:r><a:rPr lang="en-US" sz="1600" spc="-1" strike="noStrike"><a:solidFill><a:srgbClr val="000000"/></a:solidFill><a:uFill><a:solidFill><a:srgbClr val="ffffff"/></a:solidFill></a:uFill><a:latin typeface="Calibri"/></a:rPr><a:t>5</a:t></a:r><a:endParaRPr/></a:p></a:txBody><a:tcPr marL="30600" marR="3060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7e7e7"/></a:solidFill></a:tcPr></a:tc><a:tc rowSpan="2"><a:txBody><a:bodyPr lIns="30600" rIns="30600" tIns="29160" bIns="29160" anchor="ctr"></a:bodyPr><a:p><a:pPr><a:lnSpc><a:spcPct val="100000"/></a:lnSpc></a:pPr><a:r><a:rPr lang="en-US" sz="1600" spc="-1" strike="noStrike"><a:solidFill><a:srgbClr val="000000"/></a:solidFill><a:uFill><a:solidFill><a:srgbClr val="ffffff"/></a:solidFill></a:uFill><a:latin typeface="Calibri"/></a:rPr><a:t>Pré-classificação dos alunos</a:t></a:r><a:endParaRPr/></a:p></a:txBody><a:tcPr marL="30600" marR="3060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7e7e7"/></a:solidFill></a:tcPr></a:tc><a:tc vMerge="1"><a:tcPr><a:solidFill><a:srgbClr val="729fcf"/></a:solidFill></a:tcPr></a:tc><a:tc vMerge="1"><a:tcPr><a:solidFill><a:srgbClr val="729fcf"/></a:solidFill></a:tcPr></a:tc></a:tr><a:tr h="262800"><a:tc><a:txBody><a:bodyPr lIns="30600" rIns="30600" tIns="29160" bIns="29160" anchor="ctr"></a:bodyPr><a:p><a:pPr algn="ctr"><a:lnSpc><a:spcPct val="100000"/></a:lnSpc></a:pPr><a:r><a:rPr lang="en-US" sz="1600" spc="-1" strike="noStrike"><a:solidFill><a:srgbClr val="000000"/></a:solidFill><a:uFill><a:solidFill><a:srgbClr val="ffffff"/></a:solidFill></a:uFill><a:latin typeface="Calibri"/></a:rPr><a:t>6</a:t></a:r><a:endParaRPr/></a:p></a:txBody><a:tcPr marL="30600" marR="3060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7e7e7"/></a:solidFill></a:tcPr></a:tc><a:tcPr><a:solidFill><a:srgbClr val="729fcf"/></a:solidFill></a:tcPr></a:tc><a:tcPr><a:solidFill><a:srgbClr val="729fcf"/></a:solidFill></a:tcPr></a:tc><a:tcPr><a:solidFill><a:srgbClr val="729fcf"/></a:solidFill></a:tcPr></a:tc></a:tr><a:tr h="264240"><a:tc><a:txBody><a:bodyPr lIns="30600" rIns="30600" tIns="29160" bIns="29160" anchor="ctr"></a:bodyPr><a:p><a:pPr algn="ctr"><a:lnSpc><a:spcPct val="100000"/></a:lnSpc></a:pPr><a:r><a:rPr lang="en-US" sz="1600" spc="-1" strike="noStrike"><a:solidFill><a:srgbClr val="000000"/></a:solidFill><a:uFill><a:solidFill><a:srgbClr val="ffffff"/></a:solidFill></a:uFill><a:latin typeface="Calibri"/></a:rPr><a:t>7</a:t></a:r><a:endParaRPr/></a:p></a:txBody><a:tcPr marL="30600" marR="3060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7e7e7"/></a:solidFill></a:tcPr></a:tc><a:tc><a:txBody><a:bodyPr lIns="30600" rIns="30600" tIns="29160" bIns="29160" anchor="ctr"></a:bodyPr><a:p><a:pPr><a:lnSpc><a:spcPct val="100000"/></a:lnSpc></a:pPr><a:r><a:rPr lang="en-US" sz="1600" spc="-1" strike="noStrike"><a:solidFill><a:srgbClr val="000000"/></a:solidFill><a:uFill><a:solidFill><a:srgbClr val="ffffff"/></a:solidFill></a:uFill><a:latin typeface="Calibri"/></a:rPr><a:t>Manter entrevistas</a:t></a:r><a:endParaRPr/></a:p></a:txBody><a:tcPr marL="30600" marR="3060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7e7e7"/></a:solidFill></a:tcPr></a:tc><a:tc rowSpan="2"><a:txBody><a:bodyPr lIns="30600" rIns="30600" tIns="29160" bIns="29160" anchor="ctr"></a:bodyPr><a:p><a:pPr algn="ctr"><a:lnSpc><a:spcPct val="100000"/></a:lnSpc></a:pPr><a:r><a:rPr lang="en-US" sz="1600" spc="-1" strike="noStrike"><a:solidFill><a:srgbClr val="000000"/></a:solidFill><a:uFill><a:solidFill><a:srgbClr val="ffffff"/></a:solidFill></a:uFill><a:latin typeface="Calibri"/></a:rPr><a:t>2</a:t></a:r><a:endParaRPr/></a:p></a:txBody><a:tcPr marL="30600" marR="3060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7e7e7"/></a:solidFill></a:tcPr></a:tc><a:tc rowSpan="2"><a:txBody><a:bodyPr lIns="30600" rIns="30600" tIns="29160" bIns="29160" anchor="ctr"></a:bodyPr><a:p><a:pPr algn="ctr"><a:lnSpc><a:spcPct val="100000"/></a:lnSpc></a:pPr><a:r><a:rPr lang="en-US" sz="1600" spc="-1" strike="noStrike"><a:solidFill><a:srgbClr val="000000"/></a:solidFill><a:uFill><a:solidFill><a:srgbClr val="ffffff"/></a:solidFill></a:uFill><a:latin typeface="Calibri"/></a:rPr><a:t>27.04.2016</a:t></a:r><a:endParaRPr/></a:p></a:txBody><a:tcPr marL="30600" marR="3060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7e7e7"/></a:solidFill></a:tcPr></a:tc></a:tr><a:tr h="663120"><a:tc><a:txBody><a:bodyPr lIns="30600" rIns="30600" tIns="29160" bIns="29160" anchor="ctr"></a:bodyPr><a:p><a:pPr algn="ctr"><a:lnSpc><a:spcPct val="100000"/></a:lnSpc></a:pPr><a:r><a:rPr lang="en-US" sz="1600" spc="-1" strike="noStrike"><a:solidFill><a:srgbClr val="000000"/></a:solidFill><a:uFill><a:solidFill><a:srgbClr val="ffffff"/></a:solidFill></a:uFill><a:latin typeface="Calibri"/></a:rPr><a:t>8</a:t></a:r><a:endParaRPr/></a:p></a:txBody><a:tcPr marL="30600" marR="3060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7e7e7"/></a:solidFill></a:tcPr></a:tc><a:tc><a:txBody><a:bodyPr lIns="30600" rIns="30600" tIns="29160" bIns="29160" anchor="ctr"></a:bodyPr><a:p><a:pPr><a:lnSpc><a:spcPct val="100000"/></a:lnSpc></a:pPr><a:r><a:rPr lang="en-US" sz="1600" spc="-1" strike="noStrike"><a:solidFill><a:srgbClr val="000000"/></a:solidFill><a:uFill><a:solidFill><a:srgbClr val="ffffff"/></a:solidFill></a:uFill><a:latin typeface="Calibri"/></a:rPr><a:t>Manter vistas domiciliares / Gerenciar Classificação final em editais</a:t></a:r><a:endParaRPr/></a:p></a:txBody><a:tcPr marL="30600" marR="3060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7e7e7"/></a:solidFill></a:tcPr></a:tc><a:tcPr><a:solidFill><a:srgbClr val="729fcf"/></a:solidFill></a:tcPr></a:tc><a:tcPr><a:solidFill><a:srgbClr val="729fcf"/></a:solidFill></a:tcPr></a:tc></a:tr></a:tbl></a:graphicData></a:graphic></p:graphicFrame></p:spTree></p:cSld><p:timing><p:tnLst><p:par><p:cTn id="27" dur="indefinite" restart="never" nodeType="tmRoot"><p:childTnLst><p:seq><p:cTn id="28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Premissas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Font typeface="Arial"/>
              <a:buChar char="•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Professores deverão manter atualizados os dados dos alunos presentes no sistema acadêmico;</a:t>
            </a:r>
            <a:endParaRPr/>
          </a:p>
          <a:p>
            <a:pPr marL="343080" indent="-342720" algn="just">
              <a:lnSpc>
                <a:spcPct val="100000"/>
              </a:lnSpc>
              <a:buFont typeface="Arial"/>
              <a:buChar char="•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Alunos e funcionários do instituto, ambos usuários, deverão estar cadastro no sistema acadêmico e no SUAP, respectivamente;</a:t>
            </a:r>
            <a:endParaRPr/>
          </a:p>
          <a:p>
            <a:pPr marL="343080" indent="-342720" algn="just">
              <a:lnSpc>
                <a:spcPct val="100000"/>
              </a:lnSpc>
              <a:buFont typeface="Arial"/>
              <a:buChar char="•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 disponibilidade de um servidor para hospedar o sistema;</a:t>
            </a:r>
            <a:endParaRPr/>
          </a:p>
          <a:p>
            <a:pPr marL="343080" indent="-342720" algn="just">
              <a:lnSpc>
                <a:spcPct val="100000"/>
              </a:lnSpc>
              <a:buFont typeface="Arial"/>
              <a:buChar char="•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Cliente estar ciente sobre necessidade de contato a qualquer momentos do desenvolvimento;</a:t>
            </a:r>
            <a:endParaRPr/>
          </a:p>
          <a:p>
            <a:pPr marL="343080" indent="-342720" algn="just">
              <a:lnSpc>
                <a:spcPct val="100000"/>
              </a:lnSpc>
              <a:buFont typeface="Arial"/>
              <a:buChar char="•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Disponildade de contas de usuário nos seguintes sistemas: SUAP e Q-Acadêmico;</a:t>
            </a:r>
            <a:endParaRPr/>
          </a:p>
          <a:p>
            <a:pPr marL="343080" indent="-342720" algn="just">
              <a:lnSpc>
                <a:spcPct val="100000"/>
              </a:lnSpc>
              <a:buFont typeface="Arial"/>
              <a:buChar char="•"/>
            </a:pPr>
            <a:r>
              <a:rPr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concessão dos materiais pedagógicos estará, de fato, implantada no instituto como previsto por cliente.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Restrições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 algn="just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sistema deve ser acessível do site da instituição (</a:t>
            </a:r>
            <a:r>
              <a:rPr lang="pt-BR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www.ifpb.edu.br</a:t>
            </a: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</a:t>
            </a:r>
            <a:endParaRPr/>
          </a:p>
          <a:p>
            <a:pPr marL="343080" indent="-342720" algn="just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sistema deve ser implantado em um ambiente Linux;</a:t>
            </a:r>
            <a:endParaRPr/>
          </a:p>
          <a:p>
            <a:pPr marL="343080" indent="-342720" algn="just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Sistema deve operar nos seguintes browsers: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Google Chrome;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Mozilla Firefox;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Edge.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Riscos</a:t>
            </a:r>
            <a:endParaRPr/>
          </a:p>
        </p:txBody>
      </p:sp>
      <p:graphicFrame>
        <p:nvGraphicFramePr>
          <p:cNvPr id="150" name="Table 2"/>
          <p:cNvGraphicFramePr/>
          <p:nvPr/>
        </p:nvGraphicFramePr>
        <p:xfrm>
          <a:off x="457200" y="1420920"/>
          <a:ext cx="8229240" cy="5080320"/>
        </p:xfrm>
        <a:graphic>
          <a:graphicData uri="http://schemas.openxmlformats.org/drawingml/2006/table">
            <a:tbl>
              <a:tblPr/>
              <a:tblGrid>
                <a:gridCol w="2818440"/>
                <a:gridCol w="5410800"/>
              </a:tblGrid>
              <a:tr h="7257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 de Risco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Efeito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Atraso em Finalização de Iteração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Falha do Planejamento Inicial do Projeto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Má Distribuição de Tempo nas Atividades da Iteração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Análise de Riscos Incompleta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Testes Realizados Parcialmente em Release de Iteração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Recursos (Hardware e Softwares) Indisponíveis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Riscos</a:t>
            </a:r>
            <a:endParaRPr/>
          </a:p>
        </p:txBody>
      </p:sp>
      <p:graphicFrame>
        <p:nvGraphicFramePr>
          <p:cNvPr id="152" name="Table 2"/>
          <p:cNvGraphicFramePr/>
          <p:nvPr/>
        </p:nvGraphicFramePr>
        <p:xfrm>
          <a:off x="457200" y="1420920"/>
          <a:ext cx="8229240" cy="5080320"/>
        </p:xfrm>
        <a:graphic>
          <a:graphicData uri="http://schemas.openxmlformats.org/drawingml/2006/table">
            <a:tbl>
              <a:tblPr/>
              <a:tblGrid>
                <a:gridCol w="2818440"/>
                <a:gridCol w="5410800"/>
              </a:tblGrid>
              <a:tr h="7257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 de Risco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Efeito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Surgimento de Bugs em Release Disponibilizada ao Cliente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Indisponibilidade dos Clientes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Adição de Novos Requisitos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Mudança em Requisitos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Necessidade de Utilização para Nova Tecnologia não Planejada pela Equipe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0" rIns="0" tIns="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Dificuldade na Utilização de alguma Tecnologia pela Equipe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Riscos</a:t>
            </a:r>
            <a:endParaRPr/>
          </a:p>
        </p:txBody>
      </p:sp>
      <p:graphicFrame>
        <p:nvGraphicFramePr>
          <p:cNvPr id="154" name="Table 2"/>
          <p:cNvGraphicFramePr/>
          <p:nvPr/>
        </p:nvGraphicFramePr>
        <p:xfrm>
          <a:off x="457200" y="1420920"/>
          <a:ext cx="8229240" cy="5080320"/>
        </p:xfrm>
        <a:graphic>
          <a:graphicData uri="http://schemas.openxmlformats.org/drawingml/2006/table">
            <a:tbl>
              <a:tblPr/>
              <a:tblGrid>
                <a:gridCol w="2818440"/>
                <a:gridCol w="5410800"/>
              </a:tblGrid>
              <a:tr h="7257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 de Risco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Efeito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Afastamento de Membro de Equipe por Viagem a Congressos, Concursos e etc.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Afastamento de Membro de Equipe por Motivos de Saúde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Dificuldade de Comunicação entre Membros de Equipe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Desistência de um Membro da Equipe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Dificuldade no Acesso ao Sistema Acadêmico do IFPB - Campus Monteiro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Dificuldade no Acesso a Plataforma SUAP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Objetivos do Projeto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Equipe e Papéis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Stakeholders do Projeto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Escopo do Projeto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Premissas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Restrições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Riscos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Riscos</a:t>
            </a:r>
            <a:endParaRPr/>
          </a:p>
        </p:txBody>
      </p:sp>
      <p:graphicFrame>
        <p:nvGraphicFramePr>
          <p:cNvPr id="156" name="Table 2"/>
          <p:cNvGraphicFramePr/>
          <p:nvPr/>
        </p:nvGraphicFramePr>
        <p:xfrm>
          <a:off x="457200" y="2565000"/>
          <a:ext cx="8229240" cy="2176920"/>
        </p:xfrm>
        <a:graphic>
          <a:graphicData uri="http://schemas.openxmlformats.org/drawingml/2006/table">
            <a:tbl>
              <a:tblPr/>
              <a:tblGrid>
                <a:gridCol w="2818440"/>
                <a:gridCol w="5410800"/>
              </a:tblGrid>
              <a:tr h="7257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 de Risco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Efeito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Dificuldade no Acesso ao IceScrum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lIns="0" rIns="0" tIns="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Dificuldade no Acesso ao Jenkis</a:t>
                      </a:r>
                      <a:endParaRPr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Geral:</a:t>
            </a:r>
            <a:endParaRPr/>
          </a:p>
          <a:p>
            <a:pPr lvl="1" marL="864000" indent="-3225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Auxiliar o departamento de Assistência Social da COPAE do IFPB Campus Monteiro a manter e gerir, de forma eficiente, as informações oriundas de seus discentes e docentes.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lvl="1" marL="864000" indent="-3225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Tornar a manutenção do perfil socioeconômico individual de alunos uma atividade mais eficaz, armazenando tais informações no sistema, trazendo assim, facilidade e agilidade a novos processos de admissão de alunos a auxílios;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 algn="just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lvl="1" marL="864000" indent="-3225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Simplificar o processo de autorização de pagamento de auxílios estudantis diversos, onde haverá um espaço próprio para o funcionário do setor financeiro do campus validar tal informação;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lvl="1" marL="864000" indent="-3225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Gerenciar concessão de materiais didáticos-pedagógicos, onde será possível armazenar materiais disponíveis, editais disponibilizados e doações que possam vir a acontecer durante o uso do sistema;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lvl="1" marL="864000" indent="-3225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Semiautomatizar o acompanhamento socioeconômico de um aluno interessado em auxílios, disponibilizando uma pré-classificação realizada pelo sistema, assim como modos ágeis de realizar marcações de entrevistas e visitas domiciliares quando necessário;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lvl="1" marL="864000" indent="-3225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Disponibilizar a emissão de relatórios orçamentários e de informações sobre alunos, para pronta análise, em diversos períodos de tempo;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lvl="1" marL="864000" indent="-3225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Emitir diversas notificações através do sistema para seus usuários, auxiliando na comunicação que deve existir entre assistente social e alunos, tornando-a mais direta e eficiente;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Application>LibreOffice/5.0.3.2$Linux_X86_64 LibreOffice_project/e5f16313668ac592c1bfb310f4390624e3dbfb75</Application>
  <Paragraphs>145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2015-03-03T01:01:25Z</dcterms:created>
  <dc:creator>Ednaldo</dc:creator>
  <dc:language>en-US</dc:language>
  <cp:lastModifiedBy>Luiz Pereira</cp:lastModifiedBy>
  <dcterms:modified xsi:type="dcterms:W3CDTF">2016-01-20T14:13:03Z</dcterms:modified>
  <cp:revision>36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