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7" r:id="rId5"/>
    <p:sldId id="259" r:id="rId6"/>
    <p:sldId id="258" r:id="rId7"/>
    <p:sldId id="265" r:id="rId8"/>
    <p:sldId id="261" r:id="rId9"/>
    <p:sldId id="260" r:id="rId10"/>
    <p:sldId id="262" r:id="rId11"/>
    <p:sldId id="264"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CFC3"/>
    <a:srgbClr val="60D056"/>
    <a:srgbClr val="54D09F"/>
    <a:srgbClr val="55CFC7"/>
    <a:srgbClr val="A0D252"/>
    <a:srgbClr val="54D059"/>
    <a:srgbClr val="54D0A4"/>
    <a:srgbClr val="54D0A8"/>
    <a:srgbClr val="41414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77032" autoAdjust="0"/>
  </p:normalViewPr>
  <p:slideViewPr>
    <p:cSldViewPr snapToGrid="0">
      <p:cViewPr>
        <p:scale>
          <a:sx n="75" d="100"/>
          <a:sy n="75" d="100"/>
        </p:scale>
        <p:origin x="54" y="-786"/>
      </p:cViewPr>
      <p:guideLst/>
    </p:cSldViewPr>
  </p:slideViewPr>
  <p:notesTextViewPr>
    <p:cViewPr>
      <p:scale>
        <a:sx n="1" d="1"/>
        <a:sy n="1" d="1"/>
      </p:scale>
      <p:origin x="0" y="-15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1E707-2279-4807-9F4F-7AF37C8D9293}"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6ECAE-2E11-40BA-AAE4-34D62C0BC0B9}" type="slidenum">
              <a:rPr lang="en-US" smtClean="0"/>
              <a:t>‹#›</a:t>
            </a:fld>
            <a:endParaRPr lang="en-US"/>
          </a:p>
        </p:txBody>
      </p:sp>
    </p:spTree>
    <p:extLst>
      <p:ext uri="{BB962C8B-B14F-4D97-AF65-F5344CB8AC3E}">
        <p14:creationId xmlns:p14="http://schemas.microsoft.com/office/powerpoint/2010/main" val="424094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Blockchain?</a:t>
            </a:r>
          </a:p>
          <a:p>
            <a:r>
              <a:rPr lang="en-US" dirty="0"/>
              <a:t>A chain of blocks. Well duh, but what are these blocks?</a:t>
            </a:r>
          </a:p>
          <a:p>
            <a:endParaRPr lang="en-US" dirty="0"/>
          </a:p>
          <a:p>
            <a:r>
              <a:rPr lang="en-US" dirty="0"/>
              <a:t>A block contains 3 things: Some data, the hash of the previous block, and the hash of the current block.</a:t>
            </a:r>
          </a:p>
          <a:p>
            <a:pPr marL="228600" indent="-228600">
              <a:buAutoNum type="arabicPeriod"/>
            </a:pPr>
            <a:r>
              <a:rPr lang="en-US" dirty="0"/>
              <a:t>Data</a:t>
            </a:r>
          </a:p>
          <a:p>
            <a:pPr marL="228600" indent="-228600">
              <a:buAutoNum type="arabicPeriod"/>
            </a:pPr>
            <a:r>
              <a:rPr lang="en-US" dirty="0"/>
              <a:t>Hash of the previous block helps create the “chain” part of blockchain!</a:t>
            </a:r>
          </a:p>
          <a:p>
            <a:pPr marL="228600" indent="-228600">
              <a:buAutoNum type="arabicPeriod"/>
            </a:pPr>
            <a:r>
              <a:rPr lang="en-US" dirty="0"/>
              <a:t>Hash</a:t>
            </a:r>
          </a:p>
          <a:p>
            <a:endParaRPr lang="en-US" dirty="0"/>
          </a:p>
        </p:txBody>
      </p:sp>
      <p:sp>
        <p:nvSpPr>
          <p:cNvPr id="4" name="Slide Number Placeholder 3"/>
          <p:cNvSpPr>
            <a:spLocks noGrp="1"/>
          </p:cNvSpPr>
          <p:nvPr>
            <p:ph type="sldNum" sz="quarter" idx="5"/>
          </p:nvPr>
        </p:nvSpPr>
        <p:spPr/>
        <p:txBody>
          <a:bodyPr/>
          <a:lstStyle/>
          <a:p>
            <a:fld id="{C3D6ECAE-2E11-40BA-AAE4-34D62C0BC0B9}" type="slidenum">
              <a:rPr lang="en-US" smtClean="0"/>
              <a:t>2</a:t>
            </a:fld>
            <a:endParaRPr lang="en-US"/>
          </a:p>
        </p:txBody>
      </p:sp>
    </p:spTree>
    <p:extLst>
      <p:ext uri="{BB962C8B-B14F-4D97-AF65-F5344CB8AC3E}">
        <p14:creationId xmlns:p14="http://schemas.microsoft.com/office/powerpoint/2010/main" val="1109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Linking up these blocks in an ordered list (and adding network structure) creates a chain. A chain is an immutable and append-only system in which data can only be added, and no other block can be changed. Thus blockchains preserve the integrity of the data.</a:t>
            </a:r>
          </a:p>
          <a:p>
            <a:endParaRPr lang="en-US" dirty="0"/>
          </a:p>
          <a:p>
            <a:r>
              <a:rPr lang="en-US" dirty="0"/>
              <a:t>Blockchains have applications called Smart Contracts that can run more complicated programmable transactions</a:t>
            </a:r>
          </a:p>
          <a:p>
            <a:r>
              <a:rPr lang="en-US" dirty="0"/>
              <a:t>The term </a:t>
            </a:r>
            <a:r>
              <a:rPr lang="en-US" i="1" dirty="0"/>
              <a:t>mining </a:t>
            </a:r>
            <a:r>
              <a:rPr lang="en-US" i="0" dirty="0"/>
              <a:t> comes from appending new blocks to the chain.</a:t>
            </a:r>
            <a:endParaRPr lang="en-US" dirty="0"/>
          </a:p>
          <a:p>
            <a:r>
              <a:rPr lang="en-US" dirty="0"/>
              <a:t>EX: Bitcoin runs off of Blockchain, or financial transactions</a:t>
            </a:r>
          </a:p>
        </p:txBody>
      </p:sp>
      <p:sp>
        <p:nvSpPr>
          <p:cNvPr id="4" name="Slide Number Placeholder 3"/>
          <p:cNvSpPr>
            <a:spLocks noGrp="1"/>
          </p:cNvSpPr>
          <p:nvPr>
            <p:ph type="sldNum" sz="quarter" idx="5"/>
          </p:nvPr>
        </p:nvSpPr>
        <p:spPr/>
        <p:txBody>
          <a:bodyPr/>
          <a:lstStyle/>
          <a:p>
            <a:fld id="{C3D6ECAE-2E11-40BA-AAE4-34D62C0BC0B9}" type="slidenum">
              <a:rPr lang="en-US" smtClean="0"/>
              <a:t>3</a:t>
            </a:fld>
            <a:endParaRPr lang="en-US"/>
          </a:p>
        </p:txBody>
      </p:sp>
    </p:spTree>
    <p:extLst>
      <p:ext uri="{BB962C8B-B14F-4D97-AF65-F5344CB8AC3E}">
        <p14:creationId xmlns:p14="http://schemas.microsoft.com/office/powerpoint/2010/main" val="2086913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 of Blockchains:</a:t>
            </a:r>
          </a:p>
          <a:p>
            <a:pPr marL="228600" indent="-228600">
              <a:buAutoNum type="arabicPeriod"/>
            </a:pPr>
            <a:r>
              <a:rPr lang="en-US" dirty="0"/>
              <a:t>They use a P2P decentralized network: On a normal, centralized, system, if the data is taken out on the master node, we lose all of the data. In a decentralized network, we lose the vulnerability of a central point of failure. BC also uses a public/private key pair in order to safely lock the data. The data is also no longer affected by corruption.</a:t>
            </a:r>
          </a:p>
          <a:p>
            <a:pPr marL="685800" lvl="1" indent="-228600">
              <a:buAutoNum type="arabicPeriod"/>
            </a:pPr>
            <a:r>
              <a:rPr lang="en-US" dirty="0"/>
              <a:t>Every node has it’s own copy of the entire chain, and compares copies when changes are made. Chains use Proof-of-Work or Proof-of-Stake methodologies in order to validate changes using time-stamps that are included in the data of the block.</a:t>
            </a:r>
          </a:p>
          <a:p>
            <a:r>
              <a:rPr lang="en-US" dirty="0"/>
              <a:t> are nearly impervious to tampering of the data. If the source cannot be verified, the chain does not update according to the change.</a:t>
            </a:r>
          </a:p>
          <a:p>
            <a:r>
              <a:rPr lang="en-US" dirty="0"/>
              <a:t>2. Immutability of Hash and Data: Since there is the Proof-of-Work and Proof-of-Stake concepts protecting the data, we can assure ourselves and the rest of the chain that the data that’s being added to the block does not tamper with any previous data. We also have the equal rights of every user so that no one user has more power than another.</a:t>
            </a:r>
          </a:p>
          <a:p>
            <a:r>
              <a:rPr lang="en-US" dirty="0"/>
              <a:t>3. Transparency of Transactions: While we won’t see that “Bob paid 1 BC” we will be notified of all changes to the chain via different platforms (and we </a:t>
            </a:r>
            <a:r>
              <a:rPr lang="en-US" i="1" dirty="0"/>
              <a:t>will </a:t>
            </a:r>
            <a:r>
              <a:rPr lang="en-US" i="0" dirty="0"/>
              <a:t>see that “XDFLJAS#$@ paid 1BC” aka the hash info)</a:t>
            </a:r>
          </a:p>
          <a:p>
            <a:endParaRPr lang="en-US" i="0" dirty="0"/>
          </a:p>
          <a:p>
            <a:r>
              <a:rPr lang="en-US" i="0" dirty="0"/>
              <a:t>Cons: Chains can become really computationally expensive if they get long enough, so we have a scalability issue.</a:t>
            </a:r>
            <a:endParaRPr lang="en-US" dirty="0"/>
          </a:p>
          <a:p>
            <a:endParaRPr lang="en-US" dirty="0"/>
          </a:p>
        </p:txBody>
      </p:sp>
      <p:sp>
        <p:nvSpPr>
          <p:cNvPr id="4" name="Slide Number Placeholder 3"/>
          <p:cNvSpPr>
            <a:spLocks noGrp="1"/>
          </p:cNvSpPr>
          <p:nvPr>
            <p:ph type="sldNum" sz="quarter" idx="5"/>
          </p:nvPr>
        </p:nvSpPr>
        <p:spPr/>
        <p:txBody>
          <a:bodyPr/>
          <a:lstStyle/>
          <a:p>
            <a:fld id="{C3D6ECAE-2E11-40BA-AAE4-34D62C0BC0B9}" type="slidenum">
              <a:rPr lang="en-US" smtClean="0"/>
              <a:t>4</a:t>
            </a:fld>
            <a:endParaRPr lang="en-US"/>
          </a:p>
        </p:txBody>
      </p:sp>
    </p:spTree>
    <p:extLst>
      <p:ext uri="{BB962C8B-B14F-4D97-AF65-F5344CB8AC3E}">
        <p14:creationId xmlns:p14="http://schemas.microsoft.com/office/powerpoint/2010/main" val="2234644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Blockchain is an idea – a technology – but we can take the code used to run it and </a:t>
            </a:r>
            <a:r>
              <a:rPr lang="en-US" dirty="0" err="1"/>
              <a:t>patternize</a:t>
            </a:r>
            <a:r>
              <a:rPr lang="en-US" dirty="0"/>
              <a:t> it.</a:t>
            </a:r>
          </a:p>
          <a:p>
            <a:pPr marL="228600" indent="-228600">
              <a:buAutoNum type="arabicPeriod"/>
            </a:pPr>
            <a:r>
              <a:rPr lang="en-US" dirty="0"/>
              <a:t>Interaction with the External World: A pattern set used to describe the ways that blockchain can communicate with the world outside of the chain. We’re worried about performance and privacy here.</a:t>
            </a:r>
          </a:p>
          <a:p>
            <a:pPr marL="685800" lvl="1" indent="-228600">
              <a:buAutoNum type="arabicPeriod"/>
            </a:pPr>
            <a:r>
              <a:rPr lang="en-US" dirty="0"/>
              <a:t>Oracle</a:t>
            </a:r>
          </a:p>
          <a:p>
            <a:pPr marL="685800" lvl="1" indent="-228600">
              <a:buAutoNum type="arabicPeriod"/>
            </a:pPr>
            <a:r>
              <a:rPr lang="en-US" dirty="0"/>
              <a:t>Reverse Oracle</a:t>
            </a:r>
          </a:p>
          <a:p>
            <a:pPr marL="685800" lvl="1" indent="-228600">
              <a:buAutoNum type="arabicPeriod"/>
            </a:pPr>
            <a:r>
              <a:rPr lang="en-US" dirty="0"/>
              <a:t>Legal and Smart Contract Pair</a:t>
            </a:r>
          </a:p>
          <a:p>
            <a:pPr marL="228600" lvl="0" indent="-228600">
              <a:buAutoNum type="arabicPeriod"/>
            </a:pPr>
            <a:r>
              <a:rPr lang="en-US" dirty="0"/>
              <a:t>Data Management: A pattern to manage data within (on) and outside (off) the chain</a:t>
            </a:r>
          </a:p>
          <a:p>
            <a:pPr marL="685800" lvl="1" indent="-228600">
              <a:buAutoNum type="arabicPeriod"/>
            </a:pPr>
            <a:r>
              <a:rPr lang="en-US" dirty="0"/>
              <a:t>Off-Chain Data Storage (to be further investigated)</a:t>
            </a:r>
          </a:p>
          <a:p>
            <a:pPr marL="685800" lvl="1" indent="-228600">
              <a:buAutoNum type="arabicPeriod"/>
            </a:pPr>
            <a:r>
              <a:rPr lang="en-US" dirty="0" err="1"/>
              <a:t>Tokenisation</a:t>
            </a:r>
            <a:endParaRPr lang="en-US" dirty="0"/>
          </a:p>
          <a:p>
            <a:pPr marL="685800" lvl="1" indent="-228600">
              <a:buAutoNum type="arabicPeriod"/>
            </a:pPr>
            <a:r>
              <a:rPr lang="en-US" dirty="0"/>
              <a:t>Encrypting On-Chain Data</a:t>
            </a:r>
          </a:p>
          <a:p>
            <a:pPr marL="685800" lvl="1" indent="-228600">
              <a:buAutoNum type="arabicPeriod"/>
            </a:pPr>
            <a:r>
              <a:rPr lang="en-US" dirty="0"/>
              <a:t>State Channel</a:t>
            </a:r>
          </a:p>
          <a:p>
            <a:pPr marL="228600" lvl="0" indent="-228600">
              <a:buAutoNum type="arabicPeriod"/>
            </a:pPr>
            <a:r>
              <a:rPr lang="en-US" dirty="0"/>
              <a:t>Security: Deal with the general security of the chain and add “dynamism to authorization and transaction of smart contracts” (</a:t>
            </a:r>
            <a:r>
              <a:rPr lang="en-US" dirty="0" err="1"/>
              <a:t>Xiwei</a:t>
            </a:r>
            <a:r>
              <a:rPr lang="en-US" dirty="0"/>
              <a:t> 4) on the chain</a:t>
            </a:r>
          </a:p>
          <a:p>
            <a:pPr marL="685800" lvl="1" indent="-228600">
              <a:buAutoNum type="arabicPeriod"/>
            </a:pPr>
            <a:r>
              <a:rPr lang="en-US" dirty="0"/>
              <a:t>X-Confirmation</a:t>
            </a:r>
          </a:p>
          <a:p>
            <a:pPr marL="685800" lvl="1" indent="-228600">
              <a:buAutoNum type="arabicPeriod"/>
            </a:pPr>
            <a:r>
              <a:rPr lang="en-US" dirty="0"/>
              <a:t>Off-Chain Secret Enabled Dynamic Auth</a:t>
            </a:r>
          </a:p>
          <a:p>
            <a:pPr marL="685800" lvl="1" indent="-228600">
              <a:buAutoNum type="arabicPeriod"/>
            </a:pPr>
            <a:r>
              <a:rPr lang="en-US" dirty="0"/>
              <a:t>Multiple Auth</a:t>
            </a:r>
          </a:p>
          <a:p>
            <a:pPr marL="228600" lvl="0" indent="-228600">
              <a:buAutoNum type="arabicPeriod"/>
            </a:pPr>
            <a:r>
              <a:rPr lang="en-US" dirty="0"/>
              <a:t>Structural Patterns of Contract: A pattern used to further define the interdependencies between contracts and their behaviors and their security</a:t>
            </a:r>
          </a:p>
          <a:p>
            <a:pPr marL="685800" lvl="1" indent="-228600">
              <a:buAutoNum type="arabicPeriod"/>
            </a:pPr>
            <a:r>
              <a:rPr lang="en-US" dirty="0"/>
              <a:t>Contact Registry</a:t>
            </a:r>
          </a:p>
          <a:p>
            <a:pPr marL="685800" lvl="1" indent="-228600">
              <a:buAutoNum type="arabicPeriod"/>
            </a:pPr>
            <a:r>
              <a:rPr lang="en-US" dirty="0"/>
              <a:t>Embedded Permissions</a:t>
            </a:r>
          </a:p>
          <a:p>
            <a:pPr marL="685800" lvl="1" indent="-228600">
              <a:buAutoNum type="arabicPeriod"/>
            </a:pPr>
            <a:r>
              <a:rPr lang="en-US" dirty="0"/>
              <a:t>Data Contract</a:t>
            </a:r>
          </a:p>
          <a:p>
            <a:pPr marL="685800" lvl="1" indent="-228600">
              <a:buAutoNum type="arabicPeriod"/>
            </a:pPr>
            <a:r>
              <a:rPr lang="en-US" dirty="0"/>
              <a:t>Factory Contract</a:t>
            </a:r>
          </a:p>
          <a:p>
            <a:pPr marL="685800" lvl="1" indent="-228600">
              <a:buAutoNum type="arabicPeriod"/>
            </a:pPr>
            <a:r>
              <a:rPr lang="en-US" dirty="0"/>
              <a:t>Incentive Execution</a:t>
            </a:r>
          </a:p>
          <a:p>
            <a:pPr marL="685800" lvl="1" indent="-228600">
              <a:buAutoNum type="arabicPeriod"/>
            </a:pPr>
            <a:endParaRPr lang="en-US" dirty="0"/>
          </a:p>
        </p:txBody>
      </p:sp>
      <p:sp>
        <p:nvSpPr>
          <p:cNvPr id="4" name="Slide Number Placeholder 3"/>
          <p:cNvSpPr>
            <a:spLocks noGrp="1"/>
          </p:cNvSpPr>
          <p:nvPr>
            <p:ph type="sldNum" sz="quarter" idx="5"/>
          </p:nvPr>
        </p:nvSpPr>
        <p:spPr/>
        <p:txBody>
          <a:bodyPr/>
          <a:lstStyle/>
          <a:p>
            <a:fld id="{C3D6ECAE-2E11-40BA-AAE4-34D62C0BC0B9}" type="slidenum">
              <a:rPr lang="en-US" smtClean="0"/>
              <a:t>5</a:t>
            </a:fld>
            <a:endParaRPr lang="en-US"/>
          </a:p>
        </p:txBody>
      </p:sp>
    </p:spTree>
    <p:extLst>
      <p:ext uri="{BB962C8B-B14F-4D97-AF65-F5344CB8AC3E}">
        <p14:creationId xmlns:p14="http://schemas.microsoft.com/office/powerpoint/2010/main" val="3793662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D6ECAE-2E11-40BA-AAE4-34D62C0BC0B9}" type="slidenum">
              <a:rPr lang="en-US" smtClean="0"/>
              <a:t>6</a:t>
            </a:fld>
            <a:endParaRPr lang="en-US"/>
          </a:p>
        </p:txBody>
      </p:sp>
    </p:spTree>
    <p:extLst>
      <p:ext uri="{BB962C8B-B14F-4D97-AF65-F5344CB8AC3E}">
        <p14:creationId xmlns:p14="http://schemas.microsoft.com/office/powerpoint/2010/main" val="392116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also some things we need to worry about in this solution:</a:t>
            </a:r>
          </a:p>
          <a:p>
            <a:r>
              <a:rPr lang="en-US" dirty="0"/>
              <a:t>Our storage on the chain costs actual money, bitcoin, </a:t>
            </a:r>
            <a:r>
              <a:rPr lang="en-US" dirty="0" err="1"/>
              <a:t>etc</a:t>
            </a:r>
            <a:r>
              <a:rPr lang="en-US" dirty="0"/>
              <a:t>, but so does storing it off-chain. Thus we need to balance the costs to minimize it.</a:t>
            </a:r>
          </a:p>
          <a:p>
            <a:endParaRPr lang="en-US" dirty="0"/>
          </a:p>
          <a:p>
            <a:r>
              <a:rPr lang="en-US" dirty="0"/>
              <a:t>There’s a limit of transaction/storage sizes on the chain, so we need a solution that doesn’t run into this issue</a:t>
            </a:r>
          </a:p>
          <a:p>
            <a:endParaRPr lang="en-US" dirty="0"/>
          </a:p>
          <a:p>
            <a:r>
              <a:rPr lang="en-US" dirty="0"/>
              <a:t>Scalability, of course, comes back into play because we need enough data off of the block in order to keep growing it.</a:t>
            </a:r>
          </a:p>
        </p:txBody>
      </p:sp>
      <p:sp>
        <p:nvSpPr>
          <p:cNvPr id="4" name="Slide Number Placeholder 3"/>
          <p:cNvSpPr>
            <a:spLocks noGrp="1"/>
          </p:cNvSpPr>
          <p:nvPr>
            <p:ph type="sldNum" sz="quarter" idx="5"/>
          </p:nvPr>
        </p:nvSpPr>
        <p:spPr/>
        <p:txBody>
          <a:bodyPr/>
          <a:lstStyle/>
          <a:p>
            <a:fld id="{C3D6ECAE-2E11-40BA-AAE4-34D62C0BC0B9}" type="slidenum">
              <a:rPr lang="en-US" smtClean="0"/>
              <a:t>7</a:t>
            </a:fld>
            <a:endParaRPr lang="en-US"/>
          </a:p>
        </p:txBody>
      </p:sp>
    </p:spTree>
    <p:extLst>
      <p:ext uri="{BB962C8B-B14F-4D97-AF65-F5344CB8AC3E}">
        <p14:creationId xmlns:p14="http://schemas.microsoft.com/office/powerpoint/2010/main" val="1836742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to use this pattern!</a:t>
            </a:r>
          </a:p>
          <a:p>
            <a:r>
              <a:rPr lang="en-US" dirty="0"/>
              <a:t>As a pro, we’re able to minimize the cost of sharing data between multiple sources.</a:t>
            </a:r>
          </a:p>
          <a:p>
            <a:endParaRPr lang="en-US" dirty="0"/>
          </a:p>
          <a:p>
            <a:r>
              <a:rPr lang="en-US" dirty="0"/>
              <a:t>As a pro, we’re able to continue to keep the integrity of anything in the block</a:t>
            </a:r>
          </a:p>
          <a:p>
            <a:r>
              <a:rPr lang="en-US" dirty="0"/>
              <a:t>As a con, we’re not able to provide that same verification of anything stored outside of it. And this outside data is susceptible to any attacks it’s source is vulnerable to – we cannot prevent any data loss or over sharing.</a:t>
            </a:r>
          </a:p>
          <a:p>
            <a:endParaRPr lang="en-US" dirty="0"/>
          </a:p>
          <a:p>
            <a:r>
              <a:rPr lang="en-US" dirty="0"/>
              <a:t>As a solution to all of the cons, you’ll have to find a way to store off-chain data in a way that securely and uniformly controls access in a way that is not computationally expensive nor </a:t>
            </a:r>
            <a:r>
              <a:rPr lang="en-US"/>
              <a:t>over complicated.</a:t>
            </a:r>
            <a:endParaRPr lang="en-US" dirty="0"/>
          </a:p>
        </p:txBody>
      </p:sp>
      <p:sp>
        <p:nvSpPr>
          <p:cNvPr id="4" name="Slide Number Placeholder 3"/>
          <p:cNvSpPr>
            <a:spLocks noGrp="1"/>
          </p:cNvSpPr>
          <p:nvPr>
            <p:ph type="sldNum" sz="quarter" idx="5"/>
          </p:nvPr>
        </p:nvSpPr>
        <p:spPr/>
        <p:txBody>
          <a:bodyPr/>
          <a:lstStyle/>
          <a:p>
            <a:fld id="{C3D6ECAE-2E11-40BA-AAE4-34D62C0BC0B9}" type="slidenum">
              <a:rPr lang="en-US" smtClean="0"/>
              <a:t>8</a:t>
            </a:fld>
            <a:endParaRPr lang="en-US"/>
          </a:p>
        </p:txBody>
      </p:sp>
    </p:spTree>
    <p:extLst>
      <p:ext uri="{BB962C8B-B14F-4D97-AF65-F5344CB8AC3E}">
        <p14:creationId xmlns:p14="http://schemas.microsoft.com/office/powerpoint/2010/main" val="133956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2185-4445-4013-8EEA-34975CEAA7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F30E13-2BF0-4C28-A7DF-6B150F4750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A74B06-51F6-4AD9-8680-863DC08FC1FD}"/>
              </a:ext>
            </a:extLst>
          </p:cNvPr>
          <p:cNvSpPr>
            <a:spLocks noGrp="1"/>
          </p:cNvSpPr>
          <p:nvPr>
            <p:ph type="dt" sz="half" idx="10"/>
          </p:nvPr>
        </p:nvSpPr>
        <p:spPr/>
        <p:txBody>
          <a:bodyPr/>
          <a:lstStyle/>
          <a:p>
            <a:fld id="{41F5F13E-69FB-415A-A738-CD2CF813A121}" type="datetimeFigureOut">
              <a:rPr lang="en-US" smtClean="0"/>
              <a:t>4/13/2020</a:t>
            </a:fld>
            <a:endParaRPr lang="en-US"/>
          </a:p>
        </p:txBody>
      </p:sp>
      <p:sp>
        <p:nvSpPr>
          <p:cNvPr id="5" name="Footer Placeholder 4">
            <a:extLst>
              <a:ext uri="{FF2B5EF4-FFF2-40B4-BE49-F238E27FC236}">
                <a16:creationId xmlns:a16="http://schemas.microsoft.com/office/drawing/2014/main" id="{B31F9C64-CC0C-45B8-8A05-AECC947A4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DF0D1-9FD6-4C3F-BD93-6762D0485100}"/>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302355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EF8F-FCEC-4D8F-80D7-C1455CD900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4E227E-F883-4198-9D7A-455588FA7E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544D7-C074-40B0-9CF1-6344D7539146}"/>
              </a:ext>
            </a:extLst>
          </p:cNvPr>
          <p:cNvSpPr>
            <a:spLocks noGrp="1"/>
          </p:cNvSpPr>
          <p:nvPr>
            <p:ph type="dt" sz="half" idx="10"/>
          </p:nvPr>
        </p:nvSpPr>
        <p:spPr/>
        <p:txBody>
          <a:bodyPr/>
          <a:lstStyle/>
          <a:p>
            <a:fld id="{41F5F13E-69FB-415A-A738-CD2CF813A121}" type="datetimeFigureOut">
              <a:rPr lang="en-US" smtClean="0"/>
              <a:t>4/13/2020</a:t>
            </a:fld>
            <a:endParaRPr lang="en-US"/>
          </a:p>
        </p:txBody>
      </p:sp>
      <p:sp>
        <p:nvSpPr>
          <p:cNvPr id="5" name="Footer Placeholder 4">
            <a:extLst>
              <a:ext uri="{FF2B5EF4-FFF2-40B4-BE49-F238E27FC236}">
                <a16:creationId xmlns:a16="http://schemas.microsoft.com/office/drawing/2014/main" id="{D44D441E-26D5-451E-916E-48994BB8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C5784-E77F-460D-8007-A3F5EBED3F4C}"/>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13811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DD3E-ADB9-44A4-A939-9BA7B4BD62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3EE586-337B-4505-AAE0-7218A2FE4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A23E6-A025-4C3E-A862-F10B9E613AAB}"/>
              </a:ext>
            </a:extLst>
          </p:cNvPr>
          <p:cNvSpPr>
            <a:spLocks noGrp="1"/>
          </p:cNvSpPr>
          <p:nvPr>
            <p:ph type="dt" sz="half" idx="10"/>
          </p:nvPr>
        </p:nvSpPr>
        <p:spPr/>
        <p:txBody>
          <a:bodyPr/>
          <a:lstStyle/>
          <a:p>
            <a:fld id="{41F5F13E-69FB-415A-A738-CD2CF813A121}" type="datetimeFigureOut">
              <a:rPr lang="en-US" smtClean="0"/>
              <a:t>4/13/2020</a:t>
            </a:fld>
            <a:endParaRPr lang="en-US"/>
          </a:p>
        </p:txBody>
      </p:sp>
      <p:sp>
        <p:nvSpPr>
          <p:cNvPr id="5" name="Footer Placeholder 4">
            <a:extLst>
              <a:ext uri="{FF2B5EF4-FFF2-40B4-BE49-F238E27FC236}">
                <a16:creationId xmlns:a16="http://schemas.microsoft.com/office/drawing/2014/main" id="{302D1F67-ACCB-49B9-BAED-232F58C12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0216C-6C0C-40F3-AAAB-7C200C22BE1F}"/>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293536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9D01-D0C7-4B5F-A172-C3AF7182F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A2BB7-9802-424B-A85D-274CF4DFF8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F9A15-1F2B-4F24-AD64-5954AC19B413}"/>
              </a:ext>
            </a:extLst>
          </p:cNvPr>
          <p:cNvSpPr>
            <a:spLocks noGrp="1"/>
          </p:cNvSpPr>
          <p:nvPr>
            <p:ph type="dt" sz="half" idx="10"/>
          </p:nvPr>
        </p:nvSpPr>
        <p:spPr/>
        <p:txBody>
          <a:bodyPr/>
          <a:lstStyle/>
          <a:p>
            <a:fld id="{41F5F13E-69FB-415A-A738-CD2CF813A121}" type="datetimeFigureOut">
              <a:rPr lang="en-US" smtClean="0"/>
              <a:t>4/13/2020</a:t>
            </a:fld>
            <a:endParaRPr lang="en-US"/>
          </a:p>
        </p:txBody>
      </p:sp>
      <p:sp>
        <p:nvSpPr>
          <p:cNvPr id="5" name="Footer Placeholder 4">
            <a:extLst>
              <a:ext uri="{FF2B5EF4-FFF2-40B4-BE49-F238E27FC236}">
                <a16:creationId xmlns:a16="http://schemas.microsoft.com/office/drawing/2014/main" id="{293EB10D-5B2F-45C7-92EA-99477E616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D7B67-B0E8-446A-B6DD-FAC6019C149C}"/>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203751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18B8-D7C0-424D-9A64-ED77E6F2AF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C5C0D6-9C5C-47AE-A93B-3DF6A2F91C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A3F0A9-2DF3-494D-B75A-706C31F9535A}"/>
              </a:ext>
            </a:extLst>
          </p:cNvPr>
          <p:cNvSpPr>
            <a:spLocks noGrp="1"/>
          </p:cNvSpPr>
          <p:nvPr>
            <p:ph type="dt" sz="half" idx="10"/>
          </p:nvPr>
        </p:nvSpPr>
        <p:spPr/>
        <p:txBody>
          <a:bodyPr/>
          <a:lstStyle/>
          <a:p>
            <a:fld id="{41F5F13E-69FB-415A-A738-CD2CF813A121}" type="datetimeFigureOut">
              <a:rPr lang="en-US" smtClean="0"/>
              <a:t>4/13/2020</a:t>
            </a:fld>
            <a:endParaRPr lang="en-US"/>
          </a:p>
        </p:txBody>
      </p:sp>
      <p:sp>
        <p:nvSpPr>
          <p:cNvPr id="5" name="Footer Placeholder 4">
            <a:extLst>
              <a:ext uri="{FF2B5EF4-FFF2-40B4-BE49-F238E27FC236}">
                <a16:creationId xmlns:a16="http://schemas.microsoft.com/office/drawing/2014/main" id="{0AC7EDF3-C400-4E3A-BD77-F7B7CD9D9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2D375-8D0F-4A0E-BF84-C31AC72A9599}"/>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233785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932F-236E-4ED0-BDD3-66B61FB5D5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4C0A68-2FEC-4CD9-B8F8-D9338DBD4C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775C61-BE9F-45A2-A17F-1BABEAED0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9EFD6E-C317-49ED-B7A1-7CAA3C3DFC89}"/>
              </a:ext>
            </a:extLst>
          </p:cNvPr>
          <p:cNvSpPr>
            <a:spLocks noGrp="1"/>
          </p:cNvSpPr>
          <p:nvPr>
            <p:ph type="dt" sz="half" idx="10"/>
          </p:nvPr>
        </p:nvSpPr>
        <p:spPr/>
        <p:txBody>
          <a:bodyPr/>
          <a:lstStyle/>
          <a:p>
            <a:fld id="{41F5F13E-69FB-415A-A738-CD2CF813A121}" type="datetimeFigureOut">
              <a:rPr lang="en-US" smtClean="0"/>
              <a:t>4/13/2020</a:t>
            </a:fld>
            <a:endParaRPr lang="en-US"/>
          </a:p>
        </p:txBody>
      </p:sp>
      <p:sp>
        <p:nvSpPr>
          <p:cNvPr id="6" name="Footer Placeholder 5">
            <a:extLst>
              <a:ext uri="{FF2B5EF4-FFF2-40B4-BE49-F238E27FC236}">
                <a16:creationId xmlns:a16="http://schemas.microsoft.com/office/drawing/2014/main" id="{A8CDB267-49EB-4A9C-A505-54D516935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5C9B8-B332-416A-8219-1D61B6EEA5FD}"/>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137039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5F0D-967D-477B-9DB6-A3CFEC3EB1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5CE866-B9DB-467C-ABF4-4C1615193F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FCB7D-CBA5-4D58-BC3E-EF06BF1EE4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F6EFE6-8050-4EEA-90B4-58831F4E9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628C97-7D98-4BF2-A43C-C74AEED736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5F04F8-751E-49D0-A83C-485206F57B32}"/>
              </a:ext>
            </a:extLst>
          </p:cNvPr>
          <p:cNvSpPr>
            <a:spLocks noGrp="1"/>
          </p:cNvSpPr>
          <p:nvPr>
            <p:ph type="dt" sz="half" idx="10"/>
          </p:nvPr>
        </p:nvSpPr>
        <p:spPr/>
        <p:txBody>
          <a:bodyPr/>
          <a:lstStyle/>
          <a:p>
            <a:fld id="{41F5F13E-69FB-415A-A738-CD2CF813A121}" type="datetimeFigureOut">
              <a:rPr lang="en-US" smtClean="0"/>
              <a:t>4/13/2020</a:t>
            </a:fld>
            <a:endParaRPr lang="en-US"/>
          </a:p>
        </p:txBody>
      </p:sp>
      <p:sp>
        <p:nvSpPr>
          <p:cNvPr id="8" name="Footer Placeholder 7">
            <a:extLst>
              <a:ext uri="{FF2B5EF4-FFF2-40B4-BE49-F238E27FC236}">
                <a16:creationId xmlns:a16="http://schemas.microsoft.com/office/drawing/2014/main" id="{E329B15C-4B28-4970-BEF7-E7D0632D5B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40AA32-D8A5-4C00-9691-03C12282A407}"/>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302591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879A-20EA-4403-95D6-35E85DCC42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F1091E-CAB3-4E69-B879-C138BE892AB1}"/>
              </a:ext>
            </a:extLst>
          </p:cNvPr>
          <p:cNvSpPr>
            <a:spLocks noGrp="1"/>
          </p:cNvSpPr>
          <p:nvPr>
            <p:ph type="dt" sz="half" idx="10"/>
          </p:nvPr>
        </p:nvSpPr>
        <p:spPr/>
        <p:txBody>
          <a:bodyPr/>
          <a:lstStyle/>
          <a:p>
            <a:fld id="{41F5F13E-69FB-415A-A738-CD2CF813A121}" type="datetimeFigureOut">
              <a:rPr lang="en-US" smtClean="0"/>
              <a:t>4/13/2020</a:t>
            </a:fld>
            <a:endParaRPr lang="en-US"/>
          </a:p>
        </p:txBody>
      </p:sp>
      <p:sp>
        <p:nvSpPr>
          <p:cNvPr id="4" name="Footer Placeholder 3">
            <a:extLst>
              <a:ext uri="{FF2B5EF4-FFF2-40B4-BE49-F238E27FC236}">
                <a16:creationId xmlns:a16="http://schemas.microsoft.com/office/drawing/2014/main" id="{906C028A-8F1B-4B87-8F6C-0185D8F6BB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5B4D10-C4E6-464A-95A9-434272214C73}"/>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180784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717B9-003F-45EC-9416-9DBEB42C189A}"/>
              </a:ext>
            </a:extLst>
          </p:cNvPr>
          <p:cNvSpPr>
            <a:spLocks noGrp="1"/>
          </p:cNvSpPr>
          <p:nvPr>
            <p:ph type="dt" sz="half" idx="10"/>
          </p:nvPr>
        </p:nvSpPr>
        <p:spPr/>
        <p:txBody>
          <a:bodyPr/>
          <a:lstStyle/>
          <a:p>
            <a:fld id="{41F5F13E-69FB-415A-A738-CD2CF813A121}" type="datetimeFigureOut">
              <a:rPr lang="en-US" smtClean="0"/>
              <a:t>4/13/2020</a:t>
            </a:fld>
            <a:endParaRPr lang="en-US"/>
          </a:p>
        </p:txBody>
      </p:sp>
      <p:sp>
        <p:nvSpPr>
          <p:cNvPr id="3" name="Footer Placeholder 2">
            <a:extLst>
              <a:ext uri="{FF2B5EF4-FFF2-40B4-BE49-F238E27FC236}">
                <a16:creationId xmlns:a16="http://schemas.microsoft.com/office/drawing/2014/main" id="{FFFACF30-43EA-49CC-B513-2AE2E293B4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4CC6BE-2AC4-43F2-804D-F9CC651DA4E9}"/>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1125856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86DC-9941-4645-93E0-14DF21F37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8DFDEA-64DB-47A4-A8BB-6AEAB9C6C4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F43DA5-B3AA-4A95-B2E8-73EB01B0D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57E15-505A-4BEC-A795-4150F7A64466}"/>
              </a:ext>
            </a:extLst>
          </p:cNvPr>
          <p:cNvSpPr>
            <a:spLocks noGrp="1"/>
          </p:cNvSpPr>
          <p:nvPr>
            <p:ph type="dt" sz="half" idx="10"/>
          </p:nvPr>
        </p:nvSpPr>
        <p:spPr/>
        <p:txBody>
          <a:bodyPr/>
          <a:lstStyle/>
          <a:p>
            <a:fld id="{41F5F13E-69FB-415A-A738-CD2CF813A121}" type="datetimeFigureOut">
              <a:rPr lang="en-US" smtClean="0"/>
              <a:t>4/13/2020</a:t>
            </a:fld>
            <a:endParaRPr lang="en-US"/>
          </a:p>
        </p:txBody>
      </p:sp>
      <p:sp>
        <p:nvSpPr>
          <p:cNvPr id="6" name="Footer Placeholder 5">
            <a:extLst>
              <a:ext uri="{FF2B5EF4-FFF2-40B4-BE49-F238E27FC236}">
                <a16:creationId xmlns:a16="http://schemas.microsoft.com/office/drawing/2014/main" id="{996BEAE3-EBDE-4BE8-80C2-D2DCA1944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E626E-9D6C-460C-8BC1-B3BF9CF9617C}"/>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285016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A78-3B9A-45F7-B60F-4E37DBFEE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43B1C3-B286-4631-BD70-110468895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8C7632-F183-494E-9796-83D392277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E33CF0-D52A-46D2-9D1F-0E73FBBE49E7}"/>
              </a:ext>
            </a:extLst>
          </p:cNvPr>
          <p:cNvSpPr>
            <a:spLocks noGrp="1"/>
          </p:cNvSpPr>
          <p:nvPr>
            <p:ph type="dt" sz="half" idx="10"/>
          </p:nvPr>
        </p:nvSpPr>
        <p:spPr/>
        <p:txBody>
          <a:bodyPr/>
          <a:lstStyle/>
          <a:p>
            <a:fld id="{41F5F13E-69FB-415A-A738-CD2CF813A121}" type="datetimeFigureOut">
              <a:rPr lang="en-US" smtClean="0"/>
              <a:t>4/13/2020</a:t>
            </a:fld>
            <a:endParaRPr lang="en-US"/>
          </a:p>
        </p:txBody>
      </p:sp>
      <p:sp>
        <p:nvSpPr>
          <p:cNvPr id="6" name="Footer Placeholder 5">
            <a:extLst>
              <a:ext uri="{FF2B5EF4-FFF2-40B4-BE49-F238E27FC236}">
                <a16:creationId xmlns:a16="http://schemas.microsoft.com/office/drawing/2014/main" id="{BBA2B173-2C53-4C5C-854F-EED87DD62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D21CC-47BF-4DD9-9FA7-B66ECEC8494A}"/>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355743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A7B82E-5E2F-4DB7-9C4A-C395BB442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E0EB26-B0B3-4070-A8DD-33DA916DB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AFB4E-A7BC-4818-8EDE-0E04421F5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5F13E-69FB-415A-A738-CD2CF813A121}" type="datetimeFigureOut">
              <a:rPr lang="en-US" smtClean="0"/>
              <a:t>4/13/2020</a:t>
            </a:fld>
            <a:endParaRPr lang="en-US"/>
          </a:p>
        </p:txBody>
      </p:sp>
      <p:sp>
        <p:nvSpPr>
          <p:cNvPr id="5" name="Footer Placeholder 4">
            <a:extLst>
              <a:ext uri="{FF2B5EF4-FFF2-40B4-BE49-F238E27FC236}">
                <a16:creationId xmlns:a16="http://schemas.microsoft.com/office/drawing/2014/main" id="{EE142051-00E0-4007-9AFE-430F1B17D7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253F60-0C56-4F77-91BF-06B233FB2C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EC944-C1B6-4FA2-B5E7-BE19276A7C80}" type="slidenum">
              <a:rPr lang="en-US" smtClean="0"/>
              <a:t>‹#›</a:t>
            </a:fld>
            <a:endParaRPr lang="en-US"/>
          </a:p>
        </p:txBody>
      </p:sp>
    </p:spTree>
    <p:extLst>
      <p:ext uri="{BB962C8B-B14F-4D97-AF65-F5344CB8AC3E}">
        <p14:creationId xmlns:p14="http://schemas.microsoft.com/office/powerpoint/2010/main" val="1710605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bus, street, city&#10;&#10;Description automatically generated">
            <a:extLst>
              <a:ext uri="{FF2B5EF4-FFF2-40B4-BE49-F238E27FC236}">
                <a16:creationId xmlns:a16="http://schemas.microsoft.com/office/drawing/2014/main" id="{11D95B60-43BC-4D3E-8F62-68FD3699B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014B4A2-FE50-4CDE-A9B5-3B0390EDF0D8}"/>
              </a:ext>
            </a:extLst>
          </p:cNvPr>
          <p:cNvSpPr/>
          <p:nvPr/>
        </p:nvSpPr>
        <p:spPr>
          <a:xfrm>
            <a:off x="-1" y="-12682"/>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750B22A-2892-4F37-B95D-CD38A6CCB048}"/>
              </a:ext>
            </a:extLst>
          </p:cNvPr>
          <p:cNvSpPr/>
          <p:nvPr/>
        </p:nvSpPr>
        <p:spPr>
          <a:xfrm rot="2700000">
            <a:off x="4610100" y="1943099"/>
            <a:ext cx="2971800" cy="2971800"/>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518D9124-2108-40CF-928B-9036E309F405}"/>
              </a:ext>
            </a:extLst>
          </p:cNvPr>
          <p:cNvSpPr/>
          <p:nvPr/>
        </p:nvSpPr>
        <p:spPr>
          <a:xfrm rot="10800000">
            <a:off x="725716" y="0"/>
            <a:ext cx="3575275" cy="1654628"/>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F77F409-B1D6-418C-9213-697AA7BB2656}"/>
              </a:ext>
            </a:extLst>
          </p:cNvPr>
          <p:cNvSpPr/>
          <p:nvPr/>
        </p:nvSpPr>
        <p:spPr>
          <a:xfrm rot="10800000">
            <a:off x="-1537494" y="-2"/>
            <a:ext cx="4903783" cy="2278746"/>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6E3AB70-F7F8-48CF-B67E-E595ADF035BE}"/>
              </a:ext>
            </a:extLst>
          </p:cNvPr>
          <p:cNvSpPr/>
          <p:nvPr/>
        </p:nvSpPr>
        <p:spPr>
          <a:xfrm>
            <a:off x="8164042" y="5217886"/>
            <a:ext cx="3575275" cy="1640114"/>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ADDFD90-60C2-4D79-9768-B7135B516538}"/>
              </a:ext>
            </a:extLst>
          </p:cNvPr>
          <p:cNvSpPr/>
          <p:nvPr/>
        </p:nvSpPr>
        <p:spPr>
          <a:xfrm>
            <a:off x="9231401" y="4579256"/>
            <a:ext cx="4903783" cy="2278744"/>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53DFDB2-22EA-4552-B143-0BA10F76B613}"/>
              </a:ext>
            </a:extLst>
          </p:cNvPr>
          <p:cNvSpPr txBox="1"/>
          <p:nvPr/>
        </p:nvSpPr>
        <p:spPr>
          <a:xfrm>
            <a:off x="4792417" y="5879476"/>
            <a:ext cx="767333" cy="369332"/>
          </a:xfrm>
          <a:prstGeom prst="rect">
            <a:avLst/>
          </a:prstGeom>
          <a:noFill/>
        </p:spPr>
        <p:txBody>
          <a:bodyPr wrap="square" rtlCol="0">
            <a:spAutoFit/>
          </a:bodyPr>
          <a:lstStyle/>
          <a:p>
            <a:pPr algn="ctr"/>
            <a:r>
              <a:rPr lang="en-US" dirty="0">
                <a:solidFill>
                  <a:schemeClr val="bg1"/>
                </a:solidFill>
              </a:rPr>
              <a:t>OOP</a:t>
            </a:r>
          </a:p>
        </p:txBody>
      </p:sp>
      <p:cxnSp>
        <p:nvCxnSpPr>
          <p:cNvPr id="58" name="Straight Connector 57">
            <a:extLst>
              <a:ext uri="{FF2B5EF4-FFF2-40B4-BE49-F238E27FC236}">
                <a16:creationId xmlns:a16="http://schemas.microsoft.com/office/drawing/2014/main" id="{9E55E9FF-7FF2-4451-8246-152E2F0EAA12}"/>
              </a:ext>
            </a:extLst>
          </p:cNvPr>
          <p:cNvCxnSpPr>
            <a:cxnSpLocks/>
          </p:cNvCxnSpPr>
          <p:nvPr/>
        </p:nvCxnSpPr>
        <p:spPr>
          <a:xfrm>
            <a:off x="5563839" y="5901125"/>
            <a:ext cx="0" cy="343486"/>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6933E9B-F96B-469E-9241-CA2D0577F26A}"/>
              </a:ext>
            </a:extLst>
          </p:cNvPr>
          <p:cNvSpPr/>
          <p:nvPr/>
        </p:nvSpPr>
        <p:spPr>
          <a:xfrm rot="18888319">
            <a:off x="4477726" y="3204745"/>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3464F090-4A0D-4DF8-B930-66DDEDABE5DB}"/>
              </a:ext>
            </a:extLst>
          </p:cNvPr>
          <p:cNvSpPr txBox="1"/>
          <p:nvPr/>
        </p:nvSpPr>
        <p:spPr>
          <a:xfrm>
            <a:off x="5595037" y="5932578"/>
            <a:ext cx="1693180" cy="276999"/>
          </a:xfrm>
          <a:prstGeom prst="rect">
            <a:avLst/>
          </a:prstGeom>
          <a:noFill/>
        </p:spPr>
        <p:txBody>
          <a:bodyPr wrap="square" rtlCol="0">
            <a:spAutoFit/>
          </a:bodyPr>
          <a:lstStyle/>
          <a:p>
            <a:pPr algn="ctr"/>
            <a:r>
              <a:rPr lang="en-US" sz="1100" dirty="0">
                <a:solidFill>
                  <a:schemeClr val="bg1"/>
                </a:solidFill>
              </a:rPr>
              <a:t>Colorado Mesa </a:t>
            </a:r>
            <a:r>
              <a:rPr lang="en-US" sz="1200" dirty="0">
                <a:solidFill>
                  <a:schemeClr val="bg1"/>
                </a:solidFill>
              </a:rPr>
              <a:t>University</a:t>
            </a:r>
            <a:endParaRPr lang="en-US" sz="1100" dirty="0">
              <a:solidFill>
                <a:schemeClr val="bg1"/>
              </a:solidFill>
            </a:endParaRPr>
          </a:p>
        </p:txBody>
      </p:sp>
      <p:sp>
        <p:nvSpPr>
          <p:cNvPr id="2" name="Rectangle 1">
            <a:extLst>
              <a:ext uri="{FF2B5EF4-FFF2-40B4-BE49-F238E27FC236}">
                <a16:creationId xmlns:a16="http://schemas.microsoft.com/office/drawing/2014/main" id="{639C4787-3372-4A3C-9166-139F0FDB73F0}"/>
              </a:ext>
            </a:extLst>
          </p:cNvPr>
          <p:cNvSpPr/>
          <p:nvPr/>
        </p:nvSpPr>
        <p:spPr>
          <a:xfrm rot="2663561">
            <a:off x="5548826" y="1116053"/>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C8A099-B75C-40F1-8A8E-38C9C6107F04}"/>
              </a:ext>
            </a:extLst>
          </p:cNvPr>
          <p:cNvSpPr/>
          <p:nvPr/>
        </p:nvSpPr>
        <p:spPr>
          <a:xfrm rot="8070499">
            <a:off x="7634989" y="2157686"/>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D80F256-EA9F-4EE4-A010-A851565DD700}"/>
              </a:ext>
            </a:extLst>
          </p:cNvPr>
          <p:cNvSpPr/>
          <p:nvPr/>
        </p:nvSpPr>
        <p:spPr>
          <a:xfrm rot="13498610">
            <a:off x="6574189" y="4261900"/>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986F3E7-07C6-421A-999C-0E0C29DB532A}"/>
              </a:ext>
            </a:extLst>
          </p:cNvPr>
          <p:cNvSpPr/>
          <p:nvPr/>
        </p:nvSpPr>
        <p:spPr>
          <a:xfrm rot="5400000" flipH="1">
            <a:off x="5978795" y="5155340"/>
            <a:ext cx="369332" cy="2674626"/>
          </a:xfrm>
          <a:prstGeom prst="rect">
            <a:avLst/>
          </a:prstGeom>
          <a:gradFill>
            <a:gsLst>
              <a:gs pos="0">
                <a:srgbClr val="55CFC8"/>
              </a:gs>
              <a:gs pos="69000">
                <a:srgbClr val="54D057"/>
              </a:gs>
              <a:gs pos="92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DB4B92-15D5-4A54-B7D9-9DBF6F5F5FF6}"/>
              </a:ext>
            </a:extLst>
          </p:cNvPr>
          <p:cNvSpPr txBox="1"/>
          <p:nvPr/>
        </p:nvSpPr>
        <p:spPr>
          <a:xfrm>
            <a:off x="2743198" y="2151589"/>
            <a:ext cx="6705603" cy="2554545"/>
          </a:xfrm>
          <a:prstGeom prst="rect">
            <a:avLst/>
          </a:prstGeom>
          <a:noFill/>
        </p:spPr>
        <p:txBody>
          <a:bodyPr wrap="square" rtlCol="0">
            <a:spAutoFit/>
          </a:bodyPr>
          <a:lstStyle/>
          <a:p>
            <a:pPr algn="ctr"/>
            <a:r>
              <a:rPr lang="en-US" sz="8000" dirty="0">
                <a:solidFill>
                  <a:schemeClr val="bg1"/>
                </a:solidFill>
                <a:latin typeface="+mj-lt"/>
                <a:cs typeface="Aharoni" panose="020B0604020202020204" pitchFamily="2" charset="-79"/>
              </a:rPr>
              <a:t>BLOCKCHAIN PATTERN</a:t>
            </a:r>
          </a:p>
        </p:txBody>
      </p:sp>
      <p:sp>
        <p:nvSpPr>
          <p:cNvPr id="28" name="Rectangle 27">
            <a:extLst>
              <a:ext uri="{FF2B5EF4-FFF2-40B4-BE49-F238E27FC236}">
                <a16:creationId xmlns:a16="http://schemas.microsoft.com/office/drawing/2014/main" id="{638DB8B6-900D-456C-9106-9552C1E9DAFA}"/>
              </a:ext>
            </a:extLst>
          </p:cNvPr>
          <p:cNvSpPr/>
          <p:nvPr/>
        </p:nvSpPr>
        <p:spPr>
          <a:xfrm rot="2823638">
            <a:off x="3381618" y="-421205"/>
            <a:ext cx="76220" cy="2477792"/>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09FCC5-FFE6-4697-81F3-25CB148ACAA6}"/>
              </a:ext>
            </a:extLst>
          </p:cNvPr>
          <p:cNvSpPr/>
          <p:nvPr/>
        </p:nvSpPr>
        <p:spPr>
          <a:xfrm rot="2848813">
            <a:off x="2118080" y="-576307"/>
            <a:ext cx="76220" cy="3396923"/>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10E2E98-29C7-4133-86B7-2FF67084B148}"/>
              </a:ext>
            </a:extLst>
          </p:cNvPr>
          <p:cNvSpPr/>
          <p:nvPr/>
        </p:nvSpPr>
        <p:spPr>
          <a:xfrm rot="2830500">
            <a:off x="8984457" y="4814068"/>
            <a:ext cx="76220" cy="2540369"/>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E83B5-5D60-43F4-A195-E923EC95C086}"/>
              </a:ext>
            </a:extLst>
          </p:cNvPr>
          <p:cNvSpPr/>
          <p:nvPr/>
        </p:nvSpPr>
        <p:spPr>
          <a:xfrm rot="2842920">
            <a:off x="10376037" y="4017972"/>
            <a:ext cx="76220" cy="3451617"/>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192A766-7624-444C-AE1C-5145E76657DC}"/>
              </a:ext>
            </a:extLst>
          </p:cNvPr>
          <p:cNvSpPr txBox="1"/>
          <p:nvPr/>
        </p:nvSpPr>
        <p:spPr>
          <a:xfrm>
            <a:off x="4792418" y="6292460"/>
            <a:ext cx="2529530" cy="369332"/>
          </a:xfrm>
          <a:prstGeom prst="rect">
            <a:avLst/>
          </a:prstGeom>
          <a:noFill/>
        </p:spPr>
        <p:txBody>
          <a:bodyPr wrap="square" rtlCol="0">
            <a:spAutoFit/>
          </a:bodyPr>
          <a:lstStyle/>
          <a:p>
            <a:pPr algn="ctr"/>
            <a:r>
              <a:rPr lang="en-US" dirty="0">
                <a:solidFill>
                  <a:schemeClr val="bg1"/>
                </a:solidFill>
              </a:rPr>
              <a:t>Amanda Smith</a:t>
            </a:r>
          </a:p>
        </p:txBody>
      </p:sp>
    </p:spTree>
    <p:extLst>
      <p:ext uri="{BB962C8B-B14F-4D97-AF65-F5344CB8AC3E}">
        <p14:creationId xmlns:p14="http://schemas.microsoft.com/office/powerpoint/2010/main" val="136294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picture containing light, bus, street, city&#10;&#10;Description automatically generated">
            <a:extLst>
              <a:ext uri="{FF2B5EF4-FFF2-40B4-BE49-F238E27FC236}">
                <a16:creationId xmlns:a16="http://schemas.microsoft.com/office/drawing/2014/main" id="{8DCC74A0-EF2C-417B-8B1D-4C9F7A81F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9"/>
            <a:ext cx="12192000" cy="6858000"/>
          </a:xfrm>
          <a:prstGeom prst="rect">
            <a:avLst/>
          </a:prstGeom>
        </p:spPr>
      </p:pic>
      <p:sp>
        <p:nvSpPr>
          <p:cNvPr id="37" name="Rectangle 36">
            <a:extLst>
              <a:ext uri="{FF2B5EF4-FFF2-40B4-BE49-F238E27FC236}">
                <a16:creationId xmlns:a16="http://schemas.microsoft.com/office/drawing/2014/main" id="{CF9D90B1-92CD-4A14-ACB6-546B368CBDC8}"/>
              </a:ext>
            </a:extLst>
          </p:cNvPr>
          <p:cNvSpPr/>
          <p:nvPr/>
        </p:nvSpPr>
        <p:spPr>
          <a:xfrm>
            <a:off x="0" y="-139"/>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3773539-57D4-46CB-8AEF-FD3D2F86F8EA}"/>
              </a:ext>
            </a:extLst>
          </p:cNvPr>
          <p:cNvSpPr/>
          <p:nvPr/>
        </p:nvSpPr>
        <p:spPr>
          <a:xfrm rot="5400000">
            <a:off x="2244971" y="-1573617"/>
            <a:ext cx="683900" cy="4410992"/>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L-Shape 28">
            <a:extLst>
              <a:ext uri="{FF2B5EF4-FFF2-40B4-BE49-F238E27FC236}">
                <a16:creationId xmlns:a16="http://schemas.microsoft.com/office/drawing/2014/main" id="{C109FCC5-FFE6-4697-81F3-25CB148ACAA6}"/>
              </a:ext>
            </a:extLst>
          </p:cNvPr>
          <p:cNvSpPr/>
          <p:nvPr/>
        </p:nvSpPr>
        <p:spPr>
          <a:xfrm rot="10800000" flipH="1">
            <a:off x="320040" y="236219"/>
            <a:ext cx="1303019" cy="737609"/>
          </a:xfrm>
          <a:prstGeom prst="corner">
            <a:avLst>
              <a:gd name="adj1" fmla="val 12356"/>
              <a:gd name="adj2" fmla="val 13364"/>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Shape 37">
            <a:extLst>
              <a:ext uri="{FF2B5EF4-FFF2-40B4-BE49-F238E27FC236}">
                <a16:creationId xmlns:a16="http://schemas.microsoft.com/office/drawing/2014/main" id="{54A10FAE-008C-407A-A1F4-DDA52E7EBD77}"/>
              </a:ext>
            </a:extLst>
          </p:cNvPr>
          <p:cNvSpPr/>
          <p:nvPr/>
        </p:nvSpPr>
        <p:spPr>
          <a:xfrm flipH="1">
            <a:off x="3543520" y="289929"/>
            <a:ext cx="1303019" cy="710754"/>
          </a:xfrm>
          <a:prstGeom prst="corner">
            <a:avLst>
              <a:gd name="adj1" fmla="val 14508"/>
              <a:gd name="adj2" fmla="val 15087"/>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85288FF-4D54-4221-89A2-BAD191F99607}"/>
              </a:ext>
            </a:extLst>
          </p:cNvPr>
          <p:cNvSpPr/>
          <p:nvPr/>
        </p:nvSpPr>
        <p:spPr>
          <a:xfrm rot="10052645">
            <a:off x="2467876" y="3186036"/>
            <a:ext cx="1828800" cy="1828800"/>
          </a:xfrm>
          <a:prstGeom prst="rect">
            <a:avLst/>
          </a:prstGeom>
          <a:gradFill flip="none" rotWithShape="1">
            <a:gsLst>
              <a:gs pos="0">
                <a:srgbClr val="55CFC8"/>
              </a:gs>
              <a:gs pos="66000">
                <a:srgbClr val="54D057"/>
              </a:gs>
              <a:gs pos="100000">
                <a:srgbClr val="B4D351"/>
              </a:gs>
              <a:gs pos="32000">
                <a:srgbClr val="54D09E"/>
              </a:gs>
            </a:gsLst>
            <a:lin ang="8100000" scaled="1"/>
            <a:tileRect/>
          </a:gradFill>
          <a:ln>
            <a:noFill/>
          </a:ln>
          <a:scene3d>
            <a:camera prst="perspectiveContrastingLeftFacing">
              <a:rot lat="19829153" lon="2900863" rev="21214875"/>
            </a:camera>
            <a:lightRig rig="freezing" dir="t"/>
          </a:scene3d>
          <a:sp3d extrusionH="18732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192A766-7624-444C-AE1C-5145E76657DC}"/>
              </a:ext>
            </a:extLst>
          </p:cNvPr>
          <p:cNvSpPr txBox="1"/>
          <p:nvPr/>
        </p:nvSpPr>
        <p:spPr>
          <a:xfrm>
            <a:off x="971549" y="374191"/>
            <a:ext cx="3065707" cy="461665"/>
          </a:xfrm>
          <a:prstGeom prst="rect">
            <a:avLst/>
          </a:prstGeom>
          <a:noFill/>
        </p:spPr>
        <p:txBody>
          <a:bodyPr wrap="square" rtlCol="0">
            <a:spAutoFit/>
          </a:bodyPr>
          <a:lstStyle/>
          <a:p>
            <a:pPr algn="ctr"/>
            <a:r>
              <a:rPr lang="en-US" sz="2400" dirty="0">
                <a:solidFill>
                  <a:schemeClr val="bg1"/>
                </a:solidFill>
              </a:rPr>
              <a:t>Blockchain – Basics</a:t>
            </a:r>
          </a:p>
        </p:txBody>
      </p:sp>
      <p:cxnSp>
        <p:nvCxnSpPr>
          <p:cNvPr id="6" name="Connector: Curved 5">
            <a:extLst>
              <a:ext uri="{FF2B5EF4-FFF2-40B4-BE49-F238E27FC236}">
                <a16:creationId xmlns:a16="http://schemas.microsoft.com/office/drawing/2014/main" id="{253C60F0-28AC-4BAB-B2D9-A19CE8A26D19}"/>
              </a:ext>
            </a:extLst>
          </p:cNvPr>
          <p:cNvCxnSpPr>
            <a:cxnSpLocks/>
          </p:cNvCxnSpPr>
          <p:nvPr/>
        </p:nvCxnSpPr>
        <p:spPr>
          <a:xfrm rot="5400000" flipH="1" flipV="1">
            <a:off x="2396688" y="1999097"/>
            <a:ext cx="1240884" cy="945661"/>
          </a:xfrm>
          <a:prstGeom prst="curvedConnector3">
            <a:avLst>
              <a:gd name="adj1" fmla="val 12164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BAFC8581-5F27-4BEA-818D-AA72A83009EB}"/>
              </a:ext>
            </a:extLst>
          </p:cNvPr>
          <p:cNvCxnSpPr>
            <a:cxnSpLocks/>
          </p:cNvCxnSpPr>
          <p:nvPr/>
        </p:nvCxnSpPr>
        <p:spPr>
          <a:xfrm rot="5400000">
            <a:off x="1309030" y="4414599"/>
            <a:ext cx="877191" cy="782262"/>
          </a:xfrm>
          <a:prstGeom prst="curved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21C7C1-BDFE-4F92-B352-8D420F5C89A7}"/>
              </a:ext>
            </a:extLst>
          </p:cNvPr>
          <p:cNvCxnSpPr>
            <a:cxnSpLocks/>
          </p:cNvCxnSpPr>
          <p:nvPr/>
        </p:nvCxnSpPr>
        <p:spPr>
          <a:xfrm>
            <a:off x="3300803" y="4141742"/>
            <a:ext cx="1171575"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EF450DF-9DBD-4687-AED8-CFB8C25AA9B0}"/>
              </a:ext>
            </a:extLst>
          </p:cNvPr>
          <p:cNvSpPr txBox="1"/>
          <p:nvPr/>
        </p:nvSpPr>
        <p:spPr>
          <a:xfrm>
            <a:off x="2604986" y="1850620"/>
            <a:ext cx="1769951" cy="523220"/>
          </a:xfrm>
          <a:prstGeom prst="rect">
            <a:avLst/>
          </a:prstGeom>
          <a:noFill/>
        </p:spPr>
        <p:txBody>
          <a:bodyPr wrap="square" rtlCol="0">
            <a:spAutoFit/>
          </a:bodyPr>
          <a:lstStyle/>
          <a:p>
            <a:pPr algn="ctr"/>
            <a:r>
              <a:rPr lang="en-US" sz="2800" dirty="0">
                <a:solidFill>
                  <a:schemeClr val="bg1"/>
                </a:solidFill>
              </a:rPr>
              <a:t>Data</a:t>
            </a:r>
          </a:p>
        </p:txBody>
      </p:sp>
      <p:sp>
        <p:nvSpPr>
          <p:cNvPr id="31" name="TextBox 30">
            <a:extLst>
              <a:ext uri="{FF2B5EF4-FFF2-40B4-BE49-F238E27FC236}">
                <a16:creationId xmlns:a16="http://schemas.microsoft.com/office/drawing/2014/main" id="{AF504C52-B3D7-43D2-B329-26F4C871AF7F}"/>
              </a:ext>
            </a:extLst>
          </p:cNvPr>
          <p:cNvSpPr txBox="1"/>
          <p:nvPr/>
        </p:nvSpPr>
        <p:spPr>
          <a:xfrm>
            <a:off x="4170006" y="3843914"/>
            <a:ext cx="1668541" cy="523220"/>
          </a:xfrm>
          <a:prstGeom prst="rect">
            <a:avLst/>
          </a:prstGeom>
          <a:noFill/>
        </p:spPr>
        <p:txBody>
          <a:bodyPr wrap="square" rtlCol="0">
            <a:spAutoFit/>
          </a:bodyPr>
          <a:lstStyle/>
          <a:p>
            <a:pPr algn="ctr"/>
            <a:r>
              <a:rPr lang="en-US" sz="2800" dirty="0">
                <a:solidFill>
                  <a:schemeClr val="bg1"/>
                </a:solidFill>
              </a:rPr>
              <a:t>Hash</a:t>
            </a:r>
            <a:endParaRPr lang="en-US" sz="2400" dirty="0">
              <a:solidFill>
                <a:schemeClr val="bg1"/>
              </a:solidFill>
            </a:endParaRPr>
          </a:p>
        </p:txBody>
      </p:sp>
      <p:sp>
        <p:nvSpPr>
          <p:cNvPr id="32" name="TextBox 31">
            <a:extLst>
              <a:ext uri="{FF2B5EF4-FFF2-40B4-BE49-F238E27FC236}">
                <a16:creationId xmlns:a16="http://schemas.microsoft.com/office/drawing/2014/main" id="{233BEC67-1F49-46A4-B8F9-0858C6AE658B}"/>
              </a:ext>
            </a:extLst>
          </p:cNvPr>
          <p:cNvSpPr txBox="1"/>
          <p:nvPr/>
        </p:nvSpPr>
        <p:spPr>
          <a:xfrm>
            <a:off x="0" y="5244326"/>
            <a:ext cx="2088200" cy="1200329"/>
          </a:xfrm>
          <a:prstGeom prst="rect">
            <a:avLst/>
          </a:prstGeom>
          <a:noFill/>
        </p:spPr>
        <p:txBody>
          <a:bodyPr wrap="square" rtlCol="0">
            <a:spAutoFit/>
          </a:bodyPr>
          <a:lstStyle/>
          <a:p>
            <a:pPr algn="ctr"/>
            <a:r>
              <a:rPr lang="en-US" sz="2400" dirty="0">
                <a:solidFill>
                  <a:schemeClr val="bg1"/>
                </a:solidFill>
              </a:rPr>
              <a:t>Hash of Previous Block</a:t>
            </a:r>
          </a:p>
          <a:p>
            <a:pPr algn="ctr"/>
            <a:endParaRPr lang="en-US" sz="2400" dirty="0">
              <a:solidFill>
                <a:schemeClr val="bg1"/>
              </a:solidFill>
            </a:endParaRPr>
          </a:p>
        </p:txBody>
      </p:sp>
      <p:sp>
        <p:nvSpPr>
          <p:cNvPr id="2" name="Oval 1">
            <a:extLst>
              <a:ext uri="{FF2B5EF4-FFF2-40B4-BE49-F238E27FC236}">
                <a16:creationId xmlns:a16="http://schemas.microsoft.com/office/drawing/2014/main" id="{557CB585-0141-4C99-809F-33495B529388}"/>
              </a:ext>
            </a:extLst>
          </p:cNvPr>
          <p:cNvSpPr/>
          <p:nvPr/>
        </p:nvSpPr>
        <p:spPr>
          <a:xfrm>
            <a:off x="2506687" y="3060888"/>
            <a:ext cx="101111" cy="1011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5B31654-23AC-49FE-9D02-28A86AA5BB57}"/>
              </a:ext>
            </a:extLst>
          </p:cNvPr>
          <p:cNvSpPr/>
          <p:nvPr/>
        </p:nvSpPr>
        <p:spPr>
          <a:xfrm>
            <a:off x="2088200" y="4316579"/>
            <a:ext cx="101111" cy="1011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AA8C127-4BEC-4B4C-992B-568A70093003}"/>
              </a:ext>
            </a:extLst>
          </p:cNvPr>
          <p:cNvSpPr/>
          <p:nvPr/>
        </p:nvSpPr>
        <p:spPr>
          <a:xfrm>
            <a:off x="3250246" y="4100436"/>
            <a:ext cx="101111" cy="1011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social media post&#10;&#10;Description automatically generated">
            <a:extLst>
              <a:ext uri="{FF2B5EF4-FFF2-40B4-BE49-F238E27FC236}">
                <a16:creationId xmlns:a16="http://schemas.microsoft.com/office/drawing/2014/main" id="{DB8B056C-244F-4962-BA58-E8D29AB20C1F}"/>
              </a:ext>
            </a:extLst>
          </p:cNvPr>
          <p:cNvPicPr>
            <a:picLocks noChangeAspect="1"/>
          </p:cNvPicPr>
          <p:nvPr/>
        </p:nvPicPr>
        <p:blipFill rotWithShape="1">
          <a:blip r:embed="rId4">
            <a:extLst>
              <a:ext uri="{28A0092B-C50C-407E-A947-70E740481C1C}">
                <a14:useLocalDpi xmlns:a14="http://schemas.microsoft.com/office/drawing/2010/main" val="0"/>
              </a:ext>
            </a:extLst>
          </a:blip>
          <a:srcRect t="7163" b="10234"/>
          <a:stretch/>
        </p:blipFill>
        <p:spPr>
          <a:xfrm>
            <a:off x="4509991" y="1294283"/>
            <a:ext cx="7567756" cy="1803400"/>
          </a:xfrm>
          <a:prstGeom prst="rect">
            <a:avLst/>
          </a:prstGeom>
        </p:spPr>
      </p:pic>
    </p:spTree>
    <p:extLst>
      <p:ext uri="{BB962C8B-B14F-4D97-AF65-F5344CB8AC3E}">
        <p14:creationId xmlns:p14="http://schemas.microsoft.com/office/powerpoint/2010/main" val="132493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picture containing light, bus, street, city&#10;&#10;Description automatically generated">
            <a:extLst>
              <a:ext uri="{FF2B5EF4-FFF2-40B4-BE49-F238E27FC236}">
                <a16:creationId xmlns:a16="http://schemas.microsoft.com/office/drawing/2014/main" id="{8DCC74A0-EF2C-417B-8B1D-4C9F7A81F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9"/>
            <a:ext cx="12192000" cy="6858000"/>
          </a:xfrm>
          <a:prstGeom prst="rect">
            <a:avLst/>
          </a:prstGeom>
        </p:spPr>
      </p:pic>
      <p:sp>
        <p:nvSpPr>
          <p:cNvPr id="37" name="Rectangle 36">
            <a:extLst>
              <a:ext uri="{FF2B5EF4-FFF2-40B4-BE49-F238E27FC236}">
                <a16:creationId xmlns:a16="http://schemas.microsoft.com/office/drawing/2014/main" id="{CF9D90B1-92CD-4A14-ACB6-546B368CBDC8}"/>
              </a:ext>
            </a:extLst>
          </p:cNvPr>
          <p:cNvSpPr/>
          <p:nvPr/>
        </p:nvSpPr>
        <p:spPr>
          <a:xfrm>
            <a:off x="-1" y="-140"/>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73773539-57D4-46CB-8AEF-FD3D2F86F8EA}"/>
              </a:ext>
            </a:extLst>
          </p:cNvPr>
          <p:cNvSpPr/>
          <p:nvPr/>
        </p:nvSpPr>
        <p:spPr>
          <a:xfrm rot="5400000">
            <a:off x="2244971" y="-1573617"/>
            <a:ext cx="683900" cy="4410992"/>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L-Shape 28">
            <a:extLst>
              <a:ext uri="{FF2B5EF4-FFF2-40B4-BE49-F238E27FC236}">
                <a16:creationId xmlns:a16="http://schemas.microsoft.com/office/drawing/2014/main" id="{C109FCC5-FFE6-4697-81F3-25CB148ACAA6}"/>
              </a:ext>
            </a:extLst>
          </p:cNvPr>
          <p:cNvSpPr/>
          <p:nvPr/>
        </p:nvSpPr>
        <p:spPr>
          <a:xfrm rot="10800000" flipH="1">
            <a:off x="320040" y="236219"/>
            <a:ext cx="1303019" cy="737609"/>
          </a:xfrm>
          <a:prstGeom prst="corner">
            <a:avLst>
              <a:gd name="adj1" fmla="val 12356"/>
              <a:gd name="adj2" fmla="val 13364"/>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Shape 37">
            <a:extLst>
              <a:ext uri="{FF2B5EF4-FFF2-40B4-BE49-F238E27FC236}">
                <a16:creationId xmlns:a16="http://schemas.microsoft.com/office/drawing/2014/main" id="{54A10FAE-008C-407A-A1F4-DDA52E7EBD77}"/>
              </a:ext>
            </a:extLst>
          </p:cNvPr>
          <p:cNvSpPr/>
          <p:nvPr/>
        </p:nvSpPr>
        <p:spPr>
          <a:xfrm flipH="1">
            <a:off x="3543520" y="289929"/>
            <a:ext cx="1303019" cy="710754"/>
          </a:xfrm>
          <a:prstGeom prst="corner">
            <a:avLst>
              <a:gd name="adj1" fmla="val 14508"/>
              <a:gd name="adj2" fmla="val 15087"/>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85288FF-4D54-4221-89A2-BAD191F99607}"/>
              </a:ext>
            </a:extLst>
          </p:cNvPr>
          <p:cNvSpPr/>
          <p:nvPr/>
        </p:nvSpPr>
        <p:spPr>
          <a:xfrm rot="10052645">
            <a:off x="2961751" y="1683598"/>
            <a:ext cx="1249811" cy="1249811"/>
          </a:xfrm>
          <a:prstGeom prst="rect">
            <a:avLst/>
          </a:prstGeom>
          <a:gradFill flip="none" rotWithShape="1">
            <a:gsLst>
              <a:gs pos="0">
                <a:srgbClr val="55CFC8"/>
              </a:gs>
              <a:gs pos="66000">
                <a:srgbClr val="54D057"/>
              </a:gs>
              <a:gs pos="100000">
                <a:srgbClr val="B4D351"/>
              </a:gs>
              <a:gs pos="32000">
                <a:srgbClr val="54D09E"/>
              </a:gs>
            </a:gsLst>
            <a:lin ang="8100000" scaled="1"/>
            <a:tileRect/>
          </a:gradFill>
          <a:ln>
            <a:noFill/>
          </a:ln>
          <a:scene3d>
            <a:camera prst="perspectiveContrastingLeftFacing">
              <a:rot lat="19829153" lon="2900863" rev="21214875"/>
            </a:camera>
            <a:lightRig rig="freezing" dir="t"/>
          </a:scene3d>
          <a:sp3d extrusionH="13144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B313CA9-E5CD-4211-8AB4-C1EA84B64F35}"/>
              </a:ext>
            </a:extLst>
          </p:cNvPr>
          <p:cNvSpPr/>
          <p:nvPr/>
        </p:nvSpPr>
        <p:spPr>
          <a:xfrm rot="10052645">
            <a:off x="6164161" y="1609399"/>
            <a:ext cx="1249811" cy="1249811"/>
          </a:xfrm>
          <a:prstGeom prst="rect">
            <a:avLst/>
          </a:prstGeom>
          <a:gradFill flip="none" rotWithShape="1">
            <a:gsLst>
              <a:gs pos="0">
                <a:srgbClr val="A21220"/>
              </a:gs>
              <a:gs pos="100000">
                <a:srgbClr val="F19E65"/>
              </a:gs>
              <a:gs pos="46000">
                <a:srgbClr val="E1759C"/>
              </a:gs>
            </a:gsLst>
            <a:lin ang="8100000" scaled="1"/>
            <a:tileRect/>
          </a:gradFill>
          <a:ln>
            <a:noFill/>
          </a:ln>
          <a:scene3d>
            <a:camera prst="perspectiveContrastingLeftFacing">
              <a:rot lat="19829153" lon="2900863" rev="21214875"/>
            </a:camera>
            <a:lightRig rig="freezing" dir="t"/>
          </a:scene3d>
          <a:sp3d extrusionH="13144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AE7F60A-C9FD-4376-8C7E-2CFBD6FA1CEF}"/>
              </a:ext>
            </a:extLst>
          </p:cNvPr>
          <p:cNvSpPr/>
          <p:nvPr/>
        </p:nvSpPr>
        <p:spPr>
          <a:xfrm rot="10052645">
            <a:off x="9305466" y="1609398"/>
            <a:ext cx="1249811" cy="1249811"/>
          </a:xfrm>
          <a:prstGeom prst="rect">
            <a:avLst/>
          </a:prstGeom>
          <a:gradFill flip="none" rotWithShape="1">
            <a:gsLst>
              <a:gs pos="33000">
                <a:srgbClr val="045199"/>
              </a:gs>
              <a:gs pos="89000">
                <a:srgbClr val="27EFF9"/>
              </a:gs>
              <a:gs pos="69000">
                <a:srgbClr val="0070C0"/>
              </a:gs>
              <a:gs pos="0">
                <a:srgbClr val="BE4DFD"/>
              </a:gs>
            </a:gsLst>
            <a:lin ang="18900000" scaled="1"/>
            <a:tileRect/>
          </a:gradFill>
          <a:ln>
            <a:noFill/>
          </a:ln>
          <a:scene3d>
            <a:camera prst="perspectiveContrastingLeftFacing">
              <a:rot lat="19829153" lon="2900863" rev="21214875"/>
            </a:camera>
            <a:lightRig rig="freezing" dir="t"/>
          </a:scene3d>
          <a:sp3d extrusionH="13144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192A766-7624-444C-AE1C-5145E76657DC}"/>
              </a:ext>
            </a:extLst>
          </p:cNvPr>
          <p:cNvSpPr txBox="1"/>
          <p:nvPr/>
        </p:nvSpPr>
        <p:spPr>
          <a:xfrm>
            <a:off x="971549" y="374191"/>
            <a:ext cx="3065707" cy="461665"/>
          </a:xfrm>
          <a:prstGeom prst="rect">
            <a:avLst/>
          </a:prstGeom>
          <a:noFill/>
        </p:spPr>
        <p:txBody>
          <a:bodyPr wrap="square" rtlCol="0">
            <a:spAutoFit/>
          </a:bodyPr>
          <a:lstStyle/>
          <a:p>
            <a:pPr algn="ctr"/>
            <a:r>
              <a:rPr lang="en-US" sz="2400" dirty="0">
                <a:solidFill>
                  <a:schemeClr val="bg1"/>
                </a:solidFill>
              </a:rPr>
              <a:t>Blockchain – Basics</a:t>
            </a:r>
          </a:p>
        </p:txBody>
      </p:sp>
      <p:pic>
        <p:nvPicPr>
          <p:cNvPr id="5" name="Graphic 4" descr="Link">
            <a:extLst>
              <a:ext uri="{FF2B5EF4-FFF2-40B4-BE49-F238E27FC236}">
                <a16:creationId xmlns:a16="http://schemas.microsoft.com/office/drawing/2014/main" id="{C1A9DFE8-1687-4B34-BE5C-7E362CEDF9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900000">
            <a:off x="4224326" y="1729055"/>
            <a:ext cx="686625" cy="686625"/>
          </a:xfrm>
          <a:prstGeom prst="rect">
            <a:avLst/>
          </a:prstGeom>
        </p:spPr>
      </p:pic>
      <p:pic>
        <p:nvPicPr>
          <p:cNvPr id="48" name="Graphic 47" descr="Link">
            <a:extLst>
              <a:ext uri="{FF2B5EF4-FFF2-40B4-BE49-F238E27FC236}">
                <a16:creationId xmlns:a16="http://schemas.microsoft.com/office/drawing/2014/main" id="{1DF6D85A-18A0-4E81-BB11-F6C3D6A471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900000">
            <a:off x="7474502" y="1708630"/>
            <a:ext cx="700642" cy="700642"/>
          </a:xfrm>
          <a:prstGeom prst="rect">
            <a:avLst/>
          </a:prstGeom>
        </p:spPr>
      </p:pic>
      <p:sp>
        <p:nvSpPr>
          <p:cNvPr id="13" name="TextBox 12">
            <a:extLst>
              <a:ext uri="{FF2B5EF4-FFF2-40B4-BE49-F238E27FC236}">
                <a16:creationId xmlns:a16="http://schemas.microsoft.com/office/drawing/2014/main" id="{2E6F4151-9683-4614-AE6F-0BF5256CAB8E}"/>
              </a:ext>
            </a:extLst>
          </p:cNvPr>
          <p:cNvSpPr txBox="1"/>
          <p:nvPr/>
        </p:nvSpPr>
        <p:spPr>
          <a:xfrm>
            <a:off x="3058002" y="2034667"/>
            <a:ext cx="971036" cy="523220"/>
          </a:xfrm>
          <a:prstGeom prst="rect">
            <a:avLst/>
          </a:prstGeom>
          <a:noFill/>
        </p:spPr>
        <p:txBody>
          <a:bodyPr wrap="square" rtlCol="0">
            <a:spAutoFit/>
          </a:bodyPr>
          <a:lstStyle/>
          <a:p>
            <a:pPr algn="ctr"/>
            <a:r>
              <a:rPr lang="en-US" sz="2800" dirty="0">
                <a:solidFill>
                  <a:schemeClr val="bg1"/>
                </a:solidFill>
              </a:rPr>
              <a:t>H</a:t>
            </a:r>
          </a:p>
        </p:txBody>
      </p:sp>
      <p:sp>
        <p:nvSpPr>
          <p:cNvPr id="14" name="TextBox 13">
            <a:extLst>
              <a:ext uri="{FF2B5EF4-FFF2-40B4-BE49-F238E27FC236}">
                <a16:creationId xmlns:a16="http://schemas.microsoft.com/office/drawing/2014/main" id="{E19E064A-75F5-4E0E-80DC-8F45202D6B08}"/>
              </a:ext>
            </a:extLst>
          </p:cNvPr>
          <p:cNvSpPr txBox="1"/>
          <p:nvPr/>
        </p:nvSpPr>
        <p:spPr>
          <a:xfrm>
            <a:off x="6309733" y="2005423"/>
            <a:ext cx="971036" cy="523220"/>
          </a:xfrm>
          <a:prstGeom prst="rect">
            <a:avLst/>
          </a:prstGeom>
          <a:noFill/>
        </p:spPr>
        <p:txBody>
          <a:bodyPr wrap="square" rtlCol="0">
            <a:spAutoFit/>
          </a:bodyPr>
          <a:lstStyle/>
          <a:p>
            <a:pPr algn="ctr"/>
            <a:r>
              <a:rPr lang="en-US" sz="2800" dirty="0">
                <a:solidFill>
                  <a:schemeClr val="bg1"/>
                </a:solidFill>
              </a:rPr>
              <a:t>H</a:t>
            </a:r>
          </a:p>
        </p:txBody>
      </p:sp>
      <p:sp>
        <p:nvSpPr>
          <p:cNvPr id="15" name="TextBox 14">
            <a:extLst>
              <a:ext uri="{FF2B5EF4-FFF2-40B4-BE49-F238E27FC236}">
                <a16:creationId xmlns:a16="http://schemas.microsoft.com/office/drawing/2014/main" id="{80703491-A91D-4AF6-A3CB-4ABBC3A2ADFE}"/>
              </a:ext>
            </a:extLst>
          </p:cNvPr>
          <p:cNvSpPr txBox="1"/>
          <p:nvPr/>
        </p:nvSpPr>
        <p:spPr>
          <a:xfrm>
            <a:off x="9444853" y="1942764"/>
            <a:ext cx="971036" cy="523220"/>
          </a:xfrm>
          <a:prstGeom prst="rect">
            <a:avLst/>
          </a:prstGeom>
          <a:noFill/>
        </p:spPr>
        <p:txBody>
          <a:bodyPr wrap="square" rtlCol="0">
            <a:spAutoFit/>
          </a:bodyPr>
          <a:lstStyle/>
          <a:p>
            <a:pPr algn="ctr"/>
            <a:r>
              <a:rPr lang="en-US" sz="2800" dirty="0">
                <a:solidFill>
                  <a:schemeClr val="bg1"/>
                </a:solidFill>
              </a:rPr>
              <a:t>H</a:t>
            </a:r>
          </a:p>
        </p:txBody>
      </p:sp>
      <p:sp>
        <p:nvSpPr>
          <p:cNvPr id="16" name="TextBox 15">
            <a:extLst>
              <a:ext uri="{FF2B5EF4-FFF2-40B4-BE49-F238E27FC236}">
                <a16:creationId xmlns:a16="http://schemas.microsoft.com/office/drawing/2014/main" id="{2F9D3539-5E09-498B-930A-2B3D084643B1}"/>
              </a:ext>
            </a:extLst>
          </p:cNvPr>
          <p:cNvSpPr txBox="1"/>
          <p:nvPr/>
        </p:nvSpPr>
        <p:spPr>
          <a:xfrm>
            <a:off x="2572484" y="1359542"/>
            <a:ext cx="971036" cy="523220"/>
          </a:xfrm>
          <a:prstGeom prst="rect">
            <a:avLst/>
          </a:prstGeom>
          <a:noFill/>
        </p:spPr>
        <p:txBody>
          <a:bodyPr wrap="square" rtlCol="0">
            <a:spAutoFit/>
          </a:bodyPr>
          <a:lstStyle/>
          <a:p>
            <a:pPr algn="ctr"/>
            <a:r>
              <a:rPr lang="en-US" sz="2800" dirty="0">
                <a:solidFill>
                  <a:schemeClr val="bg1"/>
                </a:solidFill>
              </a:rPr>
              <a:t>D</a:t>
            </a:r>
          </a:p>
        </p:txBody>
      </p:sp>
      <p:sp>
        <p:nvSpPr>
          <p:cNvPr id="17" name="TextBox 16">
            <a:extLst>
              <a:ext uri="{FF2B5EF4-FFF2-40B4-BE49-F238E27FC236}">
                <a16:creationId xmlns:a16="http://schemas.microsoft.com/office/drawing/2014/main" id="{C2AD9E62-4F58-4D70-A870-E65B25021A9E}"/>
              </a:ext>
            </a:extLst>
          </p:cNvPr>
          <p:cNvSpPr txBox="1"/>
          <p:nvPr/>
        </p:nvSpPr>
        <p:spPr>
          <a:xfrm>
            <a:off x="8944031" y="1301912"/>
            <a:ext cx="971036" cy="523220"/>
          </a:xfrm>
          <a:prstGeom prst="rect">
            <a:avLst/>
          </a:prstGeom>
          <a:noFill/>
        </p:spPr>
        <p:txBody>
          <a:bodyPr wrap="square" rtlCol="0">
            <a:spAutoFit/>
          </a:bodyPr>
          <a:lstStyle/>
          <a:p>
            <a:pPr algn="ctr"/>
            <a:r>
              <a:rPr lang="en-US" sz="2800" dirty="0">
                <a:solidFill>
                  <a:schemeClr val="bg1"/>
                </a:solidFill>
              </a:rPr>
              <a:t>D</a:t>
            </a:r>
          </a:p>
        </p:txBody>
      </p:sp>
      <p:sp>
        <p:nvSpPr>
          <p:cNvPr id="18" name="TextBox 17">
            <a:extLst>
              <a:ext uri="{FF2B5EF4-FFF2-40B4-BE49-F238E27FC236}">
                <a16:creationId xmlns:a16="http://schemas.microsoft.com/office/drawing/2014/main" id="{6CEA9AF2-306A-4C6D-841B-4F2AFEAF37C5}"/>
              </a:ext>
            </a:extLst>
          </p:cNvPr>
          <p:cNvSpPr txBox="1"/>
          <p:nvPr/>
        </p:nvSpPr>
        <p:spPr>
          <a:xfrm>
            <a:off x="5738260" y="1301912"/>
            <a:ext cx="971036" cy="523220"/>
          </a:xfrm>
          <a:prstGeom prst="rect">
            <a:avLst/>
          </a:prstGeom>
          <a:noFill/>
        </p:spPr>
        <p:txBody>
          <a:bodyPr wrap="square" rtlCol="0">
            <a:spAutoFit/>
          </a:bodyPr>
          <a:lstStyle/>
          <a:p>
            <a:pPr algn="ctr"/>
            <a:r>
              <a:rPr lang="en-US" sz="2800" dirty="0">
                <a:solidFill>
                  <a:schemeClr val="bg1"/>
                </a:solidFill>
              </a:rPr>
              <a:t>D</a:t>
            </a:r>
          </a:p>
        </p:txBody>
      </p:sp>
      <p:sp>
        <p:nvSpPr>
          <p:cNvPr id="19" name="TextBox 18">
            <a:extLst>
              <a:ext uri="{FF2B5EF4-FFF2-40B4-BE49-F238E27FC236}">
                <a16:creationId xmlns:a16="http://schemas.microsoft.com/office/drawing/2014/main" id="{E9AFE334-A42B-4523-BE7A-21C6C4514D73}"/>
              </a:ext>
            </a:extLst>
          </p:cNvPr>
          <p:cNvSpPr txBox="1"/>
          <p:nvPr/>
        </p:nvSpPr>
        <p:spPr>
          <a:xfrm>
            <a:off x="5367429" y="2072367"/>
            <a:ext cx="971036" cy="523220"/>
          </a:xfrm>
          <a:prstGeom prst="rect">
            <a:avLst/>
          </a:prstGeom>
          <a:noFill/>
        </p:spPr>
        <p:txBody>
          <a:bodyPr wrap="square" rtlCol="0">
            <a:spAutoFit/>
          </a:bodyPr>
          <a:lstStyle/>
          <a:p>
            <a:pPr algn="ctr"/>
            <a:r>
              <a:rPr lang="en-US" sz="2800" dirty="0">
                <a:solidFill>
                  <a:schemeClr val="bg1"/>
                </a:solidFill>
              </a:rPr>
              <a:t>PH</a:t>
            </a:r>
          </a:p>
        </p:txBody>
      </p:sp>
      <p:sp>
        <p:nvSpPr>
          <p:cNvPr id="23" name="TextBox 22">
            <a:extLst>
              <a:ext uri="{FF2B5EF4-FFF2-40B4-BE49-F238E27FC236}">
                <a16:creationId xmlns:a16="http://schemas.microsoft.com/office/drawing/2014/main" id="{35389B84-5B5A-4D60-B279-E565E17232F7}"/>
              </a:ext>
            </a:extLst>
          </p:cNvPr>
          <p:cNvSpPr txBox="1"/>
          <p:nvPr/>
        </p:nvSpPr>
        <p:spPr>
          <a:xfrm>
            <a:off x="8454207" y="2046893"/>
            <a:ext cx="971036" cy="523220"/>
          </a:xfrm>
          <a:prstGeom prst="rect">
            <a:avLst/>
          </a:prstGeom>
          <a:noFill/>
        </p:spPr>
        <p:txBody>
          <a:bodyPr wrap="square" rtlCol="0">
            <a:spAutoFit/>
          </a:bodyPr>
          <a:lstStyle/>
          <a:p>
            <a:pPr algn="ctr"/>
            <a:r>
              <a:rPr lang="en-US" sz="2800" dirty="0">
                <a:solidFill>
                  <a:schemeClr val="bg1"/>
                </a:solidFill>
              </a:rPr>
              <a:t>PH</a:t>
            </a:r>
          </a:p>
        </p:txBody>
      </p:sp>
      <p:cxnSp>
        <p:nvCxnSpPr>
          <p:cNvPr id="24" name="Connector: Curved 23">
            <a:extLst>
              <a:ext uri="{FF2B5EF4-FFF2-40B4-BE49-F238E27FC236}">
                <a16:creationId xmlns:a16="http://schemas.microsoft.com/office/drawing/2014/main" id="{FA873740-8E85-46F9-B455-A434CB3ABB4E}"/>
              </a:ext>
            </a:extLst>
          </p:cNvPr>
          <p:cNvCxnSpPr>
            <a:cxnSpLocks/>
            <a:stCxn id="23" idx="2"/>
            <a:endCxn id="14" idx="2"/>
          </p:cNvCxnSpPr>
          <p:nvPr/>
        </p:nvCxnSpPr>
        <p:spPr>
          <a:xfrm rot="5400000" flipH="1">
            <a:off x="7846753" y="1477141"/>
            <a:ext cx="41470" cy="2144474"/>
          </a:xfrm>
          <a:prstGeom prst="curvedConnector3">
            <a:avLst>
              <a:gd name="adj1" fmla="val -55124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04545615-54D9-4740-BE96-9B834459E108}"/>
              </a:ext>
            </a:extLst>
          </p:cNvPr>
          <p:cNvCxnSpPr>
            <a:cxnSpLocks/>
          </p:cNvCxnSpPr>
          <p:nvPr/>
        </p:nvCxnSpPr>
        <p:spPr>
          <a:xfrm rot="5400000" flipH="1">
            <a:off x="4679392" y="1433164"/>
            <a:ext cx="104970" cy="2144474"/>
          </a:xfrm>
          <a:prstGeom prst="curvedConnector3">
            <a:avLst>
              <a:gd name="adj1" fmla="val -217777"/>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D1DCD33-BFC8-4D99-8E8D-9E60EB425018}"/>
              </a:ext>
            </a:extLst>
          </p:cNvPr>
          <p:cNvSpPr txBox="1"/>
          <p:nvPr/>
        </p:nvSpPr>
        <p:spPr>
          <a:xfrm>
            <a:off x="2178188" y="2180418"/>
            <a:ext cx="971036" cy="523220"/>
          </a:xfrm>
          <a:prstGeom prst="rect">
            <a:avLst/>
          </a:prstGeom>
          <a:noFill/>
        </p:spPr>
        <p:txBody>
          <a:bodyPr wrap="square" rtlCol="0">
            <a:spAutoFit/>
          </a:bodyPr>
          <a:lstStyle/>
          <a:p>
            <a:pPr algn="ctr"/>
            <a:r>
              <a:rPr lang="en-US" sz="2800" dirty="0">
                <a:solidFill>
                  <a:schemeClr val="bg1"/>
                </a:solidFill>
              </a:rPr>
              <a:t>PH</a:t>
            </a:r>
          </a:p>
        </p:txBody>
      </p:sp>
      <p:pic>
        <p:nvPicPr>
          <p:cNvPr id="30" name="Picture 29" descr="A screenshot of a social media post&#10;&#10;Description automatically generated">
            <a:extLst>
              <a:ext uri="{FF2B5EF4-FFF2-40B4-BE49-F238E27FC236}">
                <a16:creationId xmlns:a16="http://schemas.microsoft.com/office/drawing/2014/main" id="{D2EBF256-D0E5-4A19-9DD6-2E10B1E28B45}"/>
              </a:ext>
            </a:extLst>
          </p:cNvPr>
          <p:cNvPicPr>
            <a:picLocks noChangeAspect="1"/>
          </p:cNvPicPr>
          <p:nvPr/>
        </p:nvPicPr>
        <p:blipFill rotWithShape="1">
          <a:blip r:embed="rId6">
            <a:extLst>
              <a:ext uri="{28A0092B-C50C-407E-A947-70E740481C1C}">
                <a14:useLocalDpi xmlns:a14="http://schemas.microsoft.com/office/drawing/2010/main" val="0"/>
              </a:ext>
            </a:extLst>
          </a:blip>
          <a:srcRect t="7163" b="10234"/>
          <a:stretch/>
        </p:blipFill>
        <p:spPr>
          <a:xfrm>
            <a:off x="2362615" y="3951925"/>
            <a:ext cx="7567756" cy="1803400"/>
          </a:xfrm>
          <a:prstGeom prst="rect">
            <a:avLst/>
          </a:prstGeom>
        </p:spPr>
      </p:pic>
    </p:spTree>
    <p:extLst>
      <p:ext uri="{BB962C8B-B14F-4D97-AF65-F5344CB8AC3E}">
        <p14:creationId xmlns:p14="http://schemas.microsoft.com/office/powerpoint/2010/main" val="140714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picture containing light, bus, street, city&#10;&#10;Description automatically generated">
            <a:extLst>
              <a:ext uri="{FF2B5EF4-FFF2-40B4-BE49-F238E27FC236}">
                <a16:creationId xmlns:a16="http://schemas.microsoft.com/office/drawing/2014/main" id="{8DCC74A0-EF2C-417B-8B1D-4C9F7A81F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9"/>
            <a:ext cx="12192000" cy="6858000"/>
          </a:xfrm>
          <a:prstGeom prst="rect">
            <a:avLst/>
          </a:prstGeom>
        </p:spPr>
      </p:pic>
      <p:sp>
        <p:nvSpPr>
          <p:cNvPr id="37" name="Rectangle 36">
            <a:extLst>
              <a:ext uri="{FF2B5EF4-FFF2-40B4-BE49-F238E27FC236}">
                <a16:creationId xmlns:a16="http://schemas.microsoft.com/office/drawing/2014/main" id="{CF9D90B1-92CD-4A14-ACB6-546B368CBDC8}"/>
              </a:ext>
            </a:extLst>
          </p:cNvPr>
          <p:cNvSpPr/>
          <p:nvPr/>
        </p:nvSpPr>
        <p:spPr>
          <a:xfrm>
            <a:off x="95075" y="-11216"/>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73773539-57D4-46CB-8AEF-FD3D2F86F8EA}"/>
              </a:ext>
            </a:extLst>
          </p:cNvPr>
          <p:cNvSpPr/>
          <p:nvPr/>
        </p:nvSpPr>
        <p:spPr>
          <a:xfrm rot="5400000">
            <a:off x="2244971" y="-1573617"/>
            <a:ext cx="683900" cy="4410992"/>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L-Shape 28">
            <a:extLst>
              <a:ext uri="{FF2B5EF4-FFF2-40B4-BE49-F238E27FC236}">
                <a16:creationId xmlns:a16="http://schemas.microsoft.com/office/drawing/2014/main" id="{C109FCC5-FFE6-4697-81F3-25CB148ACAA6}"/>
              </a:ext>
            </a:extLst>
          </p:cNvPr>
          <p:cNvSpPr/>
          <p:nvPr/>
        </p:nvSpPr>
        <p:spPr>
          <a:xfrm rot="10800000" flipH="1">
            <a:off x="320040" y="236219"/>
            <a:ext cx="1303019" cy="737609"/>
          </a:xfrm>
          <a:prstGeom prst="corner">
            <a:avLst>
              <a:gd name="adj1" fmla="val 12356"/>
              <a:gd name="adj2" fmla="val 13364"/>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Shape 37">
            <a:extLst>
              <a:ext uri="{FF2B5EF4-FFF2-40B4-BE49-F238E27FC236}">
                <a16:creationId xmlns:a16="http://schemas.microsoft.com/office/drawing/2014/main" id="{54A10FAE-008C-407A-A1F4-DDA52E7EBD77}"/>
              </a:ext>
            </a:extLst>
          </p:cNvPr>
          <p:cNvSpPr/>
          <p:nvPr/>
        </p:nvSpPr>
        <p:spPr>
          <a:xfrm flipH="1">
            <a:off x="3543520" y="289929"/>
            <a:ext cx="1303019" cy="710754"/>
          </a:xfrm>
          <a:prstGeom prst="corner">
            <a:avLst>
              <a:gd name="adj1" fmla="val 14508"/>
              <a:gd name="adj2" fmla="val 15087"/>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192A766-7624-444C-AE1C-5145E76657DC}"/>
              </a:ext>
            </a:extLst>
          </p:cNvPr>
          <p:cNvSpPr txBox="1"/>
          <p:nvPr/>
        </p:nvSpPr>
        <p:spPr>
          <a:xfrm>
            <a:off x="971549" y="374191"/>
            <a:ext cx="3484073" cy="461665"/>
          </a:xfrm>
          <a:prstGeom prst="rect">
            <a:avLst/>
          </a:prstGeom>
          <a:noFill/>
        </p:spPr>
        <p:txBody>
          <a:bodyPr wrap="square" rtlCol="0">
            <a:spAutoFit/>
          </a:bodyPr>
          <a:lstStyle/>
          <a:p>
            <a:pPr algn="ctr"/>
            <a:r>
              <a:rPr lang="en-US" sz="2400" dirty="0">
                <a:solidFill>
                  <a:schemeClr val="bg1"/>
                </a:solidFill>
              </a:rPr>
              <a:t>Blockchain – Advantages</a:t>
            </a:r>
          </a:p>
        </p:txBody>
      </p:sp>
      <p:cxnSp>
        <p:nvCxnSpPr>
          <p:cNvPr id="3" name="Straight Connector 2">
            <a:extLst>
              <a:ext uri="{FF2B5EF4-FFF2-40B4-BE49-F238E27FC236}">
                <a16:creationId xmlns:a16="http://schemas.microsoft.com/office/drawing/2014/main" id="{7654C48D-AC46-4A04-985D-9D03BF6960AF}"/>
              </a:ext>
            </a:extLst>
          </p:cNvPr>
          <p:cNvCxnSpPr/>
          <p:nvPr/>
        </p:nvCxnSpPr>
        <p:spPr>
          <a:xfrm>
            <a:off x="3592350" y="2417011"/>
            <a:ext cx="615141" cy="93102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7AB8A6FF-E115-46CE-87E5-BD4C92409777}"/>
              </a:ext>
            </a:extLst>
          </p:cNvPr>
          <p:cNvSpPr/>
          <p:nvPr/>
        </p:nvSpPr>
        <p:spPr>
          <a:xfrm>
            <a:off x="3482638" y="2301574"/>
            <a:ext cx="161925" cy="16192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FEB96E6-B2F0-43A5-97EE-FC65C942DE52}"/>
              </a:ext>
            </a:extLst>
          </p:cNvPr>
          <p:cNvSpPr/>
          <p:nvPr/>
        </p:nvSpPr>
        <p:spPr>
          <a:xfrm>
            <a:off x="4110729" y="3267075"/>
            <a:ext cx="161925" cy="16192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CDF1CA63-554D-47AF-AA18-8324DD1B9067}"/>
              </a:ext>
            </a:extLst>
          </p:cNvPr>
          <p:cNvCxnSpPr>
            <a:cxnSpLocks/>
          </p:cNvCxnSpPr>
          <p:nvPr/>
        </p:nvCxnSpPr>
        <p:spPr>
          <a:xfrm flipH="1">
            <a:off x="4272654" y="2852044"/>
            <a:ext cx="468018" cy="46551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C04E0EE-EDD0-4EC2-8B38-3712925490D3}"/>
              </a:ext>
            </a:extLst>
          </p:cNvPr>
          <p:cNvSpPr/>
          <p:nvPr/>
        </p:nvSpPr>
        <p:spPr>
          <a:xfrm>
            <a:off x="4670973" y="2763496"/>
            <a:ext cx="161925" cy="16192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CCA75741-8F5F-4CE3-BC05-552546B24F78}"/>
              </a:ext>
            </a:extLst>
          </p:cNvPr>
          <p:cNvCxnSpPr>
            <a:cxnSpLocks/>
          </p:cNvCxnSpPr>
          <p:nvPr/>
        </p:nvCxnSpPr>
        <p:spPr>
          <a:xfrm>
            <a:off x="4751935" y="2801562"/>
            <a:ext cx="80963" cy="627438"/>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CA2A15A8-7DC5-48F3-8F85-2ACF8C429409}"/>
              </a:ext>
            </a:extLst>
          </p:cNvPr>
          <p:cNvSpPr/>
          <p:nvPr/>
        </p:nvSpPr>
        <p:spPr>
          <a:xfrm>
            <a:off x="4763198" y="3386103"/>
            <a:ext cx="161925" cy="16192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5E1868B-C44E-4EFE-B227-0DAE36F66257}"/>
              </a:ext>
            </a:extLst>
          </p:cNvPr>
          <p:cNvCxnSpPr>
            <a:cxnSpLocks/>
            <a:stCxn id="40" idx="2"/>
            <a:endCxn id="31" idx="5"/>
          </p:cNvCxnSpPr>
          <p:nvPr/>
        </p:nvCxnSpPr>
        <p:spPr>
          <a:xfrm flipH="1" flipV="1">
            <a:off x="4248941" y="3405287"/>
            <a:ext cx="514257" cy="6177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3B91FA0-A86C-41A7-A727-9583A5653D98}"/>
              </a:ext>
            </a:extLst>
          </p:cNvPr>
          <p:cNvCxnSpPr>
            <a:cxnSpLocks/>
            <a:stCxn id="49" idx="6"/>
          </p:cNvCxnSpPr>
          <p:nvPr/>
        </p:nvCxnSpPr>
        <p:spPr>
          <a:xfrm flipH="1">
            <a:off x="4845598" y="3295686"/>
            <a:ext cx="712634" cy="19006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1CA40CEE-FACD-422D-8157-ADCECD02A8C2}"/>
              </a:ext>
            </a:extLst>
          </p:cNvPr>
          <p:cNvSpPr/>
          <p:nvPr/>
        </p:nvSpPr>
        <p:spPr>
          <a:xfrm>
            <a:off x="5396307" y="3214723"/>
            <a:ext cx="161925" cy="16192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D92E810-FF0F-44DD-971E-9E56D513F6F6}"/>
              </a:ext>
            </a:extLst>
          </p:cNvPr>
          <p:cNvSpPr/>
          <p:nvPr/>
        </p:nvSpPr>
        <p:spPr>
          <a:xfrm>
            <a:off x="4425106" y="3785007"/>
            <a:ext cx="161925" cy="16192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65A17C7F-E0E7-4487-9ABB-D43AFC9B0A08}"/>
              </a:ext>
            </a:extLst>
          </p:cNvPr>
          <p:cNvCxnSpPr>
            <a:cxnSpLocks/>
            <a:stCxn id="40" idx="3"/>
            <a:endCxn id="50" idx="3"/>
          </p:cNvCxnSpPr>
          <p:nvPr/>
        </p:nvCxnSpPr>
        <p:spPr>
          <a:xfrm flipH="1">
            <a:off x="4448819" y="3524315"/>
            <a:ext cx="338092" cy="39890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1FCF69D5-B585-4700-91BE-B977D48482B1}"/>
              </a:ext>
            </a:extLst>
          </p:cNvPr>
          <p:cNvSpPr/>
          <p:nvPr/>
        </p:nvSpPr>
        <p:spPr>
          <a:xfrm>
            <a:off x="1415025" y="3084801"/>
            <a:ext cx="323902" cy="32390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9FD946CA-A70D-4ABA-B2AA-02A28E6C7D40}"/>
              </a:ext>
            </a:extLst>
          </p:cNvPr>
          <p:cNvCxnSpPr>
            <a:cxnSpLocks/>
            <a:endCxn id="52" idx="0"/>
          </p:cNvCxnSpPr>
          <p:nvPr/>
        </p:nvCxnSpPr>
        <p:spPr>
          <a:xfrm flipH="1">
            <a:off x="1576976" y="2094921"/>
            <a:ext cx="173216" cy="98988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89FB1AEC-48D1-44C8-B4D5-759112213283}"/>
              </a:ext>
            </a:extLst>
          </p:cNvPr>
          <p:cNvSpPr/>
          <p:nvPr/>
        </p:nvSpPr>
        <p:spPr>
          <a:xfrm>
            <a:off x="1663584" y="2008313"/>
            <a:ext cx="173216" cy="173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15631CF-93A5-43C8-A193-7A8B3BE4EE54}"/>
              </a:ext>
            </a:extLst>
          </p:cNvPr>
          <p:cNvCxnSpPr>
            <a:cxnSpLocks/>
            <a:endCxn id="52" idx="6"/>
          </p:cNvCxnSpPr>
          <p:nvPr/>
        </p:nvCxnSpPr>
        <p:spPr>
          <a:xfrm flipH="1" flipV="1">
            <a:off x="1738927" y="3246752"/>
            <a:ext cx="740980" cy="9564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1E528F45-4B00-443D-BD65-1AA8F1CB1554}"/>
              </a:ext>
            </a:extLst>
          </p:cNvPr>
          <p:cNvSpPr/>
          <p:nvPr/>
        </p:nvSpPr>
        <p:spPr>
          <a:xfrm>
            <a:off x="2393299" y="3255784"/>
            <a:ext cx="173216" cy="173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97E42108-6691-4672-80D1-A92EB7008D53}"/>
              </a:ext>
            </a:extLst>
          </p:cNvPr>
          <p:cNvCxnSpPr>
            <a:cxnSpLocks/>
            <a:endCxn id="52" idx="5"/>
          </p:cNvCxnSpPr>
          <p:nvPr/>
        </p:nvCxnSpPr>
        <p:spPr>
          <a:xfrm flipH="1" flipV="1">
            <a:off x="1691493" y="3361269"/>
            <a:ext cx="158852" cy="540196"/>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2" name="Oval 61">
            <a:extLst>
              <a:ext uri="{FF2B5EF4-FFF2-40B4-BE49-F238E27FC236}">
                <a16:creationId xmlns:a16="http://schemas.microsoft.com/office/drawing/2014/main" id="{1E0214A8-B0CF-403B-97E0-4BF3848E5F1F}"/>
              </a:ext>
            </a:extLst>
          </p:cNvPr>
          <p:cNvSpPr/>
          <p:nvPr/>
        </p:nvSpPr>
        <p:spPr>
          <a:xfrm>
            <a:off x="1763737" y="3814857"/>
            <a:ext cx="173216" cy="173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0B365E0F-D607-4665-B2AE-CE4607FB17D4}"/>
              </a:ext>
            </a:extLst>
          </p:cNvPr>
          <p:cNvCxnSpPr>
            <a:cxnSpLocks/>
            <a:endCxn id="52" idx="2"/>
          </p:cNvCxnSpPr>
          <p:nvPr/>
        </p:nvCxnSpPr>
        <p:spPr>
          <a:xfrm>
            <a:off x="857002" y="3180467"/>
            <a:ext cx="558023" cy="66285"/>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a16="http://schemas.microsoft.com/office/drawing/2014/main" id="{48BB2BC2-6F8E-4C15-850D-A94BCC45AB7F}"/>
              </a:ext>
            </a:extLst>
          </p:cNvPr>
          <p:cNvSpPr/>
          <p:nvPr/>
        </p:nvSpPr>
        <p:spPr>
          <a:xfrm>
            <a:off x="770394" y="3093859"/>
            <a:ext cx="173216" cy="173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32813BE-589C-405F-9120-2BDE8AA38AD2}"/>
              </a:ext>
            </a:extLst>
          </p:cNvPr>
          <p:cNvSpPr/>
          <p:nvPr/>
        </p:nvSpPr>
        <p:spPr>
          <a:xfrm rot="5400000">
            <a:off x="2655049" y="-1232035"/>
            <a:ext cx="683900" cy="5803847"/>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7FCD4289-99EB-4A85-8313-38E1EA78E5CF}"/>
              </a:ext>
            </a:extLst>
          </p:cNvPr>
          <p:cNvSpPr txBox="1"/>
          <p:nvPr/>
        </p:nvSpPr>
        <p:spPr>
          <a:xfrm>
            <a:off x="-130630" y="1253040"/>
            <a:ext cx="6705603" cy="584775"/>
          </a:xfrm>
          <a:prstGeom prst="rect">
            <a:avLst/>
          </a:prstGeom>
          <a:noFill/>
        </p:spPr>
        <p:txBody>
          <a:bodyPr wrap="square" rtlCol="0">
            <a:spAutoFit/>
          </a:bodyPr>
          <a:lstStyle/>
          <a:p>
            <a:pPr algn="ctr"/>
            <a:r>
              <a:rPr lang="en-US" sz="3200" dirty="0">
                <a:solidFill>
                  <a:schemeClr val="bg1"/>
                </a:solidFill>
                <a:latin typeface="+mj-lt"/>
                <a:cs typeface="Aharoni" panose="020B0604020202020204" pitchFamily="2" charset="-79"/>
              </a:rPr>
              <a:t>Centralized –vs- Decentralized</a:t>
            </a:r>
          </a:p>
        </p:txBody>
      </p:sp>
      <p:sp>
        <p:nvSpPr>
          <p:cNvPr id="68" name="Rectangle 67">
            <a:extLst>
              <a:ext uri="{FF2B5EF4-FFF2-40B4-BE49-F238E27FC236}">
                <a16:creationId xmlns:a16="http://schemas.microsoft.com/office/drawing/2014/main" id="{15A7724E-1BB0-4513-92B1-0FFED587AC88}"/>
              </a:ext>
            </a:extLst>
          </p:cNvPr>
          <p:cNvSpPr/>
          <p:nvPr/>
        </p:nvSpPr>
        <p:spPr>
          <a:xfrm flipH="1">
            <a:off x="3758902" y="1968939"/>
            <a:ext cx="2140021" cy="45719"/>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23D4230A-1E55-4CC8-A84E-7C9B8936E461}"/>
              </a:ext>
            </a:extLst>
          </p:cNvPr>
          <p:cNvSpPr/>
          <p:nvPr/>
        </p:nvSpPr>
        <p:spPr>
          <a:xfrm>
            <a:off x="45976" y="1205625"/>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01</a:t>
            </a:r>
          </a:p>
        </p:txBody>
      </p:sp>
      <p:sp>
        <p:nvSpPr>
          <p:cNvPr id="73" name="Rectangle 72">
            <a:extLst>
              <a:ext uri="{FF2B5EF4-FFF2-40B4-BE49-F238E27FC236}">
                <a16:creationId xmlns:a16="http://schemas.microsoft.com/office/drawing/2014/main" id="{FA03C131-AE1E-46AE-A41D-3E1F5C1CE995}"/>
              </a:ext>
            </a:extLst>
          </p:cNvPr>
          <p:cNvSpPr/>
          <p:nvPr/>
        </p:nvSpPr>
        <p:spPr>
          <a:xfrm rot="5400000">
            <a:off x="8378697" y="916288"/>
            <a:ext cx="1077218" cy="4410992"/>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A5D48EA1-D9E5-4691-8EF6-FF4F1E6543C0}"/>
              </a:ext>
            </a:extLst>
          </p:cNvPr>
          <p:cNvSpPr/>
          <p:nvPr/>
        </p:nvSpPr>
        <p:spPr>
          <a:xfrm>
            <a:off x="6689921" y="2490775"/>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02</a:t>
            </a:r>
          </a:p>
        </p:txBody>
      </p:sp>
      <p:sp>
        <p:nvSpPr>
          <p:cNvPr id="74" name="TextBox 73">
            <a:extLst>
              <a:ext uri="{FF2B5EF4-FFF2-40B4-BE49-F238E27FC236}">
                <a16:creationId xmlns:a16="http://schemas.microsoft.com/office/drawing/2014/main" id="{B773B5E6-29E8-42C2-B563-B77B207B4D24}"/>
              </a:ext>
            </a:extLst>
          </p:cNvPr>
          <p:cNvSpPr txBox="1"/>
          <p:nvPr/>
        </p:nvSpPr>
        <p:spPr>
          <a:xfrm>
            <a:off x="7223101" y="2595692"/>
            <a:ext cx="3899701" cy="1077218"/>
          </a:xfrm>
          <a:prstGeom prst="rect">
            <a:avLst/>
          </a:prstGeom>
          <a:noFill/>
        </p:spPr>
        <p:txBody>
          <a:bodyPr wrap="square" rtlCol="0">
            <a:spAutoFit/>
          </a:bodyPr>
          <a:lstStyle/>
          <a:p>
            <a:pPr algn="ctr"/>
            <a:r>
              <a:rPr lang="en-US" sz="3200" dirty="0">
                <a:solidFill>
                  <a:schemeClr val="bg1"/>
                </a:solidFill>
                <a:latin typeface="+mj-lt"/>
                <a:cs typeface="Aharoni" panose="020B0604020202020204" pitchFamily="2" charset="-79"/>
              </a:rPr>
              <a:t>Immutability of Hash &amp; Data</a:t>
            </a:r>
          </a:p>
        </p:txBody>
      </p:sp>
      <p:sp>
        <p:nvSpPr>
          <p:cNvPr id="78" name="Rectangle 77">
            <a:extLst>
              <a:ext uri="{FF2B5EF4-FFF2-40B4-BE49-F238E27FC236}">
                <a16:creationId xmlns:a16="http://schemas.microsoft.com/office/drawing/2014/main" id="{EB535A10-F2C8-455A-95A5-585F18A6C56B}"/>
              </a:ext>
            </a:extLst>
          </p:cNvPr>
          <p:cNvSpPr/>
          <p:nvPr/>
        </p:nvSpPr>
        <p:spPr>
          <a:xfrm rot="5400000">
            <a:off x="8455641" y="2552066"/>
            <a:ext cx="923330" cy="4410992"/>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DB3357AF-8CE4-454C-B201-3E88EF67D6A9}"/>
              </a:ext>
            </a:extLst>
          </p:cNvPr>
          <p:cNvSpPr/>
          <p:nvPr/>
        </p:nvSpPr>
        <p:spPr>
          <a:xfrm>
            <a:off x="6689921" y="4203497"/>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03</a:t>
            </a:r>
          </a:p>
        </p:txBody>
      </p:sp>
      <p:sp>
        <p:nvSpPr>
          <p:cNvPr id="80" name="TextBox 79">
            <a:extLst>
              <a:ext uri="{FF2B5EF4-FFF2-40B4-BE49-F238E27FC236}">
                <a16:creationId xmlns:a16="http://schemas.microsoft.com/office/drawing/2014/main" id="{2829005B-5E47-4CFA-852C-EF3BFB4E138F}"/>
              </a:ext>
            </a:extLst>
          </p:cNvPr>
          <p:cNvSpPr txBox="1"/>
          <p:nvPr/>
        </p:nvSpPr>
        <p:spPr>
          <a:xfrm>
            <a:off x="7223101" y="4219493"/>
            <a:ext cx="3899701" cy="1077218"/>
          </a:xfrm>
          <a:prstGeom prst="rect">
            <a:avLst/>
          </a:prstGeom>
          <a:noFill/>
        </p:spPr>
        <p:txBody>
          <a:bodyPr wrap="square" rtlCol="0">
            <a:spAutoFit/>
          </a:bodyPr>
          <a:lstStyle/>
          <a:p>
            <a:pPr algn="ctr"/>
            <a:r>
              <a:rPr lang="en-US" sz="3200" dirty="0">
                <a:solidFill>
                  <a:schemeClr val="bg1"/>
                </a:solidFill>
                <a:latin typeface="+mj-lt"/>
                <a:cs typeface="Aharoni" panose="020B0604020202020204" pitchFamily="2" charset="-79"/>
              </a:rPr>
              <a:t>Transparency of Transactions</a:t>
            </a:r>
          </a:p>
        </p:txBody>
      </p:sp>
    </p:spTree>
    <p:extLst>
      <p:ext uri="{BB962C8B-B14F-4D97-AF65-F5344CB8AC3E}">
        <p14:creationId xmlns:p14="http://schemas.microsoft.com/office/powerpoint/2010/main" val="199606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bus, street, city&#10;&#10;Description automatically generated">
            <a:extLst>
              <a:ext uri="{FF2B5EF4-FFF2-40B4-BE49-F238E27FC236}">
                <a16:creationId xmlns:a16="http://schemas.microsoft.com/office/drawing/2014/main" id="{11D95B60-43BC-4D3E-8F62-68FD3699B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014B4A2-FE50-4CDE-A9B5-3B0390EDF0D8}"/>
              </a:ext>
            </a:extLst>
          </p:cNvPr>
          <p:cNvSpPr/>
          <p:nvPr/>
        </p:nvSpPr>
        <p:spPr>
          <a:xfrm>
            <a:off x="-1" y="-12682"/>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3149C00-AAC0-43A8-8ADB-91FD30F027AC}"/>
              </a:ext>
            </a:extLst>
          </p:cNvPr>
          <p:cNvSpPr/>
          <p:nvPr/>
        </p:nvSpPr>
        <p:spPr>
          <a:xfrm rot="5400000">
            <a:off x="2244971" y="-1573617"/>
            <a:ext cx="683900" cy="4410992"/>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L-Shape 38">
            <a:extLst>
              <a:ext uri="{FF2B5EF4-FFF2-40B4-BE49-F238E27FC236}">
                <a16:creationId xmlns:a16="http://schemas.microsoft.com/office/drawing/2014/main" id="{F6591525-E782-4FCA-9DC2-1D80EB614D3A}"/>
              </a:ext>
            </a:extLst>
          </p:cNvPr>
          <p:cNvSpPr/>
          <p:nvPr/>
        </p:nvSpPr>
        <p:spPr>
          <a:xfrm rot="10800000" flipH="1">
            <a:off x="320040" y="236219"/>
            <a:ext cx="1303019" cy="737609"/>
          </a:xfrm>
          <a:prstGeom prst="corner">
            <a:avLst>
              <a:gd name="adj1" fmla="val 12356"/>
              <a:gd name="adj2" fmla="val 13364"/>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Shape 39">
            <a:extLst>
              <a:ext uri="{FF2B5EF4-FFF2-40B4-BE49-F238E27FC236}">
                <a16:creationId xmlns:a16="http://schemas.microsoft.com/office/drawing/2014/main" id="{1BE66FEA-E2AB-45A4-BC59-AA48C2D6CACC}"/>
              </a:ext>
            </a:extLst>
          </p:cNvPr>
          <p:cNvSpPr/>
          <p:nvPr/>
        </p:nvSpPr>
        <p:spPr>
          <a:xfrm flipH="1">
            <a:off x="3543520" y="289929"/>
            <a:ext cx="1303019" cy="710754"/>
          </a:xfrm>
          <a:prstGeom prst="corner">
            <a:avLst>
              <a:gd name="adj1" fmla="val 14508"/>
              <a:gd name="adj2" fmla="val 15087"/>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51509D4-3BD1-4B8E-A8EB-B0270D794F3C}"/>
              </a:ext>
            </a:extLst>
          </p:cNvPr>
          <p:cNvSpPr txBox="1"/>
          <p:nvPr/>
        </p:nvSpPr>
        <p:spPr>
          <a:xfrm>
            <a:off x="478264" y="401046"/>
            <a:ext cx="4210051" cy="461665"/>
          </a:xfrm>
          <a:prstGeom prst="rect">
            <a:avLst/>
          </a:prstGeom>
          <a:noFill/>
        </p:spPr>
        <p:txBody>
          <a:bodyPr wrap="square" rtlCol="0">
            <a:spAutoFit/>
          </a:bodyPr>
          <a:lstStyle/>
          <a:p>
            <a:pPr algn="ctr"/>
            <a:r>
              <a:rPr lang="en-US" sz="2400" dirty="0">
                <a:solidFill>
                  <a:schemeClr val="bg1"/>
                </a:solidFill>
              </a:rPr>
              <a:t>Blockchain – Pattern Overview</a:t>
            </a:r>
          </a:p>
        </p:txBody>
      </p:sp>
      <p:sp>
        <p:nvSpPr>
          <p:cNvPr id="42" name="Rectangle 41">
            <a:extLst>
              <a:ext uri="{FF2B5EF4-FFF2-40B4-BE49-F238E27FC236}">
                <a16:creationId xmlns:a16="http://schemas.microsoft.com/office/drawing/2014/main" id="{2275C96C-FFB0-4CBE-9DAB-075F72003840}"/>
              </a:ext>
            </a:extLst>
          </p:cNvPr>
          <p:cNvSpPr/>
          <p:nvPr/>
        </p:nvSpPr>
        <p:spPr>
          <a:xfrm rot="10800000">
            <a:off x="739084" y="2600259"/>
            <a:ext cx="3078553" cy="853338"/>
          </a:xfrm>
          <a:prstGeom prst="rect">
            <a:avLst/>
          </a:prstGeom>
          <a:solidFill>
            <a:srgbClr val="BE4DF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7B3D4B5-B047-452C-AAB5-264EA0204DB1}"/>
              </a:ext>
            </a:extLst>
          </p:cNvPr>
          <p:cNvSpPr/>
          <p:nvPr/>
        </p:nvSpPr>
        <p:spPr>
          <a:xfrm rot="10800000">
            <a:off x="4671018" y="2595744"/>
            <a:ext cx="3078553" cy="830996"/>
          </a:xfrm>
          <a:prstGeom prst="rect">
            <a:avLst/>
          </a:prstGeom>
          <a:solidFill>
            <a:srgbClr val="E1759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BDB258-2F66-4770-B5E5-A3D9267969FA}"/>
              </a:ext>
            </a:extLst>
          </p:cNvPr>
          <p:cNvSpPr/>
          <p:nvPr/>
        </p:nvSpPr>
        <p:spPr>
          <a:xfrm rot="10800000">
            <a:off x="8583674" y="2573403"/>
            <a:ext cx="3078553" cy="853337"/>
          </a:xfrm>
          <a:prstGeom prst="rect">
            <a:avLst/>
          </a:prstGeom>
          <a:solidFill>
            <a:srgbClr val="27EFF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DBBB775-349A-436D-880A-E486EAFA636F}"/>
              </a:ext>
            </a:extLst>
          </p:cNvPr>
          <p:cNvSpPr/>
          <p:nvPr/>
        </p:nvSpPr>
        <p:spPr>
          <a:xfrm rot="10800000">
            <a:off x="4556720" y="4302178"/>
            <a:ext cx="3078553" cy="830995"/>
          </a:xfrm>
          <a:prstGeom prst="rect">
            <a:avLst/>
          </a:prstGeom>
          <a:solidFill>
            <a:srgbClr val="04519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F91C260-FF82-4671-95FF-253F12063BA0}"/>
              </a:ext>
            </a:extLst>
          </p:cNvPr>
          <p:cNvSpPr txBox="1"/>
          <p:nvPr/>
        </p:nvSpPr>
        <p:spPr>
          <a:xfrm>
            <a:off x="636489" y="2573406"/>
            <a:ext cx="3078554" cy="830997"/>
          </a:xfrm>
          <a:prstGeom prst="rect">
            <a:avLst/>
          </a:prstGeom>
          <a:noFill/>
        </p:spPr>
        <p:txBody>
          <a:bodyPr wrap="square" rtlCol="0">
            <a:spAutoFit/>
          </a:bodyPr>
          <a:lstStyle/>
          <a:p>
            <a:pPr algn="ctr"/>
            <a:r>
              <a:rPr lang="en-US" sz="2400" dirty="0">
                <a:solidFill>
                  <a:schemeClr val="bg1"/>
                </a:solidFill>
              </a:rPr>
              <a:t>Interaction with External World</a:t>
            </a:r>
          </a:p>
        </p:txBody>
      </p:sp>
      <p:sp>
        <p:nvSpPr>
          <p:cNvPr id="48" name="Rectangle 47">
            <a:extLst>
              <a:ext uri="{FF2B5EF4-FFF2-40B4-BE49-F238E27FC236}">
                <a16:creationId xmlns:a16="http://schemas.microsoft.com/office/drawing/2014/main" id="{C2AFA2B9-49F9-46AD-A565-7D68F67EC242}"/>
              </a:ext>
            </a:extLst>
          </p:cNvPr>
          <p:cNvSpPr/>
          <p:nvPr/>
        </p:nvSpPr>
        <p:spPr>
          <a:xfrm rot="10800000">
            <a:off x="5612005" y="236217"/>
            <a:ext cx="5175819" cy="1439407"/>
          </a:xfrm>
          <a:prstGeom prst="rect">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6B1B3F16-1121-4EB5-83DB-8F19C42B29B2}"/>
              </a:ext>
            </a:extLst>
          </p:cNvPr>
          <p:cNvSpPr txBox="1"/>
          <p:nvPr/>
        </p:nvSpPr>
        <p:spPr>
          <a:xfrm>
            <a:off x="5612007" y="241032"/>
            <a:ext cx="5239656" cy="1323439"/>
          </a:xfrm>
          <a:prstGeom prst="rect">
            <a:avLst/>
          </a:prstGeom>
          <a:noFill/>
        </p:spPr>
        <p:txBody>
          <a:bodyPr wrap="square" rtlCol="0">
            <a:spAutoFit/>
          </a:bodyPr>
          <a:lstStyle/>
          <a:p>
            <a:pPr marL="342900" indent="-342900" algn="ctr">
              <a:buFont typeface="Arial" panose="020B0604020202020204" pitchFamily="34" charset="0"/>
              <a:buChar char="•"/>
            </a:pPr>
            <a:r>
              <a:rPr lang="en-US" sz="2000" dirty="0">
                <a:solidFill>
                  <a:schemeClr val="bg1"/>
                </a:solidFill>
              </a:rPr>
              <a:t>4 Categories of OOP patterns</a:t>
            </a:r>
          </a:p>
          <a:p>
            <a:pPr algn="ctr"/>
            <a:endParaRPr lang="en-US" sz="2000" dirty="0">
              <a:solidFill>
                <a:schemeClr val="bg1"/>
              </a:solidFill>
            </a:endParaRPr>
          </a:p>
          <a:p>
            <a:pPr marL="342900" indent="-342900" algn="ctr">
              <a:buFont typeface="Arial" panose="020B0604020202020204" pitchFamily="34" charset="0"/>
              <a:buChar char="•"/>
            </a:pPr>
            <a:r>
              <a:rPr lang="en-US" sz="2000" dirty="0">
                <a:solidFill>
                  <a:schemeClr val="bg1"/>
                </a:solidFill>
              </a:rPr>
              <a:t>For each category, there exist 3-5 patterns that complete different tasks</a:t>
            </a:r>
          </a:p>
        </p:txBody>
      </p:sp>
      <p:sp>
        <p:nvSpPr>
          <p:cNvPr id="49" name="TextBox 48">
            <a:extLst>
              <a:ext uri="{FF2B5EF4-FFF2-40B4-BE49-F238E27FC236}">
                <a16:creationId xmlns:a16="http://schemas.microsoft.com/office/drawing/2014/main" id="{F99F25F3-F28D-435A-91C9-E335A37DAB56}"/>
              </a:ext>
            </a:extLst>
          </p:cNvPr>
          <p:cNvSpPr txBox="1"/>
          <p:nvPr/>
        </p:nvSpPr>
        <p:spPr>
          <a:xfrm>
            <a:off x="4671019" y="2726514"/>
            <a:ext cx="3078554" cy="461665"/>
          </a:xfrm>
          <a:prstGeom prst="rect">
            <a:avLst/>
          </a:prstGeom>
          <a:noFill/>
        </p:spPr>
        <p:txBody>
          <a:bodyPr wrap="square" rtlCol="0">
            <a:spAutoFit/>
          </a:bodyPr>
          <a:lstStyle/>
          <a:p>
            <a:pPr algn="ctr"/>
            <a:r>
              <a:rPr lang="en-US" sz="2400" dirty="0">
                <a:solidFill>
                  <a:schemeClr val="bg1"/>
                </a:solidFill>
              </a:rPr>
              <a:t>Data Management</a:t>
            </a:r>
          </a:p>
        </p:txBody>
      </p:sp>
      <p:sp>
        <p:nvSpPr>
          <p:cNvPr id="50" name="TextBox 49">
            <a:extLst>
              <a:ext uri="{FF2B5EF4-FFF2-40B4-BE49-F238E27FC236}">
                <a16:creationId xmlns:a16="http://schemas.microsoft.com/office/drawing/2014/main" id="{79BEFF26-3208-41AB-BCDE-643E23959C40}"/>
              </a:ext>
            </a:extLst>
          </p:cNvPr>
          <p:cNvSpPr txBox="1"/>
          <p:nvPr/>
        </p:nvSpPr>
        <p:spPr>
          <a:xfrm>
            <a:off x="4556719" y="4302177"/>
            <a:ext cx="3078554" cy="830997"/>
          </a:xfrm>
          <a:prstGeom prst="rect">
            <a:avLst/>
          </a:prstGeom>
          <a:noFill/>
        </p:spPr>
        <p:txBody>
          <a:bodyPr wrap="square" rtlCol="0">
            <a:spAutoFit/>
          </a:bodyPr>
          <a:lstStyle/>
          <a:p>
            <a:pPr algn="ctr"/>
            <a:r>
              <a:rPr lang="en-US" sz="2400">
                <a:solidFill>
                  <a:schemeClr val="bg1"/>
                </a:solidFill>
              </a:rPr>
              <a:t>Structural Patterns of Contract</a:t>
            </a:r>
            <a:endParaRPr lang="en-US" sz="2400" dirty="0">
              <a:solidFill>
                <a:schemeClr val="bg1"/>
              </a:solidFill>
            </a:endParaRPr>
          </a:p>
        </p:txBody>
      </p:sp>
      <p:sp>
        <p:nvSpPr>
          <p:cNvPr id="51" name="TextBox 50">
            <a:extLst>
              <a:ext uri="{FF2B5EF4-FFF2-40B4-BE49-F238E27FC236}">
                <a16:creationId xmlns:a16="http://schemas.microsoft.com/office/drawing/2014/main" id="{20272E2A-6E65-4A5C-9E2D-560EB89698E2}"/>
              </a:ext>
            </a:extLst>
          </p:cNvPr>
          <p:cNvSpPr txBox="1"/>
          <p:nvPr/>
        </p:nvSpPr>
        <p:spPr>
          <a:xfrm>
            <a:off x="8481080" y="2722139"/>
            <a:ext cx="3078554" cy="461665"/>
          </a:xfrm>
          <a:prstGeom prst="rect">
            <a:avLst/>
          </a:prstGeom>
          <a:noFill/>
        </p:spPr>
        <p:txBody>
          <a:bodyPr wrap="square" rtlCol="0">
            <a:spAutoFit/>
          </a:bodyPr>
          <a:lstStyle/>
          <a:p>
            <a:pPr algn="ctr"/>
            <a:r>
              <a:rPr lang="en-US" sz="2400">
                <a:solidFill>
                  <a:schemeClr val="bg1"/>
                </a:solidFill>
              </a:rPr>
              <a:t>Security</a:t>
            </a:r>
            <a:endParaRPr lang="en-US" sz="2400" dirty="0">
              <a:solidFill>
                <a:schemeClr val="bg1"/>
              </a:solidFill>
            </a:endParaRPr>
          </a:p>
        </p:txBody>
      </p:sp>
      <p:cxnSp>
        <p:nvCxnSpPr>
          <p:cNvPr id="18" name="Straight Arrow Connector 17">
            <a:extLst>
              <a:ext uri="{FF2B5EF4-FFF2-40B4-BE49-F238E27FC236}">
                <a16:creationId xmlns:a16="http://schemas.microsoft.com/office/drawing/2014/main" id="{A0E9174A-F496-41E8-B027-80D0BA65344D}"/>
              </a:ext>
            </a:extLst>
          </p:cNvPr>
          <p:cNvCxnSpPr>
            <a:cxnSpLocks/>
            <a:endCxn id="49" idx="1"/>
          </p:cNvCxnSpPr>
          <p:nvPr/>
        </p:nvCxnSpPr>
        <p:spPr>
          <a:xfrm>
            <a:off x="3813851" y="2957347"/>
            <a:ext cx="857168"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7EF14C5-0D33-488C-AD86-3D53026323D2}"/>
              </a:ext>
            </a:extLst>
          </p:cNvPr>
          <p:cNvCxnSpPr>
            <a:cxnSpLocks/>
          </p:cNvCxnSpPr>
          <p:nvPr/>
        </p:nvCxnSpPr>
        <p:spPr>
          <a:xfrm>
            <a:off x="7745784" y="2926414"/>
            <a:ext cx="826970"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AEF2DD4-FA6C-4C26-978A-7186A5C3E273}"/>
              </a:ext>
            </a:extLst>
          </p:cNvPr>
          <p:cNvCxnSpPr>
            <a:cxnSpLocks/>
            <a:endCxn id="50" idx="0"/>
          </p:cNvCxnSpPr>
          <p:nvPr/>
        </p:nvCxnSpPr>
        <p:spPr>
          <a:xfrm>
            <a:off x="6095996" y="3453598"/>
            <a:ext cx="0" cy="848579"/>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1C29028-C647-46AE-B22A-C65B7A0954EB}"/>
              </a:ext>
            </a:extLst>
          </p:cNvPr>
          <p:cNvCxnSpPr>
            <a:cxnSpLocks/>
            <a:stCxn id="44" idx="0"/>
          </p:cNvCxnSpPr>
          <p:nvPr/>
        </p:nvCxnSpPr>
        <p:spPr>
          <a:xfrm flipH="1">
            <a:off x="7635274" y="3426740"/>
            <a:ext cx="2487676" cy="1290935"/>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6A29103-B77D-4222-8074-B87E31CAA45B}"/>
              </a:ext>
            </a:extLst>
          </p:cNvPr>
          <p:cNvCxnSpPr>
            <a:cxnSpLocks/>
            <a:endCxn id="50" idx="1"/>
          </p:cNvCxnSpPr>
          <p:nvPr/>
        </p:nvCxnSpPr>
        <p:spPr>
          <a:xfrm>
            <a:off x="2278360" y="3453598"/>
            <a:ext cx="2278359" cy="1264078"/>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17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bus, street, city&#10;&#10;Description automatically generated">
            <a:extLst>
              <a:ext uri="{FF2B5EF4-FFF2-40B4-BE49-F238E27FC236}">
                <a16:creationId xmlns:a16="http://schemas.microsoft.com/office/drawing/2014/main" id="{11D95B60-43BC-4D3E-8F62-68FD3699B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014B4A2-FE50-4CDE-A9B5-3B0390EDF0D8}"/>
              </a:ext>
            </a:extLst>
          </p:cNvPr>
          <p:cNvSpPr/>
          <p:nvPr/>
        </p:nvSpPr>
        <p:spPr>
          <a:xfrm>
            <a:off x="0" y="14653"/>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5893E7B1-1A84-40DA-B61D-94531403D05C}"/>
              </a:ext>
            </a:extLst>
          </p:cNvPr>
          <p:cNvSpPr/>
          <p:nvPr/>
        </p:nvSpPr>
        <p:spPr>
          <a:xfrm flipH="1">
            <a:off x="496485" y="925167"/>
            <a:ext cx="2332090" cy="1486363"/>
          </a:xfrm>
          <a:custGeom>
            <a:avLst/>
            <a:gdLst>
              <a:gd name="connsiteX0" fmla="*/ 2332090 w 2332090"/>
              <a:gd name="connsiteY0" fmla="*/ 0 h 1486363"/>
              <a:gd name="connsiteX1" fmla="*/ 0 w 2332090"/>
              <a:gd name="connsiteY1" fmla="*/ 0 h 1486363"/>
              <a:gd name="connsiteX2" fmla="*/ 0 w 2332090"/>
              <a:gd name="connsiteY2" fmla="*/ 248317 h 1486363"/>
              <a:gd name="connsiteX3" fmla="*/ 56318 w 2332090"/>
              <a:gd name="connsiteY3" fmla="*/ 248317 h 1486363"/>
              <a:gd name="connsiteX4" fmla="*/ 56318 w 2332090"/>
              <a:gd name="connsiteY4" fmla="*/ 56318 h 1486363"/>
              <a:gd name="connsiteX5" fmla="*/ 2275772 w 2332090"/>
              <a:gd name="connsiteY5" fmla="*/ 56318 h 1486363"/>
              <a:gd name="connsiteX6" fmla="*/ 2275772 w 2332090"/>
              <a:gd name="connsiteY6" fmla="*/ 1430045 h 1486363"/>
              <a:gd name="connsiteX7" fmla="*/ 2011113 w 2332090"/>
              <a:gd name="connsiteY7" fmla="*/ 1430045 h 1486363"/>
              <a:gd name="connsiteX8" fmla="*/ 2011113 w 2332090"/>
              <a:gd name="connsiteY8" fmla="*/ 1486363 h 1486363"/>
              <a:gd name="connsiteX9" fmla="*/ 2332090 w 2332090"/>
              <a:gd name="connsiteY9" fmla="*/ 1486363 h 14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2090" h="1486363">
                <a:moveTo>
                  <a:pt x="2332090" y="0"/>
                </a:moveTo>
                <a:lnTo>
                  <a:pt x="0" y="0"/>
                </a:lnTo>
                <a:lnTo>
                  <a:pt x="0" y="248317"/>
                </a:lnTo>
                <a:lnTo>
                  <a:pt x="56318" y="248317"/>
                </a:lnTo>
                <a:lnTo>
                  <a:pt x="56318" y="56318"/>
                </a:lnTo>
                <a:lnTo>
                  <a:pt x="2275772" y="56318"/>
                </a:lnTo>
                <a:lnTo>
                  <a:pt x="2275772" y="1430045"/>
                </a:lnTo>
                <a:lnTo>
                  <a:pt x="2011113" y="1430045"/>
                </a:lnTo>
                <a:lnTo>
                  <a:pt x="2011113" y="1486363"/>
                </a:lnTo>
                <a:lnTo>
                  <a:pt x="2332090" y="1486363"/>
                </a:lnTo>
                <a:close/>
              </a:path>
            </a:pathLst>
          </a:cu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Rectangle 67">
            <a:extLst>
              <a:ext uri="{FF2B5EF4-FFF2-40B4-BE49-F238E27FC236}">
                <a16:creationId xmlns:a16="http://schemas.microsoft.com/office/drawing/2014/main" id="{243DD60D-5A0E-4F71-8619-8CBB4F1BA2F4}"/>
              </a:ext>
            </a:extLst>
          </p:cNvPr>
          <p:cNvSpPr/>
          <p:nvPr/>
        </p:nvSpPr>
        <p:spPr>
          <a:xfrm rot="2700000">
            <a:off x="4610100" y="1943100"/>
            <a:ext cx="2971800" cy="2971800"/>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58C0D1F-59DD-4E9B-B388-A9A37D92C635}"/>
              </a:ext>
            </a:extLst>
          </p:cNvPr>
          <p:cNvSpPr/>
          <p:nvPr/>
        </p:nvSpPr>
        <p:spPr>
          <a:xfrm rot="18888319">
            <a:off x="4477726" y="3204746"/>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3ED7952-6053-4C5B-AE09-54187B949CAB}"/>
              </a:ext>
            </a:extLst>
          </p:cNvPr>
          <p:cNvSpPr/>
          <p:nvPr/>
        </p:nvSpPr>
        <p:spPr>
          <a:xfrm rot="2663561">
            <a:off x="5548826" y="1116054"/>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61081A4-F793-46FF-AD27-31A38F6298E7}"/>
              </a:ext>
            </a:extLst>
          </p:cNvPr>
          <p:cNvSpPr/>
          <p:nvPr/>
        </p:nvSpPr>
        <p:spPr>
          <a:xfrm rot="8070499">
            <a:off x="7634989" y="2157687"/>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35CACE1-A972-42F4-98C6-5A42001069ED}"/>
              </a:ext>
            </a:extLst>
          </p:cNvPr>
          <p:cNvSpPr/>
          <p:nvPr/>
        </p:nvSpPr>
        <p:spPr>
          <a:xfrm rot="13498610">
            <a:off x="6574189" y="4261901"/>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799D7FE5-F4F4-4A11-ADCC-2754C3823B93}"/>
              </a:ext>
            </a:extLst>
          </p:cNvPr>
          <p:cNvSpPr/>
          <p:nvPr/>
        </p:nvSpPr>
        <p:spPr>
          <a:xfrm rot="5400000">
            <a:off x="1708995" y="401751"/>
            <a:ext cx="1379218"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1D7C540-2618-4D73-A934-086C37E27324}"/>
              </a:ext>
            </a:extLst>
          </p:cNvPr>
          <p:cNvSpPr/>
          <p:nvPr/>
        </p:nvSpPr>
        <p:spPr>
          <a:xfrm>
            <a:off x="920019" y="1097122"/>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01</a:t>
            </a:r>
          </a:p>
        </p:txBody>
      </p:sp>
      <p:sp>
        <p:nvSpPr>
          <p:cNvPr id="41" name="TextBox 40">
            <a:extLst>
              <a:ext uri="{FF2B5EF4-FFF2-40B4-BE49-F238E27FC236}">
                <a16:creationId xmlns:a16="http://schemas.microsoft.com/office/drawing/2014/main" id="{651509D4-3BD1-4B8E-A8EB-B0270D794F3C}"/>
              </a:ext>
            </a:extLst>
          </p:cNvPr>
          <p:cNvSpPr txBox="1"/>
          <p:nvPr/>
        </p:nvSpPr>
        <p:spPr>
          <a:xfrm>
            <a:off x="3829764" y="2786986"/>
            <a:ext cx="4532469" cy="1200329"/>
          </a:xfrm>
          <a:prstGeom prst="rect">
            <a:avLst/>
          </a:prstGeom>
          <a:noFill/>
        </p:spPr>
        <p:txBody>
          <a:bodyPr wrap="square" rtlCol="0">
            <a:spAutoFit/>
          </a:bodyPr>
          <a:lstStyle/>
          <a:p>
            <a:pPr algn="ctr"/>
            <a:r>
              <a:rPr lang="en-US" sz="3600" dirty="0">
                <a:solidFill>
                  <a:schemeClr val="bg1"/>
                </a:solidFill>
              </a:rPr>
              <a:t>PATTERN:</a:t>
            </a:r>
          </a:p>
          <a:p>
            <a:pPr algn="ctr"/>
            <a:r>
              <a:rPr lang="en-US" sz="3600" dirty="0">
                <a:solidFill>
                  <a:schemeClr val="bg1"/>
                </a:solidFill>
              </a:rPr>
              <a:t>DATA MANAGEMENT</a:t>
            </a:r>
          </a:p>
        </p:txBody>
      </p:sp>
      <p:sp>
        <p:nvSpPr>
          <p:cNvPr id="82" name="TextBox 81">
            <a:extLst>
              <a:ext uri="{FF2B5EF4-FFF2-40B4-BE49-F238E27FC236}">
                <a16:creationId xmlns:a16="http://schemas.microsoft.com/office/drawing/2014/main" id="{44716EEA-910C-4D62-BCB4-C9747C296A69}"/>
              </a:ext>
            </a:extLst>
          </p:cNvPr>
          <p:cNvSpPr txBox="1"/>
          <p:nvPr/>
        </p:nvSpPr>
        <p:spPr>
          <a:xfrm>
            <a:off x="1030373" y="1634859"/>
            <a:ext cx="3078554" cy="830997"/>
          </a:xfrm>
          <a:prstGeom prst="rect">
            <a:avLst/>
          </a:prstGeom>
          <a:noFill/>
        </p:spPr>
        <p:txBody>
          <a:bodyPr wrap="square" rtlCol="0">
            <a:spAutoFit/>
          </a:bodyPr>
          <a:lstStyle/>
          <a:p>
            <a:pPr algn="ctr"/>
            <a:r>
              <a:rPr lang="en-US" sz="2400" dirty="0">
                <a:solidFill>
                  <a:schemeClr val="bg1"/>
                </a:solidFill>
              </a:rPr>
              <a:t>Encrypting On-Chain Data</a:t>
            </a:r>
          </a:p>
        </p:txBody>
      </p:sp>
      <p:sp>
        <p:nvSpPr>
          <p:cNvPr id="88" name="Freeform: Shape 87">
            <a:extLst>
              <a:ext uri="{FF2B5EF4-FFF2-40B4-BE49-F238E27FC236}">
                <a16:creationId xmlns:a16="http://schemas.microsoft.com/office/drawing/2014/main" id="{7E795272-8E03-46A9-9628-48F3CB3ECB95}"/>
              </a:ext>
            </a:extLst>
          </p:cNvPr>
          <p:cNvSpPr/>
          <p:nvPr/>
        </p:nvSpPr>
        <p:spPr>
          <a:xfrm flipH="1">
            <a:off x="595463" y="4670506"/>
            <a:ext cx="2332090" cy="1486363"/>
          </a:xfrm>
          <a:custGeom>
            <a:avLst/>
            <a:gdLst>
              <a:gd name="connsiteX0" fmla="*/ 2332090 w 2332090"/>
              <a:gd name="connsiteY0" fmla="*/ 0 h 1486363"/>
              <a:gd name="connsiteX1" fmla="*/ 0 w 2332090"/>
              <a:gd name="connsiteY1" fmla="*/ 0 h 1486363"/>
              <a:gd name="connsiteX2" fmla="*/ 0 w 2332090"/>
              <a:gd name="connsiteY2" fmla="*/ 248317 h 1486363"/>
              <a:gd name="connsiteX3" fmla="*/ 56318 w 2332090"/>
              <a:gd name="connsiteY3" fmla="*/ 248317 h 1486363"/>
              <a:gd name="connsiteX4" fmla="*/ 56318 w 2332090"/>
              <a:gd name="connsiteY4" fmla="*/ 56318 h 1486363"/>
              <a:gd name="connsiteX5" fmla="*/ 2275772 w 2332090"/>
              <a:gd name="connsiteY5" fmla="*/ 56318 h 1486363"/>
              <a:gd name="connsiteX6" fmla="*/ 2275772 w 2332090"/>
              <a:gd name="connsiteY6" fmla="*/ 1430045 h 1486363"/>
              <a:gd name="connsiteX7" fmla="*/ 2011113 w 2332090"/>
              <a:gd name="connsiteY7" fmla="*/ 1430045 h 1486363"/>
              <a:gd name="connsiteX8" fmla="*/ 2011113 w 2332090"/>
              <a:gd name="connsiteY8" fmla="*/ 1486363 h 1486363"/>
              <a:gd name="connsiteX9" fmla="*/ 2332090 w 2332090"/>
              <a:gd name="connsiteY9" fmla="*/ 1486363 h 14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2090" h="1486363">
                <a:moveTo>
                  <a:pt x="2332090" y="0"/>
                </a:moveTo>
                <a:lnTo>
                  <a:pt x="0" y="0"/>
                </a:lnTo>
                <a:lnTo>
                  <a:pt x="0" y="248317"/>
                </a:lnTo>
                <a:lnTo>
                  <a:pt x="56318" y="248317"/>
                </a:lnTo>
                <a:lnTo>
                  <a:pt x="56318" y="56318"/>
                </a:lnTo>
                <a:lnTo>
                  <a:pt x="2275772" y="56318"/>
                </a:lnTo>
                <a:lnTo>
                  <a:pt x="2275772" y="1430045"/>
                </a:lnTo>
                <a:lnTo>
                  <a:pt x="2011113" y="1430045"/>
                </a:lnTo>
                <a:lnTo>
                  <a:pt x="2011113" y="1486363"/>
                </a:lnTo>
                <a:lnTo>
                  <a:pt x="2332090" y="1486363"/>
                </a:lnTo>
                <a:close/>
              </a:path>
            </a:pathLst>
          </a:cu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Rectangle 88">
            <a:extLst>
              <a:ext uri="{FF2B5EF4-FFF2-40B4-BE49-F238E27FC236}">
                <a16:creationId xmlns:a16="http://schemas.microsoft.com/office/drawing/2014/main" id="{E4B6F0CE-BE9D-4DAB-948F-5D5BCBD0D92B}"/>
              </a:ext>
            </a:extLst>
          </p:cNvPr>
          <p:cNvSpPr/>
          <p:nvPr/>
        </p:nvSpPr>
        <p:spPr>
          <a:xfrm rot="5400000">
            <a:off x="1807973" y="4147090"/>
            <a:ext cx="1379218"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9958AA6-25E3-4F29-A4B5-B75EC4787422}"/>
              </a:ext>
            </a:extLst>
          </p:cNvPr>
          <p:cNvSpPr/>
          <p:nvPr/>
        </p:nvSpPr>
        <p:spPr>
          <a:xfrm>
            <a:off x="1018997" y="4842461"/>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02</a:t>
            </a:r>
          </a:p>
        </p:txBody>
      </p:sp>
      <p:sp>
        <p:nvSpPr>
          <p:cNvPr id="91" name="TextBox 90">
            <a:extLst>
              <a:ext uri="{FF2B5EF4-FFF2-40B4-BE49-F238E27FC236}">
                <a16:creationId xmlns:a16="http://schemas.microsoft.com/office/drawing/2014/main" id="{84D48128-A519-48FA-ADA4-233023319C0B}"/>
              </a:ext>
            </a:extLst>
          </p:cNvPr>
          <p:cNvSpPr txBox="1"/>
          <p:nvPr/>
        </p:nvSpPr>
        <p:spPr>
          <a:xfrm>
            <a:off x="1146362" y="5363076"/>
            <a:ext cx="3078554" cy="461665"/>
          </a:xfrm>
          <a:prstGeom prst="rect">
            <a:avLst/>
          </a:prstGeom>
          <a:noFill/>
        </p:spPr>
        <p:txBody>
          <a:bodyPr wrap="square" rtlCol="0">
            <a:spAutoFit/>
          </a:bodyPr>
          <a:lstStyle/>
          <a:p>
            <a:pPr algn="ctr"/>
            <a:r>
              <a:rPr lang="en-US" sz="2400" dirty="0">
                <a:solidFill>
                  <a:schemeClr val="bg1"/>
                </a:solidFill>
              </a:rPr>
              <a:t>Tokenization</a:t>
            </a:r>
          </a:p>
        </p:txBody>
      </p:sp>
      <p:sp>
        <p:nvSpPr>
          <p:cNvPr id="92" name="Freeform: Shape 91">
            <a:extLst>
              <a:ext uri="{FF2B5EF4-FFF2-40B4-BE49-F238E27FC236}">
                <a16:creationId xmlns:a16="http://schemas.microsoft.com/office/drawing/2014/main" id="{A27D15B4-5AAE-4D98-8EAD-03E48C4CA14D}"/>
              </a:ext>
            </a:extLst>
          </p:cNvPr>
          <p:cNvSpPr/>
          <p:nvPr/>
        </p:nvSpPr>
        <p:spPr>
          <a:xfrm flipH="1">
            <a:off x="8182762" y="909545"/>
            <a:ext cx="2332090" cy="1486363"/>
          </a:xfrm>
          <a:custGeom>
            <a:avLst/>
            <a:gdLst>
              <a:gd name="connsiteX0" fmla="*/ 2332090 w 2332090"/>
              <a:gd name="connsiteY0" fmla="*/ 0 h 1486363"/>
              <a:gd name="connsiteX1" fmla="*/ 0 w 2332090"/>
              <a:gd name="connsiteY1" fmla="*/ 0 h 1486363"/>
              <a:gd name="connsiteX2" fmla="*/ 0 w 2332090"/>
              <a:gd name="connsiteY2" fmla="*/ 248317 h 1486363"/>
              <a:gd name="connsiteX3" fmla="*/ 56318 w 2332090"/>
              <a:gd name="connsiteY3" fmla="*/ 248317 h 1486363"/>
              <a:gd name="connsiteX4" fmla="*/ 56318 w 2332090"/>
              <a:gd name="connsiteY4" fmla="*/ 56318 h 1486363"/>
              <a:gd name="connsiteX5" fmla="*/ 2275772 w 2332090"/>
              <a:gd name="connsiteY5" fmla="*/ 56318 h 1486363"/>
              <a:gd name="connsiteX6" fmla="*/ 2275772 w 2332090"/>
              <a:gd name="connsiteY6" fmla="*/ 1430045 h 1486363"/>
              <a:gd name="connsiteX7" fmla="*/ 2011113 w 2332090"/>
              <a:gd name="connsiteY7" fmla="*/ 1430045 h 1486363"/>
              <a:gd name="connsiteX8" fmla="*/ 2011113 w 2332090"/>
              <a:gd name="connsiteY8" fmla="*/ 1486363 h 1486363"/>
              <a:gd name="connsiteX9" fmla="*/ 2332090 w 2332090"/>
              <a:gd name="connsiteY9" fmla="*/ 1486363 h 14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2090" h="1486363">
                <a:moveTo>
                  <a:pt x="2332090" y="0"/>
                </a:moveTo>
                <a:lnTo>
                  <a:pt x="0" y="0"/>
                </a:lnTo>
                <a:lnTo>
                  <a:pt x="0" y="248317"/>
                </a:lnTo>
                <a:lnTo>
                  <a:pt x="56318" y="248317"/>
                </a:lnTo>
                <a:lnTo>
                  <a:pt x="56318" y="56318"/>
                </a:lnTo>
                <a:lnTo>
                  <a:pt x="2275772" y="56318"/>
                </a:lnTo>
                <a:lnTo>
                  <a:pt x="2275772" y="1430045"/>
                </a:lnTo>
                <a:lnTo>
                  <a:pt x="2011113" y="1430045"/>
                </a:lnTo>
                <a:lnTo>
                  <a:pt x="2011113" y="1486363"/>
                </a:lnTo>
                <a:lnTo>
                  <a:pt x="2332090" y="1486363"/>
                </a:lnTo>
                <a:close/>
              </a:path>
            </a:pathLst>
          </a:cu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3" name="Rectangle 92">
            <a:extLst>
              <a:ext uri="{FF2B5EF4-FFF2-40B4-BE49-F238E27FC236}">
                <a16:creationId xmlns:a16="http://schemas.microsoft.com/office/drawing/2014/main" id="{9C8C0CB0-7FC0-4BA4-9B73-0F061200220A}"/>
              </a:ext>
            </a:extLst>
          </p:cNvPr>
          <p:cNvSpPr/>
          <p:nvPr/>
        </p:nvSpPr>
        <p:spPr>
          <a:xfrm rot="5400000">
            <a:off x="9395272" y="386129"/>
            <a:ext cx="1379218"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E8EAAD1-CB15-421F-8F57-CF510A4E9328}"/>
              </a:ext>
            </a:extLst>
          </p:cNvPr>
          <p:cNvSpPr/>
          <p:nvPr/>
        </p:nvSpPr>
        <p:spPr>
          <a:xfrm>
            <a:off x="8606296" y="1081500"/>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03</a:t>
            </a:r>
          </a:p>
        </p:txBody>
      </p:sp>
      <p:sp>
        <p:nvSpPr>
          <p:cNvPr id="95" name="TextBox 94">
            <a:extLst>
              <a:ext uri="{FF2B5EF4-FFF2-40B4-BE49-F238E27FC236}">
                <a16:creationId xmlns:a16="http://schemas.microsoft.com/office/drawing/2014/main" id="{A54234B8-5A53-48C1-8856-503BF022B823}"/>
              </a:ext>
            </a:extLst>
          </p:cNvPr>
          <p:cNvSpPr txBox="1"/>
          <p:nvPr/>
        </p:nvSpPr>
        <p:spPr>
          <a:xfrm>
            <a:off x="8708997" y="1709229"/>
            <a:ext cx="3078554" cy="461665"/>
          </a:xfrm>
          <a:prstGeom prst="rect">
            <a:avLst/>
          </a:prstGeom>
          <a:noFill/>
        </p:spPr>
        <p:txBody>
          <a:bodyPr wrap="square" rtlCol="0">
            <a:spAutoFit/>
          </a:bodyPr>
          <a:lstStyle/>
          <a:p>
            <a:pPr algn="ctr"/>
            <a:r>
              <a:rPr lang="en-US" sz="2400" dirty="0">
                <a:solidFill>
                  <a:schemeClr val="bg1"/>
                </a:solidFill>
              </a:rPr>
              <a:t>Off-Chain Data Storage</a:t>
            </a:r>
          </a:p>
        </p:txBody>
      </p:sp>
      <p:sp>
        <p:nvSpPr>
          <p:cNvPr id="96" name="Freeform: Shape 95">
            <a:extLst>
              <a:ext uri="{FF2B5EF4-FFF2-40B4-BE49-F238E27FC236}">
                <a16:creationId xmlns:a16="http://schemas.microsoft.com/office/drawing/2014/main" id="{C0CEEB64-F982-4D3C-8E7C-A775882218B2}"/>
              </a:ext>
            </a:extLst>
          </p:cNvPr>
          <p:cNvSpPr/>
          <p:nvPr/>
        </p:nvSpPr>
        <p:spPr>
          <a:xfrm flipH="1">
            <a:off x="8218324" y="4506448"/>
            <a:ext cx="2332090" cy="1486363"/>
          </a:xfrm>
          <a:custGeom>
            <a:avLst/>
            <a:gdLst>
              <a:gd name="connsiteX0" fmla="*/ 2332090 w 2332090"/>
              <a:gd name="connsiteY0" fmla="*/ 0 h 1486363"/>
              <a:gd name="connsiteX1" fmla="*/ 0 w 2332090"/>
              <a:gd name="connsiteY1" fmla="*/ 0 h 1486363"/>
              <a:gd name="connsiteX2" fmla="*/ 0 w 2332090"/>
              <a:gd name="connsiteY2" fmla="*/ 248317 h 1486363"/>
              <a:gd name="connsiteX3" fmla="*/ 56318 w 2332090"/>
              <a:gd name="connsiteY3" fmla="*/ 248317 h 1486363"/>
              <a:gd name="connsiteX4" fmla="*/ 56318 w 2332090"/>
              <a:gd name="connsiteY4" fmla="*/ 56318 h 1486363"/>
              <a:gd name="connsiteX5" fmla="*/ 2275772 w 2332090"/>
              <a:gd name="connsiteY5" fmla="*/ 56318 h 1486363"/>
              <a:gd name="connsiteX6" fmla="*/ 2275772 w 2332090"/>
              <a:gd name="connsiteY6" fmla="*/ 1430045 h 1486363"/>
              <a:gd name="connsiteX7" fmla="*/ 2011113 w 2332090"/>
              <a:gd name="connsiteY7" fmla="*/ 1430045 h 1486363"/>
              <a:gd name="connsiteX8" fmla="*/ 2011113 w 2332090"/>
              <a:gd name="connsiteY8" fmla="*/ 1486363 h 1486363"/>
              <a:gd name="connsiteX9" fmla="*/ 2332090 w 2332090"/>
              <a:gd name="connsiteY9" fmla="*/ 1486363 h 14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2090" h="1486363">
                <a:moveTo>
                  <a:pt x="2332090" y="0"/>
                </a:moveTo>
                <a:lnTo>
                  <a:pt x="0" y="0"/>
                </a:lnTo>
                <a:lnTo>
                  <a:pt x="0" y="248317"/>
                </a:lnTo>
                <a:lnTo>
                  <a:pt x="56318" y="248317"/>
                </a:lnTo>
                <a:lnTo>
                  <a:pt x="56318" y="56318"/>
                </a:lnTo>
                <a:lnTo>
                  <a:pt x="2275772" y="56318"/>
                </a:lnTo>
                <a:lnTo>
                  <a:pt x="2275772" y="1430045"/>
                </a:lnTo>
                <a:lnTo>
                  <a:pt x="2011113" y="1430045"/>
                </a:lnTo>
                <a:lnTo>
                  <a:pt x="2011113" y="1486363"/>
                </a:lnTo>
                <a:lnTo>
                  <a:pt x="2332090" y="1486363"/>
                </a:lnTo>
                <a:close/>
              </a:path>
            </a:pathLst>
          </a:cu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7" name="Rectangle 96">
            <a:extLst>
              <a:ext uri="{FF2B5EF4-FFF2-40B4-BE49-F238E27FC236}">
                <a16:creationId xmlns:a16="http://schemas.microsoft.com/office/drawing/2014/main" id="{FFCD6FC5-BDC7-4817-B51E-29FF005FCB05}"/>
              </a:ext>
            </a:extLst>
          </p:cNvPr>
          <p:cNvSpPr/>
          <p:nvPr/>
        </p:nvSpPr>
        <p:spPr>
          <a:xfrm rot="5400000">
            <a:off x="9430834" y="3983032"/>
            <a:ext cx="1379218"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8994E73-B944-4A53-91A5-D60B7A66C0CC}"/>
              </a:ext>
            </a:extLst>
          </p:cNvPr>
          <p:cNvSpPr/>
          <p:nvPr/>
        </p:nvSpPr>
        <p:spPr>
          <a:xfrm>
            <a:off x="8641858" y="4678403"/>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04</a:t>
            </a:r>
          </a:p>
        </p:txBody>
      </p:sp>
      <p:sp>
        <p:nvSpPr>
          <p:cNvPr id="99" name="TextBox 98">
            <a:extLst>
              <a:ext uri="{FF2B5EF4-FFF2-40B4-BE49-F238E27FC236}">
                <a16:creationId xmlns:a16="http://schemas.microsoft.com/office/drawing/2014/main" id="{15B3BB1C-9535-44ED-B601-E785B95FE434}"/>
              </a:ext>
            </a:extLst>
          </p:cNvPr>
          <p:cNvSpPr txBox="1"/>
          <p:nvPr/>
        </p:nvSpPr>
        <p:spPr>
          <a:xfrm>
            <a:off x="8769223" y="5199018"/>
            <a:ext cx="3078554" cy="461665"/>
          </a:xfrm>
          <a:prstGeom prst="rect">
            <a:avLst/>
          </a:prstGeom>
          <a:noFill/>
        </p:spPr>
        <p:txBody>
          <a:bodyPr wrap="square" rtlCol="0">
            <a:spAutoFit/>
          </a:bodyPr>
          <a:lstStyle/>
          <a:p>
            <a:pPr algn="ctr"/>
            <a:r>
              <a:rPr lang="en-US" sz="2400" dirty="0">
                <a:solidFill>
                  <a:schemeClr val="bg1"/>
                </a:solidFill>
              </a:rPr>
              <a:t>State Channel</a:t>
            </a:r>
          </a:p>
        </p:txBody>
      </p:sp>
    </p:spTree>
    <p:extLst>
      <p:ext uri="{BB962C8B-B14F-4D97-AF65-F5344CB8AC3E}">
        <p14:creationId xmlns:p14="http://schemas.microsoft.com/office/powerpoint/2010/main" val="228445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bus, street, city&#10;&#10;Description automatically generated">
            <a:extLst>
              <a:ext uri="{FF2B5EF4-FFF2-40B4-BE49-F238E27FC236}">
                <a16:creationId xmlns:a16="http://schemas.microsoft.com/office/drawing/2014/main" id="{11D95B60-43BC-4D3E-8F62-68FD3699B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014B4A2-FE50-4CDE-A9B5-3B0390EDF0D8}"/>
              </a:ext>
            </a:extLst>
          </p:cNvPr>
          <p:cNvSpPr/>
          <p:nvPr/>
        </p:nvSpPr>
        <p:spPr>
          <a:xfrm>
            <a:off x="0" y="14653"/>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5893E7B1-1A84-40DA-B61D-94531403D05C}"/>
              </a:ext>
            </a:extLst>
          </p:cNvPr>
          <p:cNvSpPr/>
          <p:nvPr/>
        </p:nvSpPr>
        <p:spPr>
          <a:xfrm flipH="1">
            <a:off x="420285" y="349809"/>
            <a:ext cx="2332090" cy="1486363"/>
          </a:xfrm>
          <a:custGeom>
            <a:avLst/>
            <a:gdLst>
              <a:gd name="connsiteX0" fmla="*/ 2332090 w 2332090"/>
              <a:gd name="connsiteY0" fmla="*/ 0 h 1486363"/>
              <a:gd name="connsiteX1" fmla="*/ 0 w 2332090"/>
              <a:gd name="connsiteY1" fmla="*/ 0 h 1486363"/>
              <a:gd name="connsiteX2" fmla="*/ 0 w 2332090"/>
              <a:gd name="connsiteY2" fmla="*/ 248317 h 1486363"/>
              <a:gd name="connsiteX3" fmla="*/ 56318 w 2332090"/>
              <a:gd name="connsiteY3" fmla="*/ 248317 h 1486363"/>
              <a:gd name="connsiteX4" fmla="*/ 56318 w 2332090"/>
              <a:gd name="connsiteY4" fmla="*/ 56318 h 1486363"/>
              <a:gd name="connsiteX5" fmla="*/ 2275772 w 2332090"/>
              <a:gd name="connsiteY5" fmla="*/ 56318 h 1486363"/>
              <a:gd name="connsiteX6" fmla="*/ 2275772 w 2332090"/>
              <a:gd name="connsiteY6" fmla="*/ 1430045 h 1486363"/>
              <a:gd name="connsiteX7" fmla="*/ 2011113 w 2332090"/>
              <a:gd name="connsiteY7" fmla="*/ 1430045 h 1486363"/>
              <a:gd name="connsiteX8" fmla="*/ 2011113 w 2332090"/>
              <a:gd name="connsiteY8" fmla="*/ 1486363 h 1486363"/>
              <a:gd name="connsiteX9" fmla="*/ 2332090 w 2332090"/>
              <a:gd name="connsiteY9" fmla="*/ 1486363 h 14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2090" h="1486363">
                <a:moveTo>
                  <a:pt x="2332090" y="0"/>
                </a:moveTo>
                <a:lnTo>
                  <a:pt x="0" y="0"/>
                </a:lnTo>
                <a:lnTo>
                  <a:pt x="0" y="248317"/>
                </a:lnTo>
                <a:lnTo>
                  <a:pt x="56318" y="248317"/>
                </a:lnTo>
                <a:lnTo>
                  <a:pt x="56318" y="56318"/>
                </a:lnTo>
                <a:lnTo>
                  <a:pt x="2275772" y="56318"/>
                </a:lnTo>
                <a:lnTo>
                  <a:pt x="2275772" y="1430045"/>
                </a:lnTo>
                <a:lnTo>
                  <a:pt x="2011113" y="1430045"/>
                </a:lnTo>
                <a:lnTo>
                  <a:pt x="2011113" y="1486363"/>
                </a:lnTo>
                <a:lnTo>
                  <a:pt x="2332090" y="1486363"/>
                </a:lnTo>
                <a:close/>
              </a:path>
            </a:pathLst>
          </a:cu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Rectangle 79">
            <a:extLst>
              <a:ext uri="{FF2B5EF4-FFF2-40B4-BE49-F238E27FC236}">
                <a16:creationId xmlns:a16="http://schemas.microsoft.com/office/drawing/2014/main" id="{799D7FE5-F4F4-4A11-ADCC-2754C3823B93}"/>
              </a:ext>
            </a:extLst>
          </p:cNvPr>
          <p:cNvSpPr/>
          <p:nvPr/>
        </p:nvSpPr>
        <p:spPr>
          <a:xfrm rot="5400000">
            <a:off x="1632795" y="-173607"/>
            <a:ext cx="1379218"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1D7C540-2618-4D73-A934-086C37E27324}"/>
              </a:ext>
            </a:extLst>
          </p:cNvPr>
          <p:cNvSpPr/>
          <p:nvPr/>
        </p:nvSpPr>
        <p:spPr>
          <a:xfrm>
            <a:off x="843819" y="521764"/>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01</a:t>
            </a:r>
          </a:p>
        </p:txBody>
      </p:sp>
      <p:sp>
        <p:nvSpPr>
          <p:cNvPr id="82" name="TextBox 81">
            <a:extLst>
              <a:ext uri="{FF2B5EF4-FFF2-40B4-BE49-F238E27FC236}">
                <a16:creationId xmlns:a16="http://schemas.microsoft.com/office/drawing/2014/main" id="{44716EEA-910C-4D62-BCB4-C9747C296A69}"/>
              </a:ext>
            </a:extLst>
          </p:cNvPr>
          <p:cNvSpPr txBox="1"/>
          <p:nvPr/>
        </p:nvSpPr>
        <p:spPr>
          <a:xfrm>
            <a:off x="1213098" y="758839"/>
            <a:ext cx="3078554" cy="1077218"/>
          </a:xfrm>
          <a:prstGeom prst="rect">
            <a:avLst/>
          </a:prstGeom>
          <a:noFill/>
        </p:spPr>
        <p:txBody>
          <a:bodyPr wrap="square" rtlCol="0">
            <a:spAutoFit/>
          </a:bodyPr>
          <a:lstStyle/>
          <a:p>
            <a:pPr algn="ctr"/>
            <a:r>
              <a:rPr lang="en-US" sz="3200" dirty="0">
                <a:solidFill>
                  <a:schemeClr val="bg1"/>
                </a:solidFill>
              </a:rPr>
              <a:t>Off-Chain Data Storage</a:t>
            </a:r>
          </a:p>
        </p:txBody>
      </p:sp>
      <p:sp>
        <p:nvSpPr>
          <p:cNvPr id="26" name="Rectangle 25">
            <a:extLst>
              <a:ext uri="{FF2B5EF4-FFF2-40B4-BE49-F238E27FC236}">
                <a16:creationId xmlns:a16="http://schemas.microsoft.com/office/drawing/2014/main" id="{E656BE12-F868-4EF3-9315-7261AFD3AF49}"/>
              </a:ext>
            </a:extLst>
          </p:cNvPr>
          <p:cNvSpPr/>
          <p:nvPr/>
        </p:nvSpPr>
        <p:spPr>
          <a:xfrm rot="5400000">
            <a:off x="4912840" y="1120969"/>
            <a:ext cx="3619500" cy="5913510"/>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EE8B294-3E06-428A-A014-7ACC04D0068D}"/>
              </a:ext>
            </a:extLst>
          </p:cNvPr>
          <p:cNvSpPr txBox="1"/>
          <p:nvPr/>
        </p:nvSpPr>
        <p:spPr>
          <a:xfrm>
            <a:off x="616483" y="2531305"/>
            <a:ext cx="4624212" cy="1631216"/>
          </a:xfrm>
          <a:prstGeom prst="rect">
            <a:avLst/>
          </a:prstGeom>
          <a:noFill/>
        </p:spPr>
        <p:txBody>
          <a:bodyPr wrap="square" rtlCol="0">
            <a:spAutoFit/>
          </a:bodyPr>
          <a:lstStyle/>
          <a:p>
            <a:pPr marL="457200" indent="-457200"/>
            <a:r>
              <a:rPr lang="en-US" sz="2800" u="sng" dirty="0">
                <a:solidFill>
                  <a:schemeClr val="bg1"/>
                </a:solidFill>
              </a:rPr>
              <a:t>Scenario</a:t>
            </a:r>
            <a:r>
              <a:rPr lang="en-US" sz="2400" dirty="0">
                <a:solidFill>
                  <a:schemeClr val="bg1"/>
                </a:solidFill>
              </a:rPr>
              <a:t>: Have a large dataset that does not directly fit in blockchain (may be computationally expensive)</a:t>
            </a:r>
          </a:p>
        </p:txBody>
      </p:sp>
      <p:sp>
        <p:nvSpPr>
          <p:cNvPr id="29" name="TextBox 28">
            <a:extLst>
              <a:ext uri="{FF2B5EF4-FFF2-40B4-BE49-F238E27FC236}">
                <a16:creationId xmlns:a16="http://schemas.microsoft.com/office/drawing/2014/main" id="{61791D14-9655-4F36-8EC6-E829C85D5585}"/>
              </a:ext>
            </a:extLst>
          </p:cNvPr>
          <p:cNvSpPr txBox="1"/>
          <p:nvPr/>
        </p:nvSpPr>
        <p:spPr>
          <a:xfrm>
            <a:off x="616483" y="4300716"/>
            <a:ext cx="4624212" cy="1261884"/>
          </a:xfrm>
          <a:prstGeom prst="rect">
            <a:avLst/>
          </a:prstGeom>
          <a:noFill/>
        </p:spPr>
        <p:txBody>
          <a:bodyPr wrap="square" rtlCol="0">
            <a:spAutoFit/>
          </a:bodyPr>
          <a:lstStyle/>
          <a:p>
            <a:pPr marL="457200" indent="-457200"/>
            <a:r>
              <a:rPr lang="en-US" sz="2800" u="sng" dirty="0">
                <a:solidFill>
                  <a:schemeClr val="bg1"/>
                </a:solidFill>
              </a:rPr>
              <a:t>Usage</a:t>
            </a:r>
            <a:r>
              <a:rPr lang="en-US" sz="2400" dirty="0">
                <a:solidFill>
                  <a:schemeClr val="bg1"/>
                </a:solidFill>
              </a:rPr>
              <a:t>: Use hash techniques to ensure the integrity of datasets not on chain</a:t>
            </a:r>
          </a:p>
        </p:txBody>
      </p:sp>
      <p:sp>
        <p:nvSpPr>
          <p:cNvPr id="35" name="Rectangle 34">
            <a:extLst>
              <a:ext uri="{FF2B5EF4-FFF2-40B4-BE49-F238E27FC236}">
                <a16:creationId xmlns:a16="http://schemas.microsoft.com/office/drawing/2014/main" id="{34A74E49-74BC-42D3-8C25-278706CF93E2}"/>
              </a:ext>
            </a:extLst>
          </p:cNvPr>
          <p:cNvSpPr/>
          <p:nvPr/>
        </p:nvSpPr>
        <p:spPr>
          <a:xfrm rot="5400000" flipH="1">
            <a:off x="5598621" y="2468932"/>
            <a:ext cx="3619500" cy="1583096"/>
          </a:xfrm>
          <a:prstGeom prst="rect">
            <a:avLst/>
          </a:prstGeom>
          <a:gradFill>
            <a:gsLst>
              <a:gs pos="0">
                <a:srgbClr val="55CFC8">
                  <a:alpha val="70000"/>
                </a:srgbClr>
              </a:gs>
              <a:gs pos="69000">
                <a:srgbClr val="54D057">
                  <a:alpha val="70000"/>
                </a:srgbClr>
              </a:gs>
              <a:gs pos="92000">
                <a:srgbClr val="B4D351">
                  <a:alpha val="70000"/>
                </a:srgbClr>
              </a:gs>
              <a:gs pos="44000">
                <a:srgbClr val="54D09E">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FEE6254-F066-4832-A806-198CA6B8F444}"/>
              </a:ext>
            </a:extLst>
          </p:cNvPr>
          <p:cNvSpPr/>
          <p:nvPr/>
        </p:nvSpPr>
        <p:spPr>
          <a:xfrm rot="10052645">
            <a:off x="7279858" y="2095514"/>
            <a:ext cx="740664" cy="740664"/>
          </a:xfrm>
          <a:prstGeom prst="rect">
            <a:avLst/>
          </a:prstGeom>
          <a:gradFill flip="none" rotWithShape="1">
            <a:gsLst>
              <a:gs pos="0">
                <a:srgbClr val="A21220"/>
              </a:gs>
              <a:gs pos="100000">
                <a:srgbClr val="F19E65"/>
              </a:gs>
              <a:gs pos="46000">
                <a:srgbClr val="E1759C"/>
              </a:gs>
            </a:gsLst>
            <a:lin ang="8100000" scaled="1"/>
            <a:tileRect/>
          </a:gradFill>
          <a:ln>
            <a:noFill/>
          </a:ln>
          <a:scene3d>
            <a:camera prst="perspectiveContrastingLeftFacing">
              <a:rot lat="19829153" lon="2900863" rev="21214875"/>
            </a:camera>
            <a:lightRig rig="freezing" dir="t"/>
          </a:scene3d>
          <a:sp3d extrusionH="6985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9EC70D4-AE00-4BA1-B165-647BAB8DA1A9}"/>
              </a:ext>
            </a:extLst>
          </p:cNvPr>
          <p:cNvSpPr/>
          <p:nvPr/>
        </p:nvSpPr>
        <p:spPr>
          <a:xfrm rot="10052645">
            <a:off x="7279859" y="3709005"/>
            <a:ext cx="740664" cy="740664"/>
          </a:xfrm>
          <a:prstGeom prst="rect">
            <a:avLst/>
          </a:prstGeom>
          <a:gradFill flip="none" rotWithShape="1">
            <a:gsLst>
              <a:gs pos="33000">
                <a:srgbClr val="045199"/>
              </a:gs>
              <a:gs pos="89000">
                <a:srgbClr val="27EFF9"/>
              </a:gs>
              <a:gs pos="69000">
                <a:srgbClr val="0070C0"/>
              </a:gs>
              <a:gs pos="0">
                <a:srgbClr val="BE4DFD"/>
              </a:gs>
            </a:gsLst>
            <a:lin ang="18900000" scaled="1"/>
            <a:tileRect/>
          </a:gradFill>
          <a:ln>
            <a:noFill/>
          </a:ln>
          <a:scene3d>
            <a:camera prst="perspectiveContrastingLeftFacing">
              <a:rot lat="19829153" lon="2900863" rev="21214875"/>
            </a:camera>
            <a:lightRig rig="freezing" dir="t"/>
          </a:scene3d>
          <a:sp3d extrusionH="6985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23BE4A3-39BD-4EA5-A07E-2F29FB1D2A57}"/>
              </a:ext>
            </a:extLst>
          </p:cNvPr>
          <p:cNvSpPr txBox="1"/>
          <p:nvPr/>
        </p:nvSpPr>
        <p:spPr>
          <a:xfrm>
            <a:off x="5869094" y="851302"/>
            <a:ext cx="3078554" cy="584775"/>
          </a:xfrm>
          <a:prstGeom prst="rect">
            <a:avLst/>
          </a:prstGeom>
          <a:noFill/>
        </p:spPr>
        <p:txBody>
          <a:bodyPr wrap="square" rtlCol="0">
            <a:spAutoFit/>
          </a:bodyPr>
          <a:lstStyle/>
          <a:p>
            <a:pPr algn="ctr"/>
            <a:r>
              <a:rPr lang="en-US" sz="3200" dirty="0">
                <a:solidFill>
                  <a:schemeClr val="bg1"/>
                </a:solidFill>
              </a:rPr>
              <a:t>On-Chain</a:t>
            </a:r>
          </a:p>
        </p:txBody>
      </p:sp>
      <p:cxnSp>
        <p:nvCxnSpPr>
          <p:cNvPr id="4" name="Straight Connector 3">
            <a:extLst>
              <a:ext uri="{FF2B5EF4-FFF2-40B4-BE49-F238E27FC236}">
                <a16:creationId xmlns:a16="http://schemas.microsoft.com/office/drawing/2014/main" id="{765E2E72-A21F-46FD-8C0A-3DC2B2633941}"/>
              </a:ext>
            </a:extLst>
          </p:cNvPr>
          <p:cNvCxnSpPr>
            <a:cxnSpLocks/>
          </p:cNvCxnSpPr>
          <p:nvPr/>
        </p:nvCxnSpPr>
        <p:spPr>
          <a:xfrm>
            <a:off x="8947648" y="758839"/>
            <a:ext cx="0" cy="480376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0" name="Graphic 9" descr="Document">
            <a:extLst>
              <a:ext uri="{FF2B5EF4-FFF2-40B4-BE49-F238E27FC236}">
                <a16:creationId xmlns:a16="http://schemas.microsoft.com/office/drawing/2014/main" id="{D92B084C-5D56-43BE-92E4-2CD71C8843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5836" y="1621959"/>
            <a:ext cx="914400" cy="914400"/>
          </a:xfrm>
          <a:prstGeom prst="rect">
            <a:avLst/>
          </a:prstGeom>
        </p:spPr>
      </p:pic>
      <p:pic>
        <p:nvPicPr>
          <p:cNvPr id="44" name="Graphic 43" descr="Document">
            <a:extLst>
              <a:ext uri="{FF2B5EF4-FFF2-40B4-BE49-F238E27FC236}">
                <a16:creationId xmlns:a16="http://schemas.microsoft.com/office/drawing/2014/main" id="{BEC8FA4D-2E33-4451-959C-2CCDBE9F5A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5836" y="3538484"/>
            <a:ext cx="914400" cy="914400"/>
          </a:xfrm>
          <a:prstGeom prst="rect">
            <a:avLst/>
          </a:prstGeom>
        </p:spPr>
      </p:pic>
      <p:sp>
        <p:nvSpPr>
          <p:cNvPr id="45" name="TextBox 44">
            <a:extLst>
              <a:ext uri="{FF2B5EF4-FFF2-40B4-BE49-F238E27FC236}">
                <a16:creationId xmlns:a16="http://schemas.microsoft.com/office/drawing/2014/main" id="{9F9121C1-E366-419E-AEE9-08821F5E295A}"/>
              </a:ext>
            </a:extLst>
          </p:cNvPr>
          <p:cNvSpPr txBox="1"/>
          <p:nvPr/>
        </p:nvSpPr>
        <p:spPr>
          <a:xfrm>
            <a:off x="9240713" y="2754883"/>
            <a:ext cx="3078554" cy="461665"/>
          </a:xfrm>
          <a:prstGeom prst="rect">
            <a:avLst/>
          </a:prstGeom>
          <a:noFill/>
        </p:spPr>
        <p:txBody>
          <a:bodyPr wrap="square" rtlCol="0">
            <a:spAutoFit/>
          </a:bodyPr>
          <a:lstStyle/>
          <a:p>
            <a:pPr algn="ctr"/>
            <a:r>
              <a:rPr lang="en-US" sz="2400" dirty="0">
                <a:solidFill>
                  <a:schemeClr val="bg1"/>
                </a:solidFill>
              </a:rPr>
              <a:t>Raw Data</a:t>
            </a:r>
          </a:p>
        </p:txBody>
      </p:sp>
      <p:cxnSp>
        <p:nvCxnSpPr>
          <p:cNvPr id="12" name="Straight Arrow Connector 11">
            <a:extLst>
              <a:ext uri="{FF2B5EF4-FFF2-40B4-BE49-F238E27FC236}">
                <a16:creationId xmlns:a16="http://schemas.microsoft.com/office/drawing/2014/main" id="{7251E0AD-660E-443B-BDA3-FE25AF7D7DDC}"/>
              </a:ext>
            </a:extLst>
          </p:cNvPr>
          <p:cNvCxnSpPr>
            <a:cxnSpLocks/>
          </p:cNvCxnSpPr>
          <p:nvPr/>
        </p:nvCxnSpPr>
        <p:spPr>
          <a:xfrm flipH="1">
            <a:off x="8199919" y="2079159"/>
            <a:ext cx="205591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F91A775-5CEF-4E9F-A3A7-0AEB08F2BE38}"/>
              </a:ext>
            </a:extLst>
          </p:cNvPr>
          <p:cNvCxnSpPr>
            <a:cxnSpLocks/>
          </p:cNvCxnSpPr>
          <p:nvPr/>
        </p:nvCxnSpPr>
        <p:spPr>
          <a:xfrm flipH="1" flipV="1">
            <a:off x="8199919" y="4076281"/>
            <a:ext cx="2055917" cy="2175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86EA924-6775-4E5B-B162-7E38CC6A190F}"/>
              </a:ext>
            </a:extLst>
          </p:cNvPr>
          <p:cNvSpPr/>
          <p:nvPr/>
        </p:nvSpPr>
        <p:spPr>
          <a:xfrm rot="5400000">
            <a:off x="8694346" y="4409627"/>
            <a:ext cx="927401"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B4593BF-FEA4-46C7-A152-87657990A07D}"/>
              </a:ext>
            </a:extLst>
          </p:cNvPr>
          <p:cNvSpPr txBox="1"/>
          <p:nvPr/>
        </p:nvSpPr>
        <p:spPr>
          <a:xfrm>
            <a:off x="7671101" y="5380562"/>
            <a:ext cx="3078554" cy="954107"/>
          </a:xfrm>
          <a:prstGeom prst="rect">
            <a:avLst/>
          </a:prstGeom>
          <a:noFill/>
        </p:spPr>
        <p:txBody>
          <a:bodyPr wrap="square" rtlCol="0">
            <a:spAutoFit/>
          </a:bodyPr>
          <a:lstStyle/>
          <a:p>
            <a:pPr algn="ctr"/>
            <a:r>
              <a:rPr lang="en-US" sz="2800" dirty="0">
                <a:solidFill>
                  <a:schemeClr val="bg1"/>
                </a:solidFill>
              </a:rPr>
              <a:t>Data Integrity: Calculate Hash</a:t>
            </a:r>
          </a:p>
        </p:txBody>
      </p:sp>
    </p:spTree>
    <p:extLst>
      <p:ext uri="{BB962C8B-B14F-4D97-AF65-F5344CB8AC3E}">
        <p14:creationId xmlns:p14="http://schemas.microsoft.com/office/powerpoint/2010/main" val="152870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bus, street, city&#10;&#10;Description automatically generated">
            <a:extLst>
              <a:ext uri="{FF2B5EF4-FFF2-40B4-BE49-F238E27FC236}">
                <a16:creationId xmlns:a16="http://schemas.microsoft.com/office/drawing/2014/main" id="{11D95B60-43BC-4D3E-8F62-68FD3699B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014B4A2-FE50-4CDE-A9B5-3B0390EDF0D8}"/>
              </a:ext>
            </a:extLst>
          </p:cNvPr>
          <p:cNvSpPr/>
          <p:nvPr/>
        </p:nvSpPr>
        <p:spPr>
          <a:xfrm>
            <a:off x="0" y="14653"/>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5893E7B1-1A84-40DA-B61D-94531403D05C}"/>
              </a:ext>
            </a:extLst>
          </p:cNvPr>
          <p:cNvSpPr/>
          <p:nvPr/>
        </p:nvSpPr>
        <p:spPr>
          <a:xfrm flipH="1">
            <a:off x="420285" y="349809"/>
            <a:ext cx="2332090" cy="1486363"/>
          </a:xfrm>
          <a:custGeom>
            <a:avLst/>
            <a:gdLst>
              <a:gd name="connsiteX0" fmla="*/ 2332090 w 2332090"/>
              <a:gd name="connsiteY0" fmla="*/ 0 h 1486363"/>
              <a:gd name="connsiteX1" fmla="*/ 0 w 2332090"/>
              <a:gd name="connsiteY1" fmla="*/ 0 h 1486363"/>
              <a:gd name="connsiteX2" fmla="*/ 0 w 2332090"/>
              <a:gd name="connsiteY2" fmla="*/ 248317 h 1486363"/>
              <a:gd name="connsiteX3" fmla="*/ 56318 w 2332090"/>
              <a:gd name="connsiteY3" fmla="*/ 248317 h 1486363"/>
              <a:gd name="connsiteX4" fmla="*/ 56318 w 2332090"/>
              <a:gd name="connsiteY4" fmla="*/ 56318 h 1486363"/>
              <a:gd name="connsiteX5" fmla="*/ 2275772 w 2332090"/>
              <a:gd name="connsiteY5" fmla="*/ 56318 h 1486363"/>
              <a:gd name="connsiteX6" fmla="*/ 2275772 w 2332090"/>
              <a:gd name="connsiteY6" fmla="*/ 1430045 h 1486363"/>
              <a:gd name="connsiteX7" fmla="*/ 2011113 w 2332090"/>
              <a:gd name="connsiteY7" fmla="*/ 1430045 h 1486363"/>
              <a:gd name="connsiteX8" fmla="*/ 2011113 w 2332090"/>
              <a:gd name="connsiteY8" fmla="*/ 1486363 h 1486363"/>
              <a:gd name="connsiteX9" fmla="*/ 2332090 w 2332090"/>
              <a:gd name="connsiteY9" fmla="*/ 1486363 h 14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2090" h="1486363">
                <a:moveTo>
                  <a:pt x="2332090" y="0"/>
                </a:moveTo>
                <a:lnTo>
                  <a:pt x="0" y="0"/>
                </a:lnTo>
                <a:lnTo>
                  <a:pt x="0" y="248317"/>
                </a:lnTo>
                <a:lnTo>
                  <a:pt x="56318" y="248317"/>
                </a:lnTo>
                <a:lnTo>
                  <a:pt x="56318" y="56318"/>
                </a:lnTo>
                <a:lnTo>
                  <a:pt x="2275772" y="56318"/>
                </a:lnTo>
                <a:lnTo>
                  <a:pt x="2275772" y="1430045"/>
                </a:lnTo>
                <a:lnTo>
                  <a:pt x="2011113" y="1430045"/>
                </a:lnTo>
                <a:lnTo>
                  <a:pt x="2011113" y="1486363"/>
                </a:lnTo>
                <a:lnTo>
                  <a:pt x="2332090" y="1486363"/>
                </a:lnTo>
                <a:close/>
              </a:path>
            </a:pathLst>
          </a:cu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Rectangle 79">
            <a:extLst>
              <a:ext uri="{FF2B5EF4-FFF2-40B4-BE49-F238E27FC236}">
                <a16:creationId xmlns:a16="http://schemas.microsoft.com/office/drawing/2014/main" id="{799D7FE5-F4F4-4A11-ADCC-2754C3823B93}"/>
              </a:ext>
            </a:extLst>
          </p:cNvPr>
          <p:cNvSpPr/>
          <p:nvPr/>
        </p:nvSpPr>
        <p:spPr>
          <a:xfrm rot="5400000">
            <a:off x="1632795" y="-173607"/>
            <a:ext cx="1379218"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1D7C540-2618-4D73-A934-086C37E27324}"/>
              </a:ext>
            </a:extLst>
          </p:cNvPr>
          <p:cNvSpPr/>
          <p:nvPr/>
        </p:nvSpPr>
        <p:spPr>
          <a:xfrm>
            <a:off x="843819" y="521764"/>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01</a:t>
            </a:r>
          </a:p>
        </p:txBody>
      </p:sp>
      <p:sp>
        <p:nvSpPr>
          <p:cNvPr id="82" name="TextBox 81">
            <a:extLst>
              <a:ext uri="{FF2B5EF4-FFF2-40B4-BE49-F238E27FC236}">
                <a16:creationId xmlns:a16="http://schemas.microsoft.com/office/drawing/2014/main" id="{44716EEA-910C-4D62-BCB4-C9747C296A69}"/>
              </a:ext>
            </a:extLst>
          </p:cNvPr>
          <p:cNvSpPr txBox="1"/>
          <p:nvPr/>
        </p:nvSpPr>
        <p:spPr>
          <a:xfrm>
            <a:off x="1213098" y="758839"/>
            <a:ext cx="3078554" cy="1077218"/>
          </a:xfrm>
          <a:prstGeom prst="rect">
            <a:avLst/>
          </a:prstGeom>
          <a:noFill/>
        </p:spPr>
        <p:txBody>
          <a:bodyPr wrap="square" rtlCol="0">
            <a:spAutoFit/>
          </a:bodyPr>
          <a:lstStyle/>
          <a:p>
            <a:pPr algn="ctr"/>
            <a:r>
              <a:rPr lang="en-US" sz="3200" dirty="0">
                <a:solidFill>
                  <a:schemeClr val="bg1"/>
                </a:solidFill>
              </a:rPr>
              <a:t>Off-Chain Data Storage</a:t>
            </a:r>
          </a:p>
        </p:txBody>
      </p:sp>
      <p:sp>
        <p:nvSpPr>
          <p:cNvPr id="26" name="Rectangle 25">
            <a:extLst>
              <a:ext uri="{FF2B5EF4-FFF2-40B4-BE49-F238E27FC236}">
                <a16:creationId xmlns:a16="http://schemas.microsoft.com/office/drawing/2014/main" id="{E656BE12-F868-4EF3-9315-7261AFD3AF49}"/>
              </a:ext>
            </a:extLst>
          </p:cNvPr>
          <p:cNvSpPr/>
          <p:nvPr/>
        </p:nvSpPr>
        <p:spPr>
          <a:xfrm rot="5400000">
            <a:off x="4912840" y="1120969"/>
            <a:ext cx="3619500" cy="5913510"/>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1791D14-9655-4F36-8EC6-E829C85D5585}"/>
              </a:ext>
            </a:extLst>
          </p:cNvPr>
          <p:cNvSpPr txBox="1"/>
          <p:nvPr/>
        </p:nvSpPr>
        <p:spPr>
          <a:xfrm>
            <a:off x="592464" y="2585606"/>
            <a:ext cx="4624212" cy="1261884"/>
          </a:xfrm>
          <a:prstGeom prst="rect">
            <a:avLst/>
          </a:prstGeom>
          <a:noFill/>
        </p:spPr>
        <p:txBody>
          <a:bodyPr wrap="square" rtlCol="0">
            <a:spAutoFit/>
          </a:bodyPr>
          <a:lstStyle/>
          <a:p>
            <a:pPr marL="457200" indent="-457200"/>
            <a:r>
              <a:rPr lang="en-US" sz="2800" u="sng" dirty="0">
                <a:solidFill>
                  <a:schemeClr val="bg1"/>
                </a:solidFill>
              </a:rPr>
              <a:t>Solution:</a:t>
            </a:r>
            <a:r>
              <a:rPr lang="en-US" sz="2400" dirty="0">
                <a:solidFill>
                  <a:schemeClr val="bg1"/>
                </a:solidFill>
              </a:rPr>
              <a:t> Reference the data in the blockchain via a hash to its metadata</a:t>
            </a:r>
          </a:p>
        </p:txBody>
      </p:sp>
      <p:sp>
        <p:nvSpPr>
          <p:cNvPr id="35" name="Rectangle 34">
            <a:extLst>
              <a:ext uri="{FF2B5EF4-FFF2-40B4-BE49-F238E27FC236}">
                <a16:creationId xmlns:a16="http://schemas.microsoft.com/office/drawing/2014/main" id="{34A74E49-74BC-42D3-8C25-278706CF93E2}"/>
              </a:ext>
            </a:extLst>
          </p:cNvPr>
          <p:cNvSpPr/>
          <p:nvPr/>
        </p:nvSpPr>
        <p:spPr>
          <a:xfrm rot="5400000" flipH="1">
            <a:off x="5598621" y="2468932"/>
            <a:ext cx="3619500" cy="1583096"/>
          </a:xfrm>
          <a:prstGeom prst="rect">
            <a:avLst/>
          </a:prstGeom>
          <a:gradFill>
            <a:gsLst>
              <a:gs pos="0">
                <a:srgbClr val="55CFC8">
                  <a:alpha val="70000"/>
                </a:srgbClr>
              </a:gs>
              <a:gs pos="69000">
                <a:srgbClr val="54D057">
                  <a:alpha val="70000"/>
                </a:srgbClr>
              </a:gs>
              <a:gs pos="92000">
                <a:srgbClr val="B4D351">
                  <a:alpha val="70000"/>
                </a:srgbClr>
              </a:gs>
              <a:gs pos="44000">
                <a:srgbClr val="54D09E">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FEE6254-F066-4832-A806-198CA6B8F444}"/>
              </a:ext>
            </a:extLst>
          </p:cNvPr>
          <p:cNvSpPr/>
          <p:nvPr/>
        </p:nvSpPr>
        <p:spPr>
          <a:xfrm rot="10052645">
            <a:off x="7279858" y="2095514"/>
            <a:ext cx="740664" cy="740664"/>
          </a:xfrm>
          <a:prstGeom prst="rect">
            <a:avLst/>
          </a:prstGeom>
          <a:gradFill flip="none" rotWithShape="1">
            <a:gsLst>
              <a:gs pos="0">
                <a:srgbClr val="A21220"/>
              </a:gs>
              <a:gs pos="100000">
                <a:srgbClr val="F19E65"/>
              </a:gs>
              <a:gs pos="46000">
                <a:srgbClr val="E1759C"/>
              </a:gs>
            </a:gsLst>
            <a:lin ang="8100000" scaled="1"/>
            <a:tileRect/>
          </a:gradFill>
          <a:ln>
            <a:noFill/>
          </a:ln>
          <a:scene3d>
            <a:camera prst="perspectiveContrastingLeftFacing">
              <a:rot lat="19829153" lon="2900863" rev="21214875"/>
            </a:camera>
            <a:lightRig rig="freezing" dir="t"/>
          </a:scene3d>
          <a:sp3d extrusionH="6985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9EC70D4-AE00-4BA1-B165-647BAB8DA1A9}"/>
              </a:ext>
            </a:extLst>
          </p:cNvPr>
          <p:cNvSpPr/>
          <p:nvPr/>
        </p:nvSpPr>
        <p:spPr>
          <a:xfrm rot="10052645">
            <a:off x="7279859" y="3709005"/>
            <a:ext cx="740664" cy="740664"/>
          </a:xfrm>
          <a:prstGeom prst="rect">
            <a:avLst/>
          </a:prstGeom>
          <a:gradFill flip="none" rotWithShape="1">
            <a:gsLst>
              <a:gs pos="33000">
                <a:srgbClr val="045199"/>
              </a:gs>
              <a:gs pos="89000">
                <a:srgbClr val="27EFF9"/>
              </a:gs>
              <a:gs pos="69000">
                <a:srgbClr val="0070C0"/>
              </a:gs>
              <a:gs pos="0">
                <a:srgbClr val="BE4DFD"/>
              </a:gs>
            </a:gsLst>
            <a:lin ang="18900000" scaled="1"/>
            <a:tileRect/>
          </a:gradFill>
          <a:ln>
            <a:noFill/>
          </a:ln>
          <a:scene3d>
            <a:camera prst="perspectiveContrastingLeftFacing">
              <a:rot lat="19829153" lon="2900863" rev="21214875"/>
            </a:camera>
            <a:lightRig rig="freezing" dir="t"/>
          </a:scene3d>
          <a:sp3d extrusionH="6985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23BE4A3-39BD-4EA5-A07E-2F29FB1D2A57}"/>
              </a:ext>
            </a:extLst>
          </p:cNvPr>
          <p:cNvSpPr txBox="1"/>
          <p:nvPr/>
        </p:nvSpPr>
        <p:spPr>
          <a:xfrm>
            <a:off x="5869094" y="851302"/>
            <a:ext cx="3078554" cy="584775"/>
          </a:xfrm>
          <a:prstGeom prst="rect">
            <a:avLst/>
          </a:prstGeom>
          <a:noFill/>
        </p:spPr>
        <p:txBody>
          <a:bodyPr wrap="square" rtlCol="0">
            <a:spAutoFit/>
          </a:bodyPr>
          <a:lstStyle/>
          <a:p>
            <a:pPr algn="ctr"/>
            <a:r>
              <a:rPr lang="en-US" sz="3200" dirty="0">
                <a:solidFill>
                  <a:schemeClr val="bg1"/>
                </a:solidFill>
              </a:rPr>
              <a:t>On-Chain</a:t>
            </a:r>
          </a:p>
        </p:txBody>
      </p:sp>
      <p:cxnSp>
        <p:nvCxnSpPr>
          <p:cNvPr id="4" name="Straight Connector 3">
            <a:extLst>
              <a:ext uri="{FF2B5EF4-FFF2-40B4-BE49-F238E27FC236}">
                <a16:creationId xmlns:a16="http://schemas.microsoft.com/office/drawing/2014/main" id="{765E2E72-A21F-46FD-8C0A-3DC2B2633941}"/>
              </a:ext>
            </a:extLst>
          </p:cNvPr>
          <p:cNvCxnSpPr>
            <a:cxnSpLocks/>
          </p:cNvCxnSpPr>
          <p:nvPr/>
        </p:nvCxnSpPr>
        <p:spPr>
          <a:xfrm>
            <a:off x="8947648" y="758839"/>
            <a:ext cx="0" cy="480376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0" name="Graphic 9" descr="Document">
            <a:extLst>
              <a:ext uri="{FF2B5EF4-FFF2-40B4-BE49-F238E27FC236}">
                <a16:creationId xmlns:a16="http://schemas.microsoft.com/office/drawing/2014/main" id="{D92B084C-5D56-43BE-92E4-2CD71C8843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5836" y="1621959"/>
            <a:ext cx="914400" cy="914400"/>
          </a:xfrm>
          <a:prstGeom prst="rect">
            <a:avLst/>
          </a:prstGeom>
        </p:spPr>
      </p:pic>
      <p:pic>
        <p:nvPicPr>
          <p:cNvPr id="44" name="Graphic 43" descr="Document">
            <a:extLst>
              <a:ext uri="{FF2B5EF4-FFF2-40B4-BE49-F238E27FC236}">
                <a16:creationId xmlns:a16="http://schemas.microsoft.com/office/drawing/2014/main" id="{BEC8FA4D-2E33-4451-959C-2CCDBE9F5A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5836" y="3538484"/>
            <a:ext cx="914400" cy="914400"/>
          </a:xfrm>
          <a:prstGeom prst="rect">
            <a:avLst/>
          </a:prstGeom>
        </p:spPr>
      </p:pic>
      <p:sp>
        <p:nvSpPr>
          <p:cNvPr id="45" name="TextBox 44">
            <a:extLst>
              <a:ext uri="{FF2B5EF4-FFF2-40B4-BE49-F238E27FC236}">
                <a16:creationId xmlns:a16="http://schemas.microsoft.com/office/drawing/2014/main" id="{9F9121C1-E366-419E-AEE9-08821F5E295A}"/>
              </a:ext>
            </a:extLst>
          </p:cNvPr>
          <p:cNvSpPr txBox="1"/>
          <p:nvPr/>
        </p:nvSpPr>
        <p:spPr>
          <a:xfrm>
            <a:off x="9240713" y="2754883"/>
            <a:ext cx="3078554" cy="461665"/>
          </a:xfrm>
          <a:prstGeom prst="rect">
            <a:avLst/>
          </a:prstGeom>
          <a:noFill/>
        </p:spPr>
        <p:txBody>
          <a:bodyPr wrap="square" rtlCol="0">
            <a:spAutoFit/>
          </a:bodyPr>
          <a:lstStyle/>
          <a:p>
            <a:pPr algn="ctr"/>
            <a:r>
              <a:rPr lang="en-US" sz="2400" dirty="0">
                <a:solidFill>
                  <a:schemeClr val="bg1"/>
                </a:solidFill>
              </a:rPr>
              <a:t>Raw Data</a:t>
            </a:r>
          </a:p>
        </p:txBody>
      </p:sp>
      <p:cxnSp>
        <p:nvCxnSpPr>
          <p:cNvPr id="12" name="Straight Arrow Connector 11">
            <a:extLst>
              <a:ext uri="{FF2B5EF4-FFF2-40B4-BE49-F238E27FC236}">
                <a16:creationId xmlns:a16="http://schemas.microsoft.com/office/drawing/2014/main" id="{7251E0AD-660E-443B-BDA3-FE25AF7D7DDC}"/>
              </a:ext>
            </a:extLst>
          </p:cNvPr>
          <p:cNvCxnSpPr>
            <a:cxnSpLocks/>
          </p:cNvCxnSpPr>
          <p:nvPr/>
        </p:nvCxnSpPr>
        <p:spPr>
          <a:xfrm flipH="1">
            <a:off x="8199919" y="2079159"/>
            <a:ext cx="205591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F91A775-5CEF-4E9F-A3A7-0AEB08F2BE38}"/>
              </a:ext>
            </a:extLst>
          </p:cNvPr>
          <p:cNvCxnSpPr>
            <a:cxnSpLocks/>
          </p:cNvCxnSpPr>
          <p:nvPr/>
        </p:nvCxnSpPr>
        <p:spPr>
          <a:xfrm flipH="1" flipV="1">
            <a:off x="8199919" y="4076281"/>
            <a:ext cx="2055917" cy="2175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86EA924-6775-4E5B-B162-7E38CC6A190F}"/>
              </a:ext>
            </a:extLst>
          </p:cNvPr>
          <p:cNvSpPr/>
          <p:nvPr/>
        </p:nvSpPr>
        <p:spPr>
          <a:xfrm rot="5400000">
            <a:off x="8694346" y="4409627"/>
            <a:ext cx="927401"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B4593BF-FEA4-46C7-A152-87657990A07D}"/>
              </a:ext>
            </a:extLst>
          </p:cNvPr>
          <p:cNvSpPr txBox="1"/>
          <p:nvPr/>
        </p:nvSpPr>
        <p:spPr>
          <a:xfrm>
            <a:off x="7671101" y="5380562"/>
            <a:ext cx="3078554" cy="954107"/>
          </a:xfrm>
          <a:prstGeom prst="rect">
            <a:avLst/>
          </a:prstGeom>
          <a:noFill/>
        </p:spPr>
        <p:txBody>
          <a:bodyPr wrap="square" rtlCol="0">
            <a:spAutoFit/>
          </a:bodyPr>
          <a:lstStyle/>
          <a:p>
            <a:pPr algn="ctr"/>
            <a:r>
              <a:rPr lang="en-US" sz="2800" dirty="0">
                <a:solidFill>
                  <a:schemeClr val="bg1"/>
                </a:solidFill>
              </a:rPr>
              <a:t>Data Integrity: Calculate Hash</a:t>
            </a:r>
          </a:p>
        </p:txBody>
      </p:sp>
      <p:sp>
        <p:nvSpPr>
          <p:cNvPr id="23" name="TextBox 22">
            <a:extLst>
              <a:ext uri="{FF2B5EF4-FFF2-40B4-BE49-F238E27FC236}">
                <a16:creationId xmlns:a16="http://schemas.microsoft.com/office/drawing/2014/main" id="{0F0D4481-D2B0-4278-989D-27938DAC50B6}"/>
              </a:ext>
            </a:extLst>
          </p:cNvPr>
          <p:cNvSpPr txBox="1"/>
          <p:nvPr/>
        </p:nvSpPr>
        <p:spPr>
          <a:xfrm>
            <a:off x="614373" y="4348028"/>
            <a:ext cx="4624212" cy="1261884"/>
          </a:xfrm>
          <a:prstGeom prst="rect">
            <a:avLst/>
          </a:prstGeom>
          <a:noFill/>
        </p:spPr>
        <p:txBody>
          <a:bodyPr wrap="square" rtlCol="0">
            <a:spAutoFit/>
          </a:bodyPr>
          <a:lstStyle/>
          <a:p>
            <a:pPr marL="457200" indent="-457200"/>
            <a:r>
              <a:rPr lang="en-US" sz="2800" u="sng" dirty="0">
                <a:solidFill>
                  <a:schemeClr val="bg1"/>
                </a:solidFill>
              </a:rPr>
              <a:t>Cons:</a:t>
            </a:r>
            <a:r>
              <a:rPr lang="en-US" sz="2800" dirty="0">
                <a:solidFill>
                  <a:schemeClr val="bg1"/>
                </a:solidFill>
              </a:rPr>
              <a:t> </a:t>
            </a:r>
            <a:r>
              <a:rPr lang="en-US" sz="2400" dirty="0">
                <a:solidFill>
                  <a:schemeClr val="bg1"/>
                </a:solidFill>
              </a:rPr>
              <a:t>Data may not be secure in the second site – it could be altered or deleted</a:t>
            </a:r>
          </a:p>
        </p:txBody>
      </p:sp>
    </p:spTree>
    <p:extLst>
      <p:ext uri="{BB962C8B-B14F-4D97-AF65-F5344CB8AC3E}">
        <p14:creationId xmlns:p14="http://schemas.microsoft.com/office/powerpoint/2010/main" val="410429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bus, street, city&#10;&#10;Description automatically generated">
            <a:extLst>
              <a:ext uri="{FF2B5EF4-FFF2-40B4-BE49-F238E27FC236}">
                <a16:creationId xmlns:a16="http://schemas.microsoft.com/office/drawing/2014/main" id="{11D95B60-43BC-4D3E-8F62-68FD3699B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014B4A2-FE50-4CDE-A9B5-3B0390EDF0D8}"/>
              </a:ext>
            </a:extLst>
          </p:cNvPr>
          <p:cNvSpPr/>
          <p:nvPr/>
        </p:nvSpPr>
        <p:spPr>
          <a:xfrm>
            <a:off x="-1" y="-12682"/>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518D9124-2108-40CF-928B-9036E309F405}"/>
              </a:ext>
            </a:extLst>
          </p:cNvPr>
          <p:cNvSpPr/>
          <p:nvPr/>
        </p:nvSpPr>
        <p:spPr>
          <a:xfrm rot="10800000">
            <a:off x="725716" y="0"/>
            <a:ext cx="3575275" cy="1654628"/>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F77F409-B1D6-418C-9213-697AA7BB2656}"/>
              </a:ext>
            </a:extLst>
          </p:cNvPr>
          <p:cNvSpPr/>
          <p:nvPr/>
        </p:nvSpPr>
        <p:spPr>
          <a:xfrm rot="10800000">
            <a:off x="-1537494" y="-2"/>
            <a:ext cx="4903783" cy="2278746"/>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6E3AB70-F7F8-48CF-B67E-E595ADF035BE}"/>
              </a:ext>
            </a:extLst>
          </p:cNvPr>
          <p:cNvSpPr/>
          <p:nvPr/>
        </p:nvSpPr>
        <p:spPr>
          <a:xfrm>
            <a:off x="8164042" y="5217886"/>
            <a:ext cx="3575275" cy="1640114"/>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ADDFD90-60C2-4D79-9768-B7135B516538}"/>
              </a:ext>
            </a:extLst>
          </p:cNvPr>
          <p:cNvSpPr/>
          <p:nvPr/>
        </p:nvSpPr>
        <p:spPr>
          <a:xfrm>
            <a:off x="9231401" y="4579256"/>
            <a:ext cx="4903783" cy="2278744"/>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4DB4B92-15D5-4A54-B7D9-9DBF6F5F5FF6}"/>
              </a:ext>
            </a:extLst>
          </p:cNvPr>
          <p:cNvSpPr txBox="1"/>
          <p:nvPr/>
        </p:nvSpPr>
        <p:spPr>
          <a:xfrm>
            <a:off x="133349" y="4225120"/>
            <a:ext cx="11925300" cy="461665"/>
          </a:xfrm>
          <a:prstGeom prst="rect">
            <a:avLst/>
          </a:prstGeom>
          <a:noFill/>
        </p:spPr>
        <p:txBody>
          <a:bodyPr wrap="square" rtlCol="0">
            <a:spAutoFit/>
          </a:bodyPr>
          <a:lstStyle/>
          <a:p>
            <a:pPr marL="457200" indent="-457200"/>
            <a:r>
              <a:rPr lang="en-US" sz="1200" dirty="0" err="1">
                <a:solidFill>
                  <a:schemeClr val="bg1"/>
                </a:solidFill>
              </a:rPr>
              <a:t>Xiwei</a:t>
            </a:r>
            <a:r>
              <a:rPr lang="en-US" sz="1200" dirty="0">
                <a:solidFill>
                  <a:schemeClr val="bg1"/>
                </a:solidFill>
              </a:rPr>
              <a:t> Xu, Cesare </a:t>
            </a:r>
            <a:r>
              <a:rPr lang="en-US" sz="1200" dirty="0" err="1">
                <a:solidFill>
                  <a:schemeClr val="bg1"/>
                </a:solidFill>
              </a:rPr>
              <a:t>Pautasso</a:t>
            </a:r>
            <a:r>
              <a:rPr lang="en-US" sz="1200" dirty="0">
                <a:solidFill>
                  <a:schemeClr val="bg1"/>
                </a:solidFill>
              </a:rPr>
              <a:t>, Liming Zhu, </a:t>
            </a:r>
            <a:r>
              <a:rPr lang="en-US" sz="1200" dirty="0" err="1">
                <a:solidFill>
                  <a:schemeClr val="bg1"/>
                </a:solidFill>
              </a:rPr>
              <a:t>Qinghua</a:t>
            </a:r>
            <a:r>
              <a:rPr lang="en-US" sz="1200" dirty="0">
                <a:solidFill>
                  <a:schemeClr val="bg1"/>
                </a:solidFill>
              </a:rPr>
              <a:t> Lu, and Ingo Weber. 2018. A Pattern Collection for Blockchain-based Applications. In 23rd European Conference on Pattern Languages of Programs (</a:t>
            </a:r>
            <a:r>
              <a:rPr lang="en-US" sz="1200" dirty="0" err="1">
                <a:solidFill>
                  <a:schemeClr val="bg1"/>
                </a:solidFill>
              </a:rPr>
              <a:t>EuroPLoP</a:t>
            </a:r>
            <a:r>
              <a:rPr lang="en-US" sz="1200" dirty="0">
                <a:solidFill>
                  <a:schemeClr val="bg1"/>
                </a:solidFill>
              </a:rPr>
              <a:t> ’18), July 4–8, 2018, </a:t>
            </a:r>
            <a:r>
              <a:rPr lang="en-US" sz="1200" dirty="0" err="1">
                <a:solidFill>
                  <a:schemeClr val="bg1"/>
                </a:solidFill>
              </a:rPr>
              <a:t>Irsee</a:t>
            </a:r>
            <a:r>
              <a:rPr lang="en-US" sz="1200" dirty="0">
                <a:solidFill>
                  <a:schemeClr val="bg1"/>
                </a:solidFill>
              </a:rPr>
              <a:t>, Germany. ACM, New York, NY, USA, 20 pages. https://doi.org/10.1145/ 3282308.3282312 </a:t>
            </a:r>
            <a:endParaRPr lang="en-US" sz="1200" dirty="0">
              <a:solidFill>
                <a:schemeClr val="bg1"/>
              </a:solidFill>
              <a:latin typeface="+mj-lt"/>
              <a:cs typeface="Aharoni" panose="020B0604020202020204" pitchFamily="2" charset="-79"/>
            </a:endParaRPr>
          </a:p>
        </p:txBody>
      </p:sp>
      <p:sp>
        <p:nvSpPr>
          <p:cNvPr id="28" name="Rectangle 27">
            <a:extLst>
              <a:ext uri="{FF2B5EF4-FFF2-40B4-BE49-F238E27FC236}">
                <a16:creationId xmlns:a16="http://schemas.microsoft.com/office/drawing/2014/main" id="{638DB8B6-900D-456C-9106-9552C1E9DAFA}"/>
              </a:ext>
            </a:extLst>
          </p:cNvPr>
          <p:cNvSpPr/>
          <p:nvPr/>
        </p:nvSpPr>
        <p:spPr>
          <a:xfrm rot="2823638">
            <a:off x="3381618" y="-421205"/>
            <a:ext cx="76220" cy="2477792"/>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09FCC5-FFE6-4697-81F3-25CB148ACAA6}"/>
              </a:ext>
            </a:extLst>
          </p:cNvPr>
          <p:cNvSpPr/>
          <p:nvPr/>
        </p:nvSpPr>
        <p:spPr>
          <a:xfrm rot="2848813">
            <a:off x="2118080" y="-576307"/>
            <a:ext cx="76220" cy="3396923"/>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10E2E98-29C7-4133-86B7-2FF67084B148}"/>
              </a:ext>
            </a:extLst>
          </p:cNvPr>
          <p:cNvSpPr/>
          <p:nvPr/>
        </p:nvSpPr>
        <p:spPr>
          <a:xfrm rot="2830500">
            <a:off x="8984457" y="4814068"/>
            <a:ext cx="76220" cy="2540369"/>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E83B5-5D60-43F4-A195-E923EC95C086}"/>
              </a:ext>
            </a:extLst>
          </p:cNvPr>
          <p:cNvSpPr/>
          <p:nvPr/>
        </p:nvSpPr>
        <p:spPr>
          <a:xfrm rot="2842920">
            <a:off x="10376037" y="4017972"/>
            <a:ext cx="76220" cy="3451617"/>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AAAE607-4FBB-4EED-A0EE-66B60B4C9D54}"/>
              </a:ext>
            </a:extLst>
          </p:cNvPr>
          <p:cNvSpPr txBox="1"/>
          <p:nvPr/>
        </p:nvSpPr>
        <p:spPr>
          <a:xfrm>
            <a:off x="133349" y="3096983"/>
            <a:ext cx="11925300" cy="461665"/>
          </a:xfrm>
          <a:prstGeom prst="rect">
            <a:avLst/>
          </a:prstGeom>
          <a:noFill/>
        </p:spPr>
        <p:txBody>
          <a:bodyPr wrap="square" rtlCol="0">
            <a:spAutoFit/>
          </a:bodyPr>
          <a:lstStyle/>
          <a:p>
            <a:pPr marL="457200" indent="-457200"/>
            <a:r>
              <a:rPr lang="en-US" sz="1200" dirty="0">
                <a:solidFill>
                  <a:schemeClr val="bg1"/>
                </a:solidFill>
              </a:rPr>
              <a:t>Eberhardt, J., &amp; Tai, S. (2017, August). On or Off the Blockchain? Insights on Off-Chaining Computation and Data. Retrieved April 12, 2020, from https://www.researchgate.net/publication/319416136_On_or_Off_the_Blockchain_Insights_on_Off-Chaining_Computation_and_Data</a:t>
            </a:r>
            <a:endParaRPr lang="en-US" sz="1200" dirty="0">
              <a:solidFill>
                <a:schemeClr val="bg1"/>
              </a:solidFill>
              <a:latin typeface="+mj-lt"/>
              <a:cs typeface="Aharoni" panose="020B0604020202020204" pitchFamily="2" charset="-79"/>
            </a:endParaRPr>
          </a:p>
        </p:txBody>
      </p:sp>
      <p:sp>
        <p:nvSpPr>
          <p:cNvPr id="14" name="TextBox 13">
            <a:extLst>
              <a:ext uri="{FF2B5EF4-FFF2-40B4-BE49-F238E27FC236}">
                <a16:creationId xmlns:a16="http://schemas.microsoft.com/office/drawing/2014/main" id="{4775849C-CCC0-462C-BCBF-0492824070DA}"/>
              </a:ext>
            </a:extLst>
          </p:cNvPr>
          <p:cNvSpPr txBox="1"/>
          <p:nvPr/>
        </p:nvSpPr>
        <p:spPr>
          <a:xfrm>
            <a:off x="133349" y="3763455"/>
            <a:ext cx="11925300" cy="461665"/>
          </a:xfrm>
          <a:prstGeom prst="rect">
            <a:avLst/>
          </a:prstGeom>
          <a:noFill/>
        </p:spPr>
        <p:txBody>
          <a:bodyPr wrap="square" rtlCol="0">
            <a:spAutoFit/>
          </a:bodyPr>
          <a:lstStyle/>
          <a:p>
            <a:pPr marL="457200" indent="-457200"/>
            <a:r>
              <a:rPr lang="en-US" sz="1200" dirty="0">
                <a:solidFill>
                  <a:schemeClr val="bg1"/>
                </a:solidFill>
              </a:rPr>
              <a:t>Why New Off-Chain Storage Is Required For Blockchains. (2018). Retrieved April 12, 2020, from https://www.ibm.com/downloads/cas/RXOVXAPM</a:t>
            </a:r>
          </a:p>
          <a:p>
            <a:pPr marL="457200" indent="-457200"/>
            <a:endParaRPr lang="en-US" sz="1200" dirty="0">
              <a:solidFill>
                <a:schemeClr val="bg1"/>
              </a:solidFill>
              <a:latin typeface="+mj-lt"/>
              <a:cs typeface="Aharoni" panose="020B0604020202020204" pitchFamily="2" charset="-79"/>
            </a:endParaRPr>
          </a:p>
        </p:txBody>
      </p:sp>
      <p:sp>
        <p:nvSpPr>
          <p:cNvPr id="15" name="TextBox 14">
            <a:extLst>
              <a:ext uri="{FF2B5EF4-FFF2-40B4-BE49-F238E27FC236}">
                <a16:creationId xmlns:a16="http://schemas.microsoft.com/office/drawing/2014/main" id="{9B6AE495-32BF-4130-84B3-72F1277B5AF8}"/>
              </a:ext>
            </a:extLst>
          </p:cNvPr>
          <p:cNvSpPr txBox="1"/>
          <p:nvPr/>
        </p:nvSpPr>
        <p:spPr>
          <a:xfrm>
            <a:off x="133349" y="5072096"/>
            <a:ext cx="11925300" cy="276999"/>
          </a:xfrm>
          <a:prstGeom prst="rect">
            <a:avLst/>
          </a:prstGeom>
          <a:noFill/>
        </p:spPr>
        <p:txBody>
          <a:bodyPr wrap="square" rtlCol="0">
            <a:spAutoFit/>
          </a:bodyPr>
          <a:lstStyle/>
          <a:p>
            <a:pPr marL="457200" indent="-457200"/>
            <a:r>
              <a:rPr lang="en-US" sz="1200" dirty="0">
                <a:solidFill>
                  <a:schemeClr val="bg1"/>
                </a:solidFill>
              </a:rPr>
              <a:t>Image Source: https://wallup.net/cyberpunk-cityscape-city-skyscraper-building-futuristic-futuristic-city-lights-night-metropolis-digital-art-advertisements-street-light-street/</a:t>
            </a:r>
            <a:endParaRPr lang="en-US" sz="1200" dirty="0">
              <a:solidFill>
                <a:schemeClr val="bg1"/>
              </a:solidFill>
              <a:latin typeface="+mj-lt"/>
              <a:cs typeface="Aharoni" panose="020B0604020202020204" pitchFamily="2" charset="-79"/>
            </a:endParaRPr>
          </a:p>
        </p:txBody>
      </p:sp>
    </p:spTree>
    <p:extLst>
      <p:ext uri="{BB962C8B-B14F-4D97-AF65-F5344CB8AC3E}">
        <p14:creationId xmlns:p14="http://schemas.microsoft.com/office/powerpoint/2010/main" val="2044989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932AB7F8DB62149971C9BD24F2233D6" ma:contentTypeVersion="0" ma:contentTypeDescription="Create a new document." ma:contentTypeScope="" ma:versionID="e4fa24c86faf14179a4809fb159f33b7">
  <xsd:schema xmlns:xsd="http://www.w3.org/2001/XMLSchema" xmlns:xs="http://www.w3.org/2001/XMLSchema" xmlns:p="http://schemas.microsoft.com/office/2006/metadata/properties" targetNamespace="http://schemas.microsoft.com/office/2006/metadata/properties" ma:root="true" ma:fieldsID="49ace4df76505305a0e8be2731bf4bf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723DE4-9FA6-4DB5-93AD-9F9ABAD5613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407BDDFB-541D-47F4-B834-66363C79147F}">
  <ds:schemaRefs>
    <ds:schemaRef ds:uri="http://schemas.microsoft.com/sharepoint/v3/contenttype/forms"/>
  </ds:schemaRefs>
</ds:datastoreItem>
</file>

<file path=customXml/itemProps3.xml><?xml version="1.0" encoding="utf-8"?>
<ds:datastoreItem xmlns:ds="http://schemas.openxmlformats.org/officeDocument/2006/customXml" ds:itemID="{7E6E3862-6326-48FE-A516-7AAFB374A3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473</TotalTime>
  <Words>1185</Words>
  <Application>Microsoft Office PowerPoint</Application>
  <PresentationFormat>Widescreen</PresentationFormat>
  <Paragraphs>121</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Aparajita</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Smith</dc:creator>
  <cp:lastModifiedBy>Amanda Smith</cp:lastModifiedBy>
  <cp:revision>7</cp:revision>
  <dcterms:created xsi:type="dcterms:W3CDTF">2020-04-08T21:36:17Z</dcterms:created>
  <dcterms:modified xsi:type="dcterms:W3CDTF">2020-04-14T06:11:53Z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0x0101006932AB7F8DB62149971C9BD24F2233D6</vt:lpwstr>
  </property>
</Properties>
</file>