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777651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777651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7776517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7776517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7b8742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7b8742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7b8742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7b8742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7b8742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7b8742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7b8742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7b8742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7b8742b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7b8742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7b8742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7b8742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F1C1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615050" y="2103676"/>
            <a:ext cx="591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Organizacije</a:t>
            </a:r>
            <a:endParaRPr b="1" sz="6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Montserrat"/>
              <a:buNone/>
              <a:defRPr b="1" sz="2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Montserrat"/>
              <a:buChar char="●"/>
              <a:defRPr sz="1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○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■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●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○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■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●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○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Montserrat"/>
              <a:buChar char="■"/>
              <a:defRPr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2675250" y="1310600"/>
            <a:ext cx="37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Ciljevi</a:t>
            </a:r>
            <a:endParaRPr b="1" sz="6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084050" y="1586550"/>
            <a:ext cx="697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Ciljevi Organizacije</a:t>
            </a:r>
            <a:endParaRPr b="1" sz="52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29200" y="3657600"/>
            <a:ext cx="3517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Radisavljević Veljko IT-26/2021</a:t>
            </a:r>
            <a:endParaRPr sz="1600">
              <a:solidFill>
                <a:srgbClr val="FAFA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60925" y="320040"/>
            <a:ext cx="81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Ciljevi organizacije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734738" y="1734360"/>
            <a:ext cx="2416200" cy="124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734713" y="1786250"/>
            <a:ext cx="24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Cilj</a:t>
            </a:r>
            <a:endParaRPr b="1" sz="2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845585" y="2292510"/>
            <a:ext cx="22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Da završi dobru školu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Da nađe dobar posao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95758" y="1737360"/>
            <a:ext cx="3072300" cy="1238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995833" y="1786250"/>
            <a:ext cx="307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Organizacija</a:t>
            </a:r>
            <a:endParaRPr b="1" sz="2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102333" y="2295510"/>
            <a:ext cx="29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Grupa ljudi, materijala i znanja namenjeni da služe svrsi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981700" y="3542650"/>
            <a:ext cx="3180600" cy="11889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81700" y="3591550"/>
            <a:ext cx="31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Ciljevi </a:t>
            </a: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Organizacije</a:t>
            </a:r>
            <a:endParaRPr b="1" sz="2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92075" y="4039978"/>
            <a:ext cx="28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Zadatak ili vizija koju organizacija želi da ostvari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2056275" y="3175224"/>
            <a:ext cx="548700" cy="548700"/>
          </a:xfrm>
          <a:prstGeom prst="straightConnector1">
            <a:avLst/>
          </a:prstGeom>
          <a:noFill/>
          <a:ln cap="flat" cmpd="sng" w="9525">
            <a:solidFill>
              <a:srgbClr val="FAFAF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6522534" y="3175236"/>
            <a:ext cx="548700" cy="548700"/>
          </a:xfrm>
          <a:prstGeom prst="straightConnector1">
            <a:avLst/>
          </a:prstGeom>
          <a:noFill/>
          <a:ln cap="flat" cmpd="sng" w="9525">
            <a:solidFill>
              <a:srgbClr val="FAFAF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2361000" y="320040"/>
            <a:ext cx="442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Prvi uslovi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568361" y="1372819"/>
            <a:ext cx="1899300" cy="13617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568362" y="1447344"/>
            <a:ext cx="189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Jasni</a:t>
            </a:r>
            <a:endParaRPr b="1" sz="16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68361" y="1831394"/>
            <a:ext cx="189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Ne mo</a:t>
            </a: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gu dovesti do problema kod zaposlenih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678041" y="1369692"/>
            <a:ext cx="2406000" cy="13617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78044" y="1446367"/>
            <a:ext cx="240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Ostvarljivi</a:t>
            </a:r>
            <a:endParaRPr b="1" sz="16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678045" y="1830417"/>
            <a:ext cx="24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Preterani i neostvarljivi ciljevi unose malodušnost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163050" y="2942460"/>
            <a:ext cx="2817900" cy="13617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163050" y="3020460"/>
            <a:ext cx="28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Pravilno odabrani</a:t>
            </a:r>
            <a:endParaRPr b="1" sz="16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63050" y="3377060"/>
            <a:ext cx="281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Postiž</a:t>
            </a:r>
            <a:r>
              <a:rPr lang="en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e se najveća moguća brzina i efikasnost ostvarivanja cilja</a:t>
            </a:r>
            <a:endParaRPr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495525" y="320040"/>
            <a:ext cx="815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Podela i klasifikacija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603426" y="1737350"/>
            <a:ext cx="17325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603425" y="18018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Opšti i posebni</a:t>
            </a:r>
            <a:endParaRPr b="1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08075" y="1737350"/>
            <a:ext cx="16467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808100" y="1801900"/>
            <a:ext cx="164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Jednostavni i složeni</a:t>
            </a:r>
            <a:endParaRPr b="1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546376" y="1737350"/>
            <a:ext cx="20511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546525" y="1801900"/>
            <a:ext cx="20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Trajni, dugoročni i privremeni</a:t>
            </a:r>
            <a:endParaRPr b="1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157304" y="3036584"/>
            <a:ext cx="23022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157303" y="3101109"/>
            <a:ext cx="23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Parcijalni (Uži) ciljevi</a:t>
            </a:r>
            <a:endParaRPr b="1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685284" y="3037590"/>
            <a:ext cx="22494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686584" y="3102115"/>
            <a:ext cx="22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Temeljni (Širi) ciljevi</a:t>
            </a:r>
            <a:endParaRPr b="1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06550" y="320050"/>
            <a:ext cx="753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Drugi uslovi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000003" y="3083310"/>
            <a:ext cx="24411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999950" y="3147825"/>
            <a:ext cx="244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C1C"/>
                </a:solidFill>
                <a:latin typeface="Montserrat"/>
                <a:ea typeface="Montserrat"/>
                <a:cs typeface="Montserrat"/>
                <a:sym typeface="Montserrat"/>
              </a:rPr>
              <a:t>Rangovani </a:t>
            </a:r>
            <a:endParaRPr b="1" sz="1200">
              <a:solidFill>
                <a:srgbClr val="1F1C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C1C"/>
                </a:solidFill>
                <a:latin typeface="Montserrat"/>
                <a:ea typeface="Montserrat"/>
                <a:cs typeface="Montserrat"/>
                <a:sym typeface="Montserrat"/>
              </a:rPr>
              <a:t>(Hijerarhijski struktuirani)</a:t>
            </a:r>
            <a:endParaRPr b="1" sz="1200">
              <a:solidFill>
                <a:srgbClr val="1F1C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351995" y="1720854"/>
            <a:ext cx="30891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352000" y="1785375"/>
            <a:ext cx="30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C1C"/>
                </a:solidFill>
                <a:latin typeface="Montserrat"/>
                <a:ea typeface="Montserrat"/>
                <a:cs typeface="Montserrat"/>
                <a:sym typeface="Montserrat"/>
              </a:rPr>
              <a:t>Međusobno usklađeni i uklopljeni</a:t>
            </a:r>
            <a:endParaRPr b="1" sz="1200">
              <a:solidFill>
                <a:srgbClr val="1F1C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700602" y="3081528"/>
            <a:ext cx="30069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700550" y="3146050"/>
            <a:ext cx="30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C1C"/>
                </a:solidFill>
                <a:latin typeface="Montserrat"/>
                <a:ea typeface="Montserrat"/>
                <a:cs typeface="Montserrat"/>
                <a:sym typeface="Montserrat"/>
              </a:rPr>
              <a:t>Protaktni individualnim ciljevima</a:t>
            </a:r>
            <a:endParaRPr b="1" sz="1200">
              <a:solidFill>
                <a:srgbClr val="1F1C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700016" y="1719072"/>
            <a:ext cx="34488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700025" y="1783600"/>
            <a:ext cx="34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C1C"/>
                </a:solidFill>
                <a:latin typeface="Montserrat"/>
                <a:ea typeface="Montserrat"/>
                <a:cs typeface="Montserrat"/>
                <a:sym typeface="Montserrat"/>
              </a:rPr>
              <a:t>Konzistentni </a:t>
            </a:r>
            <a:endParaRPr b="1" sz="1200">
              <a:solidFill>
                <a:srgbClr val="1F1C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C1C"/>
                </a:solidFill>
                <a:latin typeface="Montserrat"/>
                <a:ea typeface="Montserrat"/>
                <a:cs typeface="Montserrat"/>
                <a:sym typeface="Montserrat"/>
              </a:rPr>
              <a:t>(kompatibilni individualnim ciljevima)</a:t>
            </a:r>
            <a:endParaRPr b="1" sz="1200">
              <a:solidFill>
                <a:srgbClr val="1F1C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290150" y="320040"/>
            <a:ext cx="656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Osnovni 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ciljevi organizacije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887175" y="2194550"/>
            <a:ext cx="15768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887050" y="2259075"/>
            <a:ext cx="15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Uži oblik</a:t>
            </a:r>
            <a:endParaRPr b="1" sz="2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680029" y="2194550"/>
            <a:ext cx="16227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680054" y="2259075"/>
            <a:ext cx="162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Širi </a:t>
            </a: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oblik</a:t>
            </a:r>
            <a:endParaRPr b="1" sz="2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695200" y="3488931"/>
            <a:ext cx="3753600" cy="1080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222650" y="3197792"/>
            <a:ext cx="69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BCBCBC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1" sz="9600">
              <a:solidFill>
                <a:srgbClr val="BCBCB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695200" y="3553456"/>
            <a:ext cx="375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Bazični cilj organizacije</a:t>
            </a:r>
            <a:endParaRPr b="1" sz="2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1048350" y="320040"/>
            <a:ext cx="704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Druga klasifikacija</a:t>
            </a:r>
            <a:endParaRPr b="1" sz="48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021588" y="1462513"/>
            <a:ext cx="15270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013438" y="1527050"/>
            <a:ext cx="15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Tržišni položaj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773325" y="1464625"/>
            <a:ext cx="14130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3788200" y="1529150"/>
            <a:ext cx="14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Istraživanje </a:t>
            </a: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i razvoj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406727" y="1465325"/>
            <a:ext cx="15270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417552" y="1529850"/>
            <a:ext cx="15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Produktivnost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820425" y="2595975"/>
            <a:ext cx="16416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820425" y="2660500"/>
            <a:ext cx="16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Fizički i novčani resursi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4662996" y="2592750"/>
            <a:ext cx="14631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670200" y="265727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Profitabilnost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771044" y="3722425"/>
            <a:ext cx="15537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771044" y="3786950"/>
            <a:ext cx="155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Učinak i razvoj rukovodilaca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547550" y="3726750"/>
            <a:ext cx="20247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3547550" y="3791275"/>
            <a:ext cx="20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Učinak i stavovi (Ponašanje radnika)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787329" y="3720850"/>
            <a:ext cx="1709700" cy="9144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821375" y="3784700"/>
            <a:ext cx="16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1F1F"/>
                </a:solidFill>
                <a:latin typeface="Montserrat"/>
                <a:ea typeface="Montserrat"/>
                <a:cs typeface="Montserrat"/>
                <a:sym typeface="Montserrat"/>
              </a:rPr>
              <a:t>Odnosi sa spoljnim svetom</a:t>
            </a:r>
            <a:endParaRPr b="1" sz="1200">
              <a:solidFill>
                <a:srgbClr val="25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2614350" y="1555800"/>
            <a:ext cx="391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Hvala </a:t>
            </a:r>
            <a:endParaRPr b="1" sz="60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rPr>
              <a:t>na pažnji</a:t>
            </a:r>
            <a:endParaRPr b="1" sz="6000">
              <a:solidFill>
                <a:srgbClr val="FEFE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