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903725" cx="1218895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74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74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402245" y="685800"/>
            <a:ext cx="605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402245" y="685800"/>
            <a:ext cx="605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7cb035de8_0_49:notes"/>
          <p:cNvSpPr/>
          <p:nvPr>
            <p:ph idx="2" type="sldImg"/>
          </p:nvPr>
        </p:nvSpPr>
        <p:spPr>
          <a:xfrm>
            <a:off x="402245" y="685800"/>
            <a:ext cx="605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7cb035de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7cb035de8_0_59:notes"/>
          <p:cNvSpPr/>
          <p:nvPr>
            <p:ph idx="2" type="sldImg"/>
          </p:nvPr>
        </p:nvSpPr>
        <p:spPr>
          <a:xfrm>
            <a:off x="402245" y="685800"/>
            <a:ext cx="605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7cb035de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7cb035de8_0_79:notes"/>
          <p:cNvSpPr/>
          <p:nvPr>
            <p:ph idx="2" type="sldImg"/>
          </p:nvPr>
        </p:nvSpPr>
        <p:spPr>
          <a:xfrm>
            <a:off x="402245" y="685800"/>
            <a:ext cx="605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7cb035de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cb035de8_0_73:notes"/>
          <p:cNvSpPr/>
          <p:nvPr>
            <p:ph idx="2" type="sldImg"/>
          </p:nvPr>
        </p:nvSpPr>
        <p:spPr>
          <a:xfrm>
            <a:off x="402245" y="685800"/>
            <a:ext cx="605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7cb035de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7cb035de8_1_2:notes"/>
          <p:cNvSpPr/>
          <p:nvPr>
            <p:ph idx="2" type="sldImg"/>
          </p:nvPr>
        </p:nvSpPr>
        <p:spPr>
          <a:xfrm>
            <a:off x="402245" y="685800"/>
            <a:ext cx="605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7cb035de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7cb035de8_1_12:notes"/>
          <p:cNvSpPr/>
          <p:nvPr>
            <p:ph idx="2" type="sldImg"/>
          </p:nvPr>
        </p:nvSpPr>
        <p:spPr>
          <a:xfrm>
            <a:off x="402245" y="685800"/>
            <a:ext cx="605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7cb035de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7cb035de8_1_27:notes"/>
          <p:cNvSpPr/>
          <p:nvPr>
            <p:ph idx="2" type="sldImg"/>
          </p:nvPr>
        </p:nvSpPr>
        <p:spPr>
          <a:xfrm>
            <a:off x="402245" y="685800"/>
            <a:ext cx="605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7cb035de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7a4f338ea_0_0:notes"/>
          <p:cNvSpPr/>
          <p:nvPr>
            <p:ph idx="2" type="sldImg"/>
          </p:nvPr>
        </p:nvSpPr>
        <p:spPr>
          <a:xfrm>
            <a:off x="402245" y="685800"/>
            <a:ext cx="605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7a4f338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415507" y="999386"/>
            <a:ext cx="11358000" cy="2754900"/>
          </a:xfrm>
          <a:prstGeom prst="rect">
            <a:avLst/>
          </a:prstGeom>
        </p:spPr>
        <p:txBody>
          <a:bodyPr anchorCtr="0" anchor="b" bIns="122150" lIns="122150" spcFirstLastPara="1" rIns="122150" wrap="square" tIns="1221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15496" y="3804028"/>
            <a:ext cx="11358000" cy="1063800"/>
          </a:xfrm>
          <a:prstGeom prst="rect">
            <a:avLst/>
          </a:prstGeom>
        </p:spPr>
        <p:txBody>
          <a:bodyPr anchorCtr="0" anchor="t" bIns="122150" lIns="122150" spcFirstLastPara="1" rIns="122150" wrap="square" tIns="1221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1293784" y="6259078"/>
            <a:ext cx="731400" cy="528300"/>
          </a:xfrm>
          <a:prstGeom prst="rect">
            <a:avLst/>
          </a:prstGeom>
        </p:spPr>
        <p:txBody>
          <a:bodyPr anchorCtr="0" anchor="ctr" bIns="122150" lIns="122150" spcFirstLastPara="1" rIns="122150" wrap="square" tIns="1221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415496" y="1484667"/>
            <a:ext cx="11358000" cy="2635500"/>
          </a:xfrm>
          <a:prstGeom prst="rect">
            <a:avLst/>
          </a:prstGeom>
        </p:spPr>
        <p:txBody>
          <a:bodyPr anchorCtr="0" anchor="b" bIns="122150" lIns="122150" spcFirstLastPara="1" rIns="122150" wrap="square" tIns="1221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15496" y="4230990"/>
            <a:ext cx="11358000" cy="1746000"/>
          </a:xfrm>
          <a:prstGeom prst="rect">
            <a:avLst/>
          </a:prstGeom>
        </p:spPr>
        <p:txBody>
          <a:bodyPr anchorCtr="0" anchor="t" bIns="122150" lIns="122150" spcFirstLastPara="1" rIns="122150" wrap="square" tIns="12215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11293784" y="6259078"/>
            <a:ext cx="731400" cy="528300"/>
          </a:xfrm>
          <a:prstGeom prst="rect">
            <a:avLst/>
          </a:prstGeom>
        </p:spPr>
        <p:txBody>
          <a:bodyPr anchorCtr="0" anchor="ctr" bIns="122150" lIns="122150" spcFirstLastPara="1" rIns="122150" wrap="square" tIns="1221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11293784" y="6259078"/>
            <a:ext cx="731400" cy="528300"/>
          </a:xfrm>
          <a:prstGeom prst="rect">
            <a:avLst/>
          </a:prstGeom>
        </p:spPr>
        <p:txBody>
          <a:bodyPr anchorCtr="0" anchor="ctr" bIns="122150" lIns="122150" spcFirstLastPara="1" rIns="122150" wrap="square" tIns="1221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15496" y="2886921"/>
            <a:ext cx="11358000" cy="1129800"/>
          </a:xfrm>
          <a:prstGeom prst="rect">
            <a:avLst/>
          </a:prstGeom>
        </p:spPr>
        <p:txBody>
          <a:bodyPr anchorCtr="0" anchor="ctr" bIns="122150" lIns="122150" spcFirstLastPara="1" rIns="122150" wrap="square" tIns="1221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293784" y="6259078"/>
            <a:ext cx="731400" cy="528300"/>
          </a:xfrm>
          <a:prstGeom prst="rect">
            <a:avLst/>
          </a:prstGeom>
        </p:spPr>
        <p:txBody>
          <a:bodyPr anchorCtr="0" anchor="ctr" bIns="122150" lIns="122150" spcFirstLastPara="1" rIns="122150" wrap="square" tIns="1221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15496" y="597323"/>
            <a:ext cx="11358000" cy="768600"/>
          </a:xfrm>
          <a:prstGeom prst="rect">
            <a:avLst/>
          </a:prstGeom>
        </p:spPr>
        <p:txBody>
          <a:bodyPr anchorCtr="0" anchor="t" bIns="122150" lIns="122150" spcFirstLastPara="1" rIns="122150" wrap="square" tIns="1221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15496" y="1546879"/>
            <a:ext cx="11358000" cy="4585500"/>
          </a:xfrm>
          <a:prstGeom prst="rect">
            <a:avLst/>
          </a:prstGeom>
        </p:spPr>
        <p:txBody>
          <a:bodyPr anchorCtr="0" anchor="t" bIns="122150" lIns="122150" spcFirstLastPara="1" rIns="122150" wrap="square" tIns="1221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293784" y="6259078"/>
            <a:ext cx="731400" cy="528300"/>
          </a:xfrm>
          <a:prstGeom prst="rect">
            <a:avLst/>
          </a:prstGeom>
        </p:spPr>
        <p:txBody>
          <a:bodyPr anchorCtr="0" anchor="ctr" bIns="122150" lIns="122150" spcFirstLastPara="1" rIns="122150" wrap="square" tIns="1221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15496" y="597323"/>
            <a:ext cx="11358000" cy="768600"/>
          </a:xfrm>
          <a:prstGeom prst="rect">
            <a:avLst/>
          </a:prstGeom>
        </p:spPr>
        <p:txBody>
          <a:bodyPr anchorCtr="0" anchor="t" bIns="122150" lIns="122150" spcFirstLastPara="1" rIns="122150" wrap="square" tIns="1221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15496" y="1546879"/>
            <a:ext cx="5331900" cy="4585500"/>
          </a:xfrm>
          <a:prstGeom prst="rect">
            <a:avLst/>
          </a:prstGeom>
        </p:spPr>
        <p:txBody>
          <a:bodyPr anchorCtr="0" anchor="t" bIns="122150" lIns="122150" spcFirstLastPara="1" rIns="122150" wrap="square" tIns="12215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441588" y="1546879"/>
            <a:ext cx="5331900" cy="4585500"/>
          </a:xfrm>
          <a:prstGeom prst="rect">
            <a:avLst/>
          </a:prstGeom>
        </p:spPr>
        <p:txBody>
          <a:bodyPr anchorCtr="0" anchor="t" bIns="122150" lIns="122150" spcFirstLastPara="1" rIns="122150" wrap="square" tIns="12215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293784" y="6259078"/>
            <a:ext cx="731400" cy="528300"/>
          </a:xfrm>
          <a:prstGeom prst="rect">
            <a:avLst/>
          </a:prstGeom>
        </p:spPr>
        <p:txBody>
          <a:bodyPr anchorCtr="0" anchor="ctr" bIns="122150" lIns="122150" spcFirstLastPara="1" rIns="122150" wrap="square" tIns="1221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15496" y="597323"/>
            <a:ext cx="11358000" cy="768600"/>
          </a:xfrm>
          <a:prstGeom prst="rect">
            <a:avLst/>
          </a:prstGeom>
        </p:spPr>
        <p:txBody>
          <a:bodyPr anchorCtr="0" anchor="t" bIns="122150" lIns="122150" spcFirstLastPara="1" rIns="122150" wrap="square" tIns="1221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293784" y="6259078"/>
            <a:ext cx="731400" cy="528300"/>
          </a:xfrm>
          <a:prstGeom prst="rect">
            <a:avLst/>
          </a:prstGeom>
        </p:spPr>
        <p:txBody>
          <a:bodyPr anchorCtr="0" anchor="ctr" bIns="122150" lIns="122150" spcFirstLastPara="1" rIns="122150" wrap="square" tIns="1221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15496" y="745739"/>
            <a:ext cx="3743100" cy="1014300"/>
          </a:xfrm>
          <a:prstGeom prst="rect">
            <a:avLst/>
          </a:prstGeom>
        </p:spPr>
        <p:txBody>
          <a:bodyPr anchorCtr="0" anchor="b" bIns="122150" lIns="122150" spcFirstLastPara="1" rIns="122150" wrap="square" tIns="1221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15496" y="1865153"/>
            <a:ext cx="3743100" cy="4267500"/>
          </a:xfrm>
          <a:prstGeom prst="rect">
            <a:avLst/>
          </a:prstGeom>
        </p:spPr>
        <p:txBody>
          <a:bodyPr anchorCtr="0" anchor="t" bIns="122150" lIns="122150" spcFirstLastPara="1" rIns="122150" wrap="square" tIns="12215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293784" y="6259078"/>
            <a:ext cx="731400" cy="528300"/>
          </a:xfrm>
          <a:prstGeom prst="rect">
            <a:avLst/>
          </a:prstGeom>
        </p:spPr>
        <p:txBody>
          <a:bodyPr anchorCtr="0" anchor="ctr" bIns="122150" lIns="122150" spcFirstLastPara="1" rIns="122150" wrap="square" tIns="1221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653503" y="604202"/>
            <a:ext cx="8488200" cy="5490900"/>
          </a:xfrm>
          <a:prstGeom prst="rect">
            <a:avLst/>
          </a:prstGeom>
        </p:spPr>
        <p:txBody>
          <a:bodyPr anchorCtr="0" anchor="ctr" bIns="122150" lIns="122150" spcFirstLastPara="1" rIns="122150" wrap="square" tIns="1221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11293784" y="6259078"/>
            <a:ext cx="731400" cy="528300"/>
          </a:xfrm>
          <a:prstGeom prst="rect">
            <a:avLst/>
          </a:prstGeom>
        </p:spPr>
        <p:txBody>
          <a:bodyPr anchorCtr="0" anchor="ctr" bIns="122150" lIns="122150" spcFirstLastPara="1" rIns="122150" wrap="square" tIns="1221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4475" y="34"/>
            <a:ext cx="6094500" cy="69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2150" lIns="122150" spcFirstLastPara="1" rIns="122150" wrap="square" tIns="12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353911" y="1655196"/>
            <a:ext cx="5392200" cy="1989600"/>
          </a:xfrm>
          <a:prstGeom prst="rect">
            <a:avLst/>
          </a:prstGeom>
        </p:spPr>
        <p:txBody>
          <a:bodyPr anchorCtr="0" anchor="b" bIns="122150" lIns="122150" spcFirstLastPara="1" rIns="122150" wrap="square" tIns="1221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353911" y="3762352"/>
            <a:ext cx="5392200" cy="1657800"/>
          </a:xfrm>
          <a:prstGeom prst="rect">
            <a:avLst/>
          </a:prstGeom>
        </p:spPr>
        <p:txBody>
          <a:bodyPr anchorCtr="0" anchor="t" bIns="122150" lIns="122150" spcFirstLastPara="1" rIns="122150" wrap="square" tIns="1221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6584352" y="972038"/>
            <a:ext cx="5114700" cy="4959600"/>
          </a:xfrm>
          <a:prstGeom prst="rect">
            <a:avLst/>
          </a:prstGeom>
        </p:spPr>
        <p:txBody>
          <a:bodyPr anchorCtr="0" anchor="ctr" bIns="122150" lIns="122150" spcFirstLastPara="1" rIns="122150" wrap="square" tIns="1221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11293784" y="6259078"/>
            <a:ext cx="731400" cy="528300"/>
          </a:xfrm>
          <a:prstGeom prst="rect">
            <a:avLst/>
          </a:prstGeom>
        </p:spPr>
        <p:txBody>
          <a:bodyPr anchorCtr="0" anchor="ctr" bIns="122150" lIns="122150" spcFirstLastPara="1" rIns="122150" wrap="square" tIns="1221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415496" y="5678376"/>
            <a:ext cx="7996500" cy="812100"/>
          </a:xfrm>
          <a:prstGeom prst="rect">
            <a:avLst/>
          </a:prstGeom>
        </p:spPr>
        <p:txBody>
          <a:bodyPr anchorCtr="0" anchor="ctr" bIns="122150" lIns="122150" spcFirstLastPara="1" rIns="122150" wrap="square" tIns="1221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11293784" y="6259078"/>
            <a:ext cx="731400" cy="528300"/>
          </a:xfrm>
          <a:prstGeom prst="rect">
            <a:avLst/>
          </a:prstGeom>
        </p:spPr>
        <p:txBody>
          <a:bodyPr anchorCtr="0" anchor="ctr" bIns="122150" lIns="122150" spcFirstLastPara="1" rIns="122150" wrap="square" tIns="1221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12188950" cy="69037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15496" y="597323"/>
            <a:ext cx="113580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150" lIns="122150" spcFirstLastPara="1" rIns="122150" wrap="square" tIns="1221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4300"/>
              <a:buFont typeface="Roboto"/>
              <a:buNone/>
              <a:defRPr b="1" sz="4300">
                <a:solidFill>
                  <a:srgbClr val="F6F6F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15496" y="1546879"/>
            <a:ext cx="11358000" cy="4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150" lIns="122150" spcFirstLastPara="1" rIns="122150" wrap="square" tIns="12215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400"/>
              <a:buFont typeface="Roboto"/>
              <a:buChar char="●"/>
              <a:defRPr sz="2400">
                <a:solidFill>
                  <a:srgbClr val="F6F6F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900"/>
              <a:buFont typeface="Roboto"/>
              <a:buChar char="○"/>
              <a:defRPr sz="1900">
                <a:solidFill>
                  <a:srgbClr val="F6F6F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900"/>
              <a:buFont typeface="Roboto"/>
              <a:buChar char="■"/>
              <a:defRPr sz="1900">
                <a:solidFill>
                  <a:srgbClr val="F6F6F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900"/>
              <a:buFont typeface="Roboto"/>
              <a:buChar char="●"/>
              <a:defRPr sz="1900">
                <a:solidFill>
                  <a:srgbClr val="F6F6F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900"/>
              <a:buFont typeface="Roboto"/>
              <a:buChar char="○"/>
              <a:defRPr sz="1900">
                <a:solidFill>
                  <a:srgbClr val="F6F6F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900"/>
              <a:buFont typeface="Roboto"/>
              <a:buChar char="■"/>
              <a:defRPr sz="1900">
                <a:solidFill>
                  <a:srgbClr val="F6F6F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900"/>
              <a:buFont typeface="Roboto"/>
              <a:buChar char="●"/>
              <a:defRPr sz="1900">
                <a:solidFill>
                  <a:srgbClr val="F6F6F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900"/>
              <a:buFont typeface="Roboto"/>
              <a:buChar char="○"/>
              <a:defRPr sz="1900">
                <a:solidFill>
                  <a:srgbClr val="F6F6F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900"/>
              <a:buFont typeface="Roboto"/>
              <a:buChar char="■"/>
              <a:defRPr sz="1900">
                <a:solidFill>
                  <a:srgbClr val="F6F6F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1293784" y="6259078"/>
            <a:ext cx="7314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150" lIns="122150" spcFirstLastPara="1" rIns="122150" wrap="square" tIns="12215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3359525" y="1632970"/>
            <a:ext cx="5469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Функције Менаџмента</a:t>
            </a:r>
            <a:endParaRPr b="1" sz="56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371600" y="1874525"/>
            <a:ext cx="6715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Менаџмент - иправљање или способност управљања</a:t>
            </a:r>
            <a:endParaRPr b="1" sz="36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359525" y="502920"/>
            <a:ext cx="546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Менаџмент</a:t>
            </a:r>
            <a:endParaRPr b="1" sz="4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371600" y="3495800"/>
            <a:ext cx="31677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800"/>
              <a:buFont typeface="Times New Roman"/>
              <a:buChar char="●"/>
            </a:pPr>
            <a:r>
              <a:rPr b="1" lang="en" sz="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Планирање</a:t>
            </a:r>
            <a:endParaRPr b="1" sz="2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800"/>
              <a:buFont typeface="Times New Roman"/>
              <a:buChar char="●"/>
            </a:pPr>
            <a:r>
              <a:rPr b="1" lang="en" sz="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Организовање</a:t>
            </a:r>
            <a:endParaRPr b="1" sz="2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800"/>
              <a:buFont typeface="Times New Roman"/>
              <a:buChar char="●"/>
            </a:pPr>
            <a:r>
              <a:rPr b="1" lang="en" sz="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Вођење</a:t>
            </a:r>
            <a:endParaRPr b="1" sz="2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800"/>
              <a:buFont typeface="Times New Roman"/>
              <a:buChar char="●"/>
            </a:pPr>
            <a:r>
              <a:rPr b="1" lang="en" sz="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Контрола</a:t>
            </a:r>
            <a:endParaRPr b="1" sz="2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360050" y="3374136"/>
            <a:ext cx="13575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33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376450" y="4208600"/>
            <a:ext cx="4596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Фунцкије Менаџмента</a:t>
            </a:r>
            <a:endParaRPr b="1" sz="32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3848675" y="502925"/>
            <a:ext cx="449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Планирање</a:t>
            </a:r>
            <a:endParaRPr b="1" sz="4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371600" y="1874525"/>
            <a:ext cx="7412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Прављење путање за одређено време или ПЛАНИРАЊЕ</a:t>
            </a:r>
            <a:endParaRPr b="1" sz="36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187025" y="3703525"/>
            <a:ext cx="322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Стратегијско </a:t>
            </a:r>
            <a:endParaRPr b="1" sz="2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планирање</a:t>
            </a:r>
            <a:endParaRPr b="1" sz="2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111675" y="3703320"/>
            <a:ext cx="322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Тактичко</a:t>
            </a:r>
            <a:endParaRPr b="1" sz="2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планирање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65334">
            <a:off x="5406450" y="299466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3089375" y="299466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949600" y="4750225"/>
            <a:ext cx="47862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Решавање стратегијских проблема</a:t>
            </a:r>
            <a:endParaRPr b="1" sz="1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Доношење стратегијских одлука</a:t>
            </a:r>
            <a:endParaRPr b="1" sz="1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Одређивање најважнијих циљева</a:t>
            </a:r>
            <a:endParaRPr b="1" sz="1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479300" y="4750225"/>
            <a:ext cx="43392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Дефинисање оквира за циљеве</a:t>
            </a:r>
            <a:endParaRPr b="1" sz="1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Конкретизовање  циљева</a:t>
            </a:r>
            <a:endParaRPr b="1" sz="1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Најбољи начин остваривања</a:t>
            </a:r>
            <a:endParaRPr b="1" sz="1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4048025" y="464920"/>
            <a:ext cx="409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Планови</a:t>
            </a:r>
            <a:endParaRPr b="1" sz="4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194549" y="2743200"/>
            <a:ext cx="255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Краткорочни</a:t>
            </a:r>
            <a:endParaRPr b="1" sz="2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935875" y="3200400"/>
            <a:ext cx="263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Средњорочни</a:t>
            </a:r>
            <a:endParaRPr b="1" sz="2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7680950" y="3657600"/>
            <a:ext cx="231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Дугорочни</a:t>
            </a:r>
            <a:endParaRPr b="1" sz="2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651750" y="3291850"/>
            <a:ext cx="193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 једне године</a:t>
            </a:r>
            <a:endParaRPr b="1" sz="1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394960" y="3749040"/>
            <a:ext cx="193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 пет година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8138149" y="4206250"/>
            <a:ext cx="208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 десет и више</a:t>
            </a:r>
            <a:endParaRPr b="1" sz="1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3359525" y="502920"/>
            <a:ext cx="546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Организовање</a:t>
            </a:r>
            <a:endParaRPr b="1" sz="4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371600" y="1874525"/>
            <a:ext cx="5969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Организовање - правилна расподела задатака</a:t>
            </a:r>
            <a:endParaRPr b="1" sz="36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2394745" y="3731795"/>
            <a:ext cx="307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Специјализација</a:t>
            </a:r>
            <a:endParaRPr b="1" sz="2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посла</a:t>
            </a:r>
            <a:endParaRPr b="1" sz="2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094475" y="3947350"/>
            <a:ext cx="431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Департментализација</a:t>
            </a:r>
            <a:endParaRPr b="1" sz="2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29973">
            <a:off x="8914375" y="458197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561036">
            <a:off x="1907625" y="324062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4950" y="498789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2650" y="498789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3359525" y="502920"/>
            <a:ext cx="546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Вођење</a:t>
            </a:r>
            <a:endParaRPr b="1" sz="4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371600" y="1874525"/>
            <a:ext cx="5890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Вођење или вођа - особа која води групу људи</a:t>
            </a:r>
            <a:endParaRPr b="1" sz="36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371600" y="3593600"/>
            <a:ext cx="44478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800"/>
              <a:buFont typeface="Times New Roman"/>
              <a:buChar char="●"/>
            </a:pPr>
            <a:r>
              <a:rPr b="1" lang="en" sz="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Доминантан положај</a:t>
            </a:r>
            <a:endParaRPr b="1" sz="2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800"/>
              <a:buFont typeface="Times New Roman"/>
              <a:buChar char="●"/>
            </a:pPr>
            <a:r>
              <a:rPr b="1" lang="en" sz="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Комуникативност</a:t>
            </a:r>
            <a:endParaRPr b="1" sz="2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800"/>
              <a:buFont typeface="Times New Roman"/>
              <a:buChar char="●"/>
            </a:pPr>
            <a:r>
              <a:rPr b="1" lang="en" sz="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Флексибилност</a:t>
            </a:r>
            <a:endParaRPr b="1" sz="2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498592" y="3337560"/>
            <a:ext cx="13575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6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21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6602150" y="4079900"/>
            <a:ext cx="2704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Добар лидер </a:t>
            </a:r>
            <a:endParaRPr b="1" sz="32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3200225" y="502920"/>
            <a:ext cx="546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Стилови тимова</a:t>
            </a:r>
            <a:endParaRPr b="1" sz="4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3889763" y="3266875"/>
            <a:ext cx="30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Демократски</a:t>
            </a:r>
            <a:endParaRPr b="1" sz="2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143707" y="4181275"/>
            <a:ext cx="30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Аутократски</a:t>
            </a:r>
            <a:endParaRPr b="1" sz="2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630108" y="2352475"/>
            <a:ext cx="30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Либерални </a:t>
            </a:r>
            <a:endParaRPr b="1" sz="2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24285">
            <a:off x="1036612" y="34193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316691">
            <a:off x="5530338" y="24565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7313588" y="15401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1966676" y="4729950"/>
            <a:ext cx="3561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Мања предузећа</a:t>
            </a:r>
            <a:endParaRPr b="1" sz="1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Лидер нема поверења</a:t>
            </a:r>
            <a:endParaRPr b="1" sz="1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Лидер сам доноси одлуке</a:t>
            </a:r>
            <a:endParaRPr b="1" sz="1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709876" y="3815525"/>
            <a:ext cx="3707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Средња и велика предузећа</a:t>
            </a:r>
            <a:endParaRPr b="1" sz="1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Лидер има поверења</a:t>
            </a:r>
            <a:endParaRPr b="1" sz="1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Запослени учествују у решавању проблема</a:t>
            </a:r>
            <a:endParaRPr b="1" sz="1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7453075" y="2901125"/>
            <a:ext cx="3807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Присутна укљученост</a:t>
            </a:r>
            <a:endParaRPr b="1" sz="1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Слобода говора</a:t>
            </a:r>
            <a:endParaRPr b="1" sz="1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Слобода у доношењу одлуке</a:t>
            </a:r>
            <a:endParaRPr b="1" sz="1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3359525" y="502920"/>
            <a:ext cx="546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Контрола</a:t>
            </a:r>
            <a:endParaRPr b="1" sz="4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371600" y="1874525"/>
            <a:ext cx="5810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Контрола - проверавање рада запослених</a:t>
            </a:r>
            <a:endParaRPr b="1" sz="36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371600" y="3694025"/>
            <a:ext cx="52230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800"/>
              <a:buFont typeface="Times New Roman"/>
              <a:buChar char="●"/>
            </a:pPr>
            <a:r>
              <a:rPr b="1" lang="en" sz="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Пружање помоћи ако је неопходна</a:t>
            </a:r>
            <a:endParaRPr b="1" sz="2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800"/>
              <a:buFont typeface="Times New Roman"/>
              <a:buChar char="●"/>
            </a:pPr>
            <a:r>
              <a:rPr b="1" lang="en" sz="28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Јасан приказ у ком смеру плови наш брод</a:t>
            </a:r>
            <a:endParaRPr b="1" sz="28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4528625" y="2079675"/>
            <a:ext cx="3131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 је то</a:t>
            </a:r>
            <a:endParaRPr b="1" sz="64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244000" y="5526800"/>
            <a:ext cx="166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Р. Вељко</a:t>
            </a:r>
            <a:endParaRPr sz="16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