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904038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1135764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15440" y="3942000"/>
            <a:ext cx="1135764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1544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520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255560" y="154692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95680" y="154692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15440" y="394200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255560" y="394200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95680" y="394200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15440" y="1546920"/>
            <a:ext cx="1135764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1135764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15440" y="597240"/>
            <a:ext cx="11357640" cy="35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1544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15440" y="1546920"/>
            <a:ext cx="1135764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520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15440" y="3942000"/>
            <a:ext cx="1135764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1135764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15440" y="3942000"/>
            <a:ext cx="1135764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1544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520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255560" y="154692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95680" y="154692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15440" y="394200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255560" y="394200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95680" y="3942000"/>
            <a:ext cx="365688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1135764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15440" y="597240"/>
            <a:ext cx="11357640" cy="35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1544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5200" y="394200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1544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5200" y="1546920"/>
            <a:ext cx="554220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15440" y="3942000"/>
            <a:ext cx="11357640" cy="21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9033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15440" y="999360"/>
            <a:ext cx="11357640" cy="2754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/>
          </a:bodyPr>
          <a:p>
            <a:r>
              <a:rPr b="0" lang="en-US" sz="6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11293920" y="6258960"/>
            <a:ext cx="731160" cy="528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49E2654-AF73-48A7-B6E1-7AD5B2D77CD9}" type="slidenum">
              <a:rPr b="0" lang="en" sz="13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120" y="1615320"/>
            <a:ext cx="10969560" cy="40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9033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5440" y="597240"/>
            <a:ext cx="11357640" cy="768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0000"/>
          </a:bodyPr>
          <a:p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15440" y="1546920"/>
            <a:ext cx="11357640" cy="4585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11293920" y="6258960"/>
            <a:ext cx="731160" cy="528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01FDB3-2F5A-4CC8-8350-717D9767B08A}" type="slidenum">
              <a:rPr b="0" lang="en" sz="13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55;p13"/>
          <p:cNvSpPr/>
          <p:nvPr/>
        </p:nvSpPr>
        <p:spPr>
          <a:xfrm>
            <a:off x="3200400" y="1632960"/>
            <a:ext cx="6172200" cy="18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600" spc="-1" strike="noStrike">
                <a:solidFill>
                  <a:srgbClr val="f6f6f6"/>
                </a:solidFill>
                <a:latin typeface="Roboto"/>
                <a:ea typeface="Roboto"/>
              </a:rPr>
              <a:t>Funkcije Menadžmenta</a:t>
            </a:r>
            <a:endParaRPr b="0" lang="en-US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0;p14"/>
          <p:cNvSpPr/>
          <p:nvPr/>
        </p:nvSpPr>
        <p:spPr>
          <a:xfrm>
            <a:off x="1371600" y="1874520"/>
            <a:ext cx="66294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6f6f6"/>
                </a:solidFill>
                <a:latin typeface="Roboto"/>
                <a:ea typeface="Roboto"/>
              </a:rPr>
              <a:t>Menadžment - upravljanje ili sposobnost upravljanja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Google Shape;61;p14"/>
          <p:cNvSpPr/>
          <p:nvPr/>
        </p:nvSpPr>
        <p:spPr>
          <a:xfrm>
            <a:off x="3359520" y="502920"/>
            <a:ext cx="54694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6f6f6"/>
                </a:solidFill>
                <a:latin typeface="Roboto"/>
                <a:ea typeface="Roboto"/>
              </a:rPr>
              <a:t>Menadžment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3" name="Google Shape;62;p14"/>
          <p:cNvSpPr/>
          <p:nvPr/>
        </p:nvSpPr>
        <p:spPr>
          <a:xfrm>
            <a:off x="1371600" y="3495960"/>
            <a:ext cx="3429000" cy="21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Planiranje</a:t>
            </a:r>
            <a:endParaRPr b="0" lang="en-US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Organizovanje</a:t>
            </a:r>
            <a:endParaRPr b="0" lang="en-US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Vođenje</a:t>
            </a:r>
            <a:endParaRPr b="0" lang="en-US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Kontrola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Google Shape;63;p14"/>
          <p:cNvSpPr/>
          <p:nvPr/>
        </p:nvSpPr>
        <p:spPr>
          <a:xfrm>
            <a:off x="4359960" y="3374280"/>
            <a:ext cx="1357200" cy="21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800" spc="-1" strike="noStrike">
                <a:solidFill>
                  <a:srgbClr val="f6f6f6"/>
                </a:solidFill>
                <a:latin typeface="Roboto"/>
                <a:ea typeface="Roboto"/>
              </a:rPr>
              <a:t>}</a:t>
            </a:r>
            <a:endParaRPr b="0" lang="en-US" sz="12800" spc="-1" strike="noStrike">
              <a:latin typeface="Arial"/>
            </a:endParaRPr>
          </a:p>
        </p:txBody>
      </p:sp>
      <p:sp>
        <p:nvSpPr>
          <p:cNvPr id="85" name="Google Shape;64;p14"/>
          <p:cNvSpPr/>
          <p:nvPr/>
        </p:nvSpPr>
        <p:spPr>
          <a:xfrm>
            <a:off x="5376600" y="4208760"/>
            <a:ext cx="45961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6f6f6"/>
                </a:solidFill>
                <a:latin typeface="Roboto"/>
                <a:ea typeface="Roboto"/>
              </a:rPr>
              <a:t>Funkcije Menadžmenta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9;p15"/>
          <p:cNvSpPr/>
          <p:nvPr/>
        </p:nvSpPr>
        <p:spPr>
          <a:xfrm>
            <a:off x="3848760" y="502920"/>
            <a:ext cx="449136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6f6f6"/>
                </a:solidFill>
                <a:latin typeface="Roboto"/>
                <a:ea typeface="Roboto"/>
              </a:rPr>
              <a:t>Planiranje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7" name="Google Shape;70;p15"/>
          <p:cNvSpPr/>
          <p:nvPr/>
        </p:nvSpPr>
        <p:spPr>
          <a:xfrm>
            <a:off x="1371600" y="1874520"/>
            <a:ext cx="696852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6f6f6"/>
                </a:solidFill>
                <a:latin typeface="Roboto"/>
                <a:ea typeface="Roboto"/>
              </a:rPr>
              <a:t>Pravljenje putanje za određeno vreme ili PLANIRANJE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Google Shape;71;p15"/>
          <p:cNvSpPr/>
          <p:nvPr/>
        </p:nvSpPr>
        <p:spPr>
          <a:xfrm>
            <a:off x="1186920" y="3703680"/>
            <a:ext cx="32281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Strategijsko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planiranje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Google Shape;72;p15"/>
          <p:cNvSpPr/>
          <p:nvPr/>
        </p:nvSpPr>
        <p:spPr>
          <a:xfrm>
            <a:off x="5111640" y="3703320"/>
            <a:ext cx="32281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Taktičko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 </a:t>
            </a: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planiranje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0" name="Google Shape;73;p15" descr=""/>
          <p:cNvPicPr/>
          <p:nvPr/>
        </p:nvPicPr>
        <p:blipFill>
          <a:blip r:embed="rId1"/>
          <a:stretch/>
        </p:blipFill>
        <p:spPr>
          <a:xfrm rot="2465400">
            <a:off x="5406120" y="299448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75;p15"/>
          <p:cNvSpPr/>
          <p:nvPr/>
        </p:nvSpPr>
        <p:spPr>
          <a:xfrm>
            <a:off x="949680" y="4750200"/>
            <a:ext cx="478584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Rešavanje strategijski problema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Donošenje strategijskih odluka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Određivanje najvaznijih ciljeva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Google Shape;76;p15"/>
          <p:cNvSpPr/>
          <p:nvPr/>
        </p:nvSpPr>
        <p:spPr>
          <a:xfrm>
            <a:off x="5479200" y="4750200"/>
            <a:ext cx="3931200" cy="17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Definisanje okvira za ciljeve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Konkretizovanje ciljeva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Najbolji način ostvarivanja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Google Shape;73;p 1" descr=""/>
          <p:cNvPicPr/>
          <p:nvPr/>
        </p:nvPicPr>
        <p:blipFill>
          <a:blip r:embed="rId2"/>
          <a:stretch/>
        </p:blipFill>
        <p:spPr>
          <a:xfrm rot="1327200">
            <a:off x="595440" y="333864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81;p16"/>
          <p:cNvSpPr/>
          <p:nvPr/>
        </p:nvSpPr>
        <p:spPr>
          <a:xfrm>
            <a:off x="4048200" y="464760"/>
            <a:ext cx="40924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6f6f6"/>
                </a:solidFill>
                <a:latin typeface="Roboto"/>
                <a:ea typeface="Roboto"/>
              </a:rPr>
              <a:t>Planovi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5" name="Google Shape;82;p16"/>
          <p:cNvSpPr/>
          <p:nvPr/>
        </p:nvSpPr>
        <p:spPr>
          <a:xfrm>
            <a:off x="2057400" y="2743200"/>
            <a:ext cx="274320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Kratkoročni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Google Shape;83;p16"/>
          <p:cNvSpPr/>
          <p:nvPr/>
        </p:nvSpPr>
        <p:spPr>
          <a:xfrm>
            <a:off x="4800600" y="3200400"/>
            <a:ext cx="297180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Srednjoročni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Google Shape;84;p16"/>
          <p:cNvSpPr/>
          <p:nvPr/>
        </p:nvSpPr>
        <p:spPr>
          <a:xfrm>
            <a:off x="7680960" y="3657600"/>
            <a:ext cx="260604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Dugoročni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Google Shape;85;p16"/>
          <p:cNvSpPr/>
          <p:nvPr/>
        </p:nvSpPr>
        <p:spPr>
          <a:xfrm>
            <a:off x="2651760" y="3291840"/>
            <a:ext cx="193680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Do jedne godine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Google Shape;86;p16"/>
          <p:cNvSpPr/>
          <p:nvPr/>
        </p:nvSpPr>
        <p:spPr>
          <a:xfrm>
            <a:off x="5394960" y="3749040"/>
            <a:ext cx="1936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Od pet godina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Google Shape;87;p16"/>
          <p:cNvSpPr/>
          <p:nvPr/>
        </p:nvSpPr>
        <p:spPr>
          <a:xfrm>
            <a:off x="8138160" y="4206240"/>
            <a:ext cx="193680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Od deset i više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92;p17"/>
          <p:cNvSpPr/>
          <p:nvPr/>
        </p:nvSpPr>
        <p:spPr>
          <a:xfrm>
            <a:off x="3359520" y="502920"/>
            <a:ext cx="54694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6f6f6"/>
                </a:solidFill>
                <a:latin typeface="Roboto"/>
                <a:ea typeface="Roboto"/>
              </a:rPr>
              <a:t>Organizovanje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2" name="Google Shape;93;p17"/>
          <p:cNvSpPr/>
          <p:nvPr/>
        </p:nvSpPr>
        <p:spPr>
          <a:xfrm>
            <a:off x="1371600" y="1874520"/>
            <a:ext cx="68580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6f6f6"/>
                </a:solidFill>
                <a:latin typeface="Roboto"/>
                <a:ea typeface="Roboto"/>
              </a:rPr>
              <a:t>Organizovanje - pravilna raspodela zadataka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Google Shape;94;p17"/>
          <p:cNvSpPr/>
          <p:nvPr/>
        </p:nvSpPr>
        <p:spPr>
          <a:xfrm>
            <a:off x="2394720" y="3731760"/>
            <a:ext cx="30765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Specijalizacija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posla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Google Shape;95;p17"/>
          <p:cNvSpPr/>
          <p:nvPr/>
        </p:nvSpPr>
        <p:spPr>
          <a:xfrm>
            <a:off x="6094440" y="3947400"/>
            <a:ext cx="431100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Departmentalizacija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5" name="Google Shape;96;p17" descr=""/>
          <p:cNvPicPr/>
          <p:nvPr/>
        </p:nvPicPr>
        <p:blipFill>
          <a:blip r:embed="rId1"/>
          <a:stretch/>
        </p:blipFill>
        <p:spPr>
          <a:xfrm rot="2130000">
            <a:off x="8914320" y="45817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6" name="Google Shape;97;p17" descr=""/>
          <p:cNvPicPr/>
          <p:nvPr/>
        </p:nvPicPr>
        <p:blipFill>
          <a:blip r:embed="rId2"/>
          <a:stretch/>
        </p:blipFill>
        <p:spPr>
          <a:xfrm rot="1561200">
            <a:off x="1907640" y="324036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7" name="Google Shape;98;p17" descr=""/>
          <p:cNvPicPr/>
          <p:nvPr/>
        </p:nvPicPr>
        <p:blipFill>
          <a:blip r:embed="rId3"/>
          <a:stretch/>
        </p:blipFill>
        <p:spPr>
          <a:xfrm>
            <a:off x="2824920" y="49878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99;p17" descr=""/>
          <p:cNvPicPr/>
          <p:nvPr/>
        </p:nvPicPr>
        <p:blipFill>
          <a:blip r:embed="rId4"/>
          <a:stretch/>
        </p:blipFill>
        <p:spPr>
          <a:xfrm>
            <a:off x="4152600" y="498780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4;p18"/>
          <p:cNvSpPr/>
          <p:nvPr/>
        </p:nvSpPr>
        <p:spPr>
          <a:xfrm>
            <a:off x="3359520" y="502920"/>
            <a:ext cx="54694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6f6f6"/>
                </a:solidFill>
                <a:latin typeface="Roboto"/>
                <a:ea typeface="Roboto"/>
              </a:rPr>
              <a:t>Vođenje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0" name="Google Shape;105;p18"/>
          <p:cNvSpPr/>
          <p:nvPr/>
        </p:nvSpPr>
        <p:spPr>
          <a:xfrm>
            <a:off x="1388520" y="1874520"/>
            <a:ext cx="684108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6f6f6"/>
                </a:solidFill>
                <a:latin typeface="Roboto"/>
                <a:ea typeface="Roboto"/>
              </a:rPr>
              <a:t>Vođenje ili vođa - osoba koja vodi grupu ljudi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Google Shape;106;p18"/>
          <p:cNvSpPr/>
          <p:nvPr/>
        </p:nvSpPr>
        <p:spPr>
          <a:xfrm>
            <a:off x="1143000" y="3593520"/>
            <a:ext cx="457200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Dominantan položaj</a:t>
            </a:r>
            <a:endParaRPr b="0" lang="en-US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Komunikativnost</a:t>
            </a:r>
            <a:endParaRPr b="0" lang="en-US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Fleksibilnost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Google Shape;107;p18"/>
          <p:cNvSpPr/>
          <p:nvPr/>
        </p:nvSpPr>
        <p:spPr>
          <a:xfrm>
            <a:off x="5486400" y="3337560"/>
            <a:ext cx="1357200" cy="21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600" spc="-1" strike="noStrike">
                <a:solidFill>
                  <a:srgbClr val="f6f6f6"/>
                </a:solidFill>
                <a:latin typeface="Roboto"/>
                <a:ea typeface="Roboto"/>
              </a:rPr>
              <a:t>}</a:t>
            </a:r>
            <a:endParaRPr b="0" lang="en-US" sz="11600" spc="-1" strike="noStrike">
              <a:latin typeface="Arial"/>
            </a:endParaRPr>
          </a:p>
        </p:txBody>
      </p:sp>
      <p:sp>
        <p:nvSpPr>
          <p:cNvPr id="113" name="Google Shape;108;p18"/>
          <p:cNvSpPr/>
          <p:nvPr/>
        </p:nvSpPr>
        <p:spPr>
          <a:xfrm>
            <a:off x="6373440" y="4079880"/>
            <a:ext cx="270432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6f6f6"/>
                </a:solidFill>
                <a:latin typeface="Roboto"/>
                <a:ea typeface="Roboto"/>
              </a:rPr>
              <a:t>Dobar lider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3;p19"/>
          <p:cNvSpPr/>
          <p:nvPr/>
        </p:nvSpPr>
        <p:spPr>
          <a:xfrm>
            <a:off x="3200400" y="502920"/>
            <a:ext cx="54694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6f6f6"/>
                </a:solidFill>
                <a:latin typeface="Roboto"/>
                <a:ea typeface="Roboto"/>
              </a:rPr>
              <a:t>Stilovi lidera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5" name="Google Shape;114;p19"/>
          <p:cNvSpPr/>
          <p:nvPr/>
        </p:nvSpPr>
        <p:spPr>
          <a:xfrm>
            <a:off x="3889800" y="3267000"/>
            <a:ext cx="30859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Demokratski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Google Shape;115;p19"/>
          <p:cNvSpPr/>
          <p:nvPr/>
        </p:nvSpPr>
        <p:spPr>
          <a:xfrm>
            <a:off x="1143720" y="4181400"/>
            <a:ext cx="30859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Autokratski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Google Shape;116;p19"/>
          <p:cNvSpPr/>
          <p:nvPr/>
        </p:nvSpPr>
        <p:spPr>
          <a:xfrm>
            <a:off x="6630120" y="2352600"/>
            <a:ext cx="30859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Liberalni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8" name="Google Shape;117;p19" descr=""/>
          <p:cNvPicPr/>
          <p:nvPr/>
        </p:nvPicPr>
        <p:blipFill>
          <a:blip r:embed="rId1"/>
          <a:stretch/>
        </p:blipFill>
        <p:spPr>
          <a:xfrm rot="2124000">
            <a:off x="1036440" y="34189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118;p19" descr=""/>
          <p:cNvPicPr/>
          <p:nvPr/>
        </p:nvPicPr>
        <p:blipFill>
          <a:blip r:embed="rId2"/>
          <a:stretch/>
        </p:blipFill>
        <p:spPr>
          <a:xfrm rot="19283400">
            <a:off x="5529960" y="245664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119;p19" descr=""/>
          <p:cNvPicPr/>
          <p:nvPr/>
        </p:nvPicPr>
        <p:blipFill>
          <a:blip r:embed="rId3"/>
          <a:stretch/>
        </p:blipFill>
        <p:spPr>
          <a:xfrm rot="2700000">
            <a:off x="7313760" y="153972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21" name="Google Shape;120;p19"/>
          <p:cNvSpPr/>
          <p:nvPr/>
        </p:nvSpPr>
        <p:spPr>
          <a:xfrm>
            <a:off x="1966680" y="4730040"/>
            <a:ext cx="3247560" cy="17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Manja preduzeća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Lider nema poverenja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Lider sam donosi odluke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Google Shape;121;p19"/>
          <p:cNvSpPr/>
          <p:nvPr/>
        </p:nvSpPr>
        <p:spPr>
          <a:xfrm>
            <a:off x="4709880" y="3815640"/>
            <a:ext cx="3399120" cy="17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Srednja i velika preduzeća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Lider ima poverenja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Zaposleni učestvuju u rešavanju problema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Google Shape;122;p19"/>
          <p:cNvSpPr/>
          <p:nvPr/>
        </p:nvSpPr>
        <p:spPr>
          <a:xfrm>
            <a:off x="7453080" y="2901240"/>
            <a:ext cx="3560760" cy="14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Prisutna uključenost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Sloboda govora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6f6f6"/>
                </a:solidFill>
                <a:latin typeface="Roboto"/>
                <a:ea typeface="Roboto"/>
              </a:rPr>
              <a:t>Sloboda u donošenju odluke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7;p20"/>
          <p:cNvSpPr/>
          <p:nvPr/>
        </p:nvSpPr>
        <p:spPr>
          <a:xfrm>
            <a:off x="3359520" y="502920"/>
            <a:ext cx="54694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6f6f6"/>
                </a:solidFill>
                <a:latin typeface="Roboto"/>
                <a:ea typeface="Roboto"/>
              </a:rPr>
              <a:t>Kontrola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5" name="Google Shape;128;p20"/>
          <p:cNvSpPr/>
          <p:nvPr/>
        </p:nvSpPr>
        <p:spPr>
          <a:xfrm>
            <a:off x="1371600" y="1874520"/>
            <a:ext cx="546948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6f6f6"/>
                </a:solidFill>
                <a:latin typeface="Roboto"/>
                <a:ea typeface="Roboto"/>
              </a:rPr>
              <a:t>Kontrola - proveravanje rada zaposlenih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Google Shape;129;p20"/>
          <p:cNvSpPr/>
          <p:nvPr/>
        </p:nvSpPr>
        <p:spPr>
          <a:xfrm>
            <a:off x="1371600" y="3693960"/>
            <a:ext cx="5222520" cy="21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Pružanje pomoći ako je neophodna</a:t>
            </a:r>
            <a:endParaRPr b="0" lang="en-US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6f6f6"/>
              </a:buClr>
              <a:buFont typeface="Roboto"/>
              <a:buChar char="●"/>
            </a:pPr>
            <a:r>
              <a:rPr b="1" lang="en" sz="2800" spc="-1" strike="noStrike">
                <a:solidFill>
                  <a:srgbClr val="f6f6f6"/>
                </a:solidFill>
                <a:latin typeface="Roboto"/>
                <a:ea typeface="Roboto"/>
              </a:rPr>
              <a:t>Jasan prikaz u kom smeru plovi naš brod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34;p21"/>
          <p:cNvSpPr/>
          <p:nvPr/>
        </p:nvSpPr>
        <p:spPr>
          <a:xfrm>
            <a:off x="4343400" y="2079720"/>
            <a:ext cx="3886200" cy="11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400" spc="-1" strike="noStrike">
                <a:solidFill>
                  <a:srgbClr val="f6f6f6"/>
                </a:solidFill>
                <a:latin typeface="Roboto"/>
                <a:ea typeface="Roboto"/>
              </a:rPr>
              <a:t>To je to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28" name="Google Shape;135;p21"/>
          <p:cNvSpPr/>
          <p:nvPr/>
        </p:nvSpPr>
        <p:spPr>
          <a:xfrm>
            <a:off x="1244160" y="5526720"/>
            <a:ext cx="1661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6f6f6"/>
                </a:solidFill>
                <a:latin typeface="Roboto"/>
                <a:ea typeface="Roboto"/>
              </a:rPr>
              <a:t>R. Veljko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2021-12-15T11:31:18Z</dcterms:modified>
  <cp:revision>1</cp:revision>
  <dc:subject/>
  <dc:title/>
</cp:coreProperties>
</file>