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9915d15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9915d15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9915d15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9915d15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9915d158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9915d158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9915d15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9915d15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856efa2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856efa2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856efa27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856efa2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856efa2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856efa2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56efa27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856efa27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856efa27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856efa27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856efa27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856efa27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856efa27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856efa27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9915d1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9915d1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016850" y="1076000"/>
            <a:ext cx="711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Sloj mreže</a:t>
            </a:r>
            <a:endParaRPr b="1" sz="6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Network layer</a:t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02850" y="3884150"/>
            <a:ext cx="1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Radisavljević Veljko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2927100" y="274320"/>
            <a:ext cx="32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OSPF Areas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75" y="1560420"/>
            <a:ext cx="2560320" cy="202265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914400" y="2099875"/>
            <a:ext cx="226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Žašto Areas?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914400" y="2638950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Backbone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914400" y="2837975"/>
            <a:ext cx="28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ABR - Area Border Router 💪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990500" y="2738000"/>
            <a:ext cx="914400" cy="201300"/>
          </a:xfrm>
          <a:prstGeom prst="roundRect">
            <a:avLst>
              <a:gd fmla="val 16667" name="adj"/>
            </a:avLst>
          </a:prstGeom>
          <a:solidFill>
            <a:srgbClr val="531DC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997575" y="2937425"/>
            <a:ext cx="2560200" cy="2013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 rot="-1591576">
            <a:off x="1791558" y="2434217"/>
            <a:ext cx="594481" cy="5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 rot="1571389">
            <a:off x="3451489" y="2955530"/>
            <a:ext cx="594091" cy="523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002536"/>
            <a:ext cx="1179576" cy="9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 rot="-722170">
            <a:off x="5822704" y="2239350"/>
            <a:ext cx="594162" cy="523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 rot="6941">
            <a:off x="6629253" y="1691314"/>
            <a:ext cx="594301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👑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6516050" y="2122500"/>
            <a:ext cx="201300" cy="1509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7319350" y="2229275"/>
            <a:ext cx="201300" cy="1509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6444000" y="2818925"/>
            <a:ext cx="201300" cy="1509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7118050" y="2844300"/>
            <a:ext cx="201300" cy="1509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 rot="-659881">
            <a:off x="5975885" y="2642501"/>
            <a:ext cx="594417" cy="523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 rot="1448678">
            <a:off x="6034687" y="1819306"/>
            <a:ext cx="594072" cy="5233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 rot="1486751">
            <a:off x="6865132" y="1929188"/>
            <a:ext cx="594099" cy="523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 rot="-1105000">
            <a:off x="6660706" y="2781544"/>
            <a:ext cx="594445" cy="523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BGP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75" y="1043395"/>
            <a:ext cx="2560320" cy="34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914400" y="999200"/>
            <a:ext cx="9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BGP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914400" y="1385126"/>
            <a:ext cx="31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Border Gateway Protocol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914400" y="1856076"/>
            <a:ext cx="3686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Weight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Local Preferences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Origin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AS-path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Origin code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MED (Multi-Exit Discriminator)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eBGP over iBGP Path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Shortest IGP Path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BGP Multipath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Prefer Oldest Path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Lowest Router ID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Shortest Cluster-List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6707075" y="2426725"/>
            <a:ext cx="292500" cy="2559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602325" y="1935325"/>
            <a:ext cx="292500" cy="2559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6842075" y="3446100"/>
            <a:ext cx="292500" cy="2559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645350" y="3138625"/>
            <a:ext cx="292500" cy="2559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 rot="-1591576">
            <a:off x="7766283" y="1562642"/>
            <a:ext cx="594481" cy="5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 rot="-1096218">
            <a:off x="6237964" y="2429596"/>
            <a:ext cx="594258" cy="5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 rot="1259760">
            <a:off x="7862790" y="3121913"/>
            <a:ext cx="594470" cy="5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 rot="663620">
            <a:off x="6351143" y="3171269"/>
            <a:ext cx="594238" cy="523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OSPF vs BGP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0" name="Google Shape;3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66544"/>
            <a:ext cx="256032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4"/>
          <p:cNvSpPr txBox="1"/>
          <p:nvPr/>
        </p:nvSpPr>
        <p:spPr>
          <a:xfrm>
            <a:off x="1656810" y="3830700"/>
            <a:ext cx="10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OSPF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70" y="1266544"/>
            <a:ext cx="256032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/>
        </p:nvSpPr>
        <p:spPr>
          <a:xfrm>
            <a:off x="6411680" y="3830700"/>
            <a:ext cx="10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BGP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/>
        </p:nvSpPr>
        <p:spPr>
          <a:xfrm>
            <a:off x="1756200" y="2079150"/>
            <a:ext cx="563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Poppins"/>
                <a:ea typeface="Poppins"/>
                <a:cs typeface="Poppins"/>
                <a:sym typeface="Poppins"/>
              </a:rPr>
              <a:t>Hvala na pažnji</a:t>
            </a:r>
            <a:endParaRPr b="1" sz="5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Transport layer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12700" y="1400850"/>
            <a:ext cx="275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Application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Presentation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Session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Transport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Network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Data link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Physical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97675" y="1837299"/>
            <a:ext cx="99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oppins"/>
                <a:ea typeface="Poppins"/>
                <a:cs typeface="Poppins"/>
                <a:sym typeface="Poppins"/>
              </a:rPr>
              <a:t>📦</a:t>
            </a:r>
            <a:endParaRPr sz="4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61450" y="1363275"/>
            <a:ext cx="168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Segment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62825" y="2784725"/>
            <a:ext cx="8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Seq.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Num. 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41500" y="2784725"/>
            <a:ext cx="8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Port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Num. 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248575" y="3400101"/>
            <a:ext cx="12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Source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Destination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 rot="749191">
            <a:off x="2582372" y="2570926"/>
            <a:ext cx="573055" cy="523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955125" y="2624800"/>
            <a:ext cx="1683900" cy="311400"/>
          </a:xfrm>
          <a:prstGeom prst="roundRect">
            <a:avLst>
              <a:gd fmla="val 16667" name="adj"/>
            </a:avLst>
          </a:prstGeom>
          <a:solidFill>
            <a:srgbClr val="981FF8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348675" y="2872425"/>
            <a:ext cx="799500" cy="608400"/>
          </a:xfrm>
          <a:prstGeom prst="roundRect">
            <a:avLst>
              <a:gd fmla="val 16667" name="adj"/>
            </a:avLst>
          </a:prstGeom>
          <a:solidFill>
            <a:srgbClr val="D3FD29">
              <a:alpha val="69020"/>
            </a:srgbClr>
          </a:solidFill>
          <a:ln cap="flat" cmpd="sng" w="19050">
            <a:solidFill>
              <a:srgbClr val="12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269800" y="2872425"/>
            <a:ext cx="760200" cy="6084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rgbClr val="12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-1561304">
            <a:off x="7020042" y="1504624"/>
            <a:ext cx="594239" cy="523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289650" y="1889025"/>
            <a:ext cx="834900" cy="7923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 rot="-807651">
            <a:off x="6714949" y="3131619"/>
            <a:ext cx="594121" cy="523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1572946">
            <a:off x="6054517" y="3222268"/>
            <a:ext cx="594224" cy="523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273075" y="3487900"/>
            <a:ext cx="1153200" cy="459900"/>
          </a:xfrm>
          <a:prstGeom prst="roundRect">
            <a:avLst>
              <a:gd fmla="val 16667" name="adj"/>
            </a:avLst>
          </a:prstGeom>
          <a:solidFill>
            <a:srgbClr val="29BD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 rot="1669233">
            <a:off x="8097639" y="3797492"/>
            <a:ext cx="593953" cy="523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19" y="1202845"/>
            <a:ext cx="2560320" cy="33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912675" y="1399032"/>
            <a:ext cx="274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Application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Presentation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Session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Transport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Network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Data link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Physical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Network layer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969275" y="2992700"/>
            <a:ext cx="1429200" cy="3114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 rot="-827023">
            <a:off x="2364711" y="2794603"/>
            <a:ext cx="594315" cy="5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Funkcije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14400" y="1903112"/>
            <a:ext cx="199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Logical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Addressing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14400" y="2672126"/>
            <a:ext cx="14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IPv4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IPv6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Subnet Mask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388900" y="2087762"/>
            <a:ext cx="199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Routing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388900" y="2519726"/>
            <a:ext cx="14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Šta je?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Kako radi?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863400" y="1903112"/>
            <a:ext cx="260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Path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Determination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863400" y="2672575"/>
            <a:ext cx="14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OSPF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BGP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IS-IS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2343300" y="274320"/>
            <a:ext cx="445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Logical Addressing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14400" y="1555925"/>
            <a:ext cx="147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IPv4 👴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14400" y="1961250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32-bit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numeric (0-9)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14400" y="2817450"/>
            <a:ext cx="15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192.168.7.37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72" y="1599050"/>
            <a:ext cx="1133856" cy="963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551425" y="1662625"/>
            <a:ext cx="1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445225" y="1555925"/>
            <a:ext cx="140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IPv6 👶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445225" y="1962250"/>
            <a:ext cx="18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128-bit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hexadecimal (0-F)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14400" y="2410350"/>
            <a:ext cx="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4 Billion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445225" y="2398750"/>
            <a:ext cx="1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320 undecillion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445225" y="2811226"/>
            <a:ext cx="15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34CF:64BC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769050" y="3522750"/>
            <a:ext cx="160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Subnet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Mask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990500" y="2921950"/>
            <a:ext cx="375000" cy="240600"/>
          </a:xfrm>
          <a:prstGeom prst="roundRect">
            <a:avLst>
              <a:gd fmla="val 16667" name="adj"/>
            </a:avLst>
          </a:prstGeom>
          <a:solidFill>
            <a:srgbClr val="A0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423800" y="2928000"/>
            <a:ext cx="375000" cy="240600"/>
          </a:xfrm>
          <a:prstGeom prst="roundRect">
            <a:avLst>
              <a:gd fmla="val 16667" name="adj"/>
            </a:avLst>
          </a:prstGeom>
          <a:solidFill>
            <a:srgbClr val="29BD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857100" y="2928000"/>
            <a:ext cx="131100" cy="240600"/>
          </a:xfrm>
          <a:prstGeom prst="roundRect">
            <a:avLst>
              <a:gd fmla="val 16667" name="adj"/>
            </a:avLst>
          </a:prstGeom>
          <a:solidFill>
            <a:srgbClr val="FDE82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046500" y="2921950"/>
            <a:ext cx="259800" cy="2406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519875" y="2921775"/>
            <a:ext cx="611700" cy="240600"/>
          </a:xfrm>
          <a:prstGeom prst="roundRect">
            <a:avLst>
              <a:gd fmla="val 16667" name="adj"/>
            </a:avLst>
          </a:prstGeom>
          <a:solidFill>
            <a:srgbClr val="2D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167525" y="2921775"/>
            <a:ext cx="611700" cy="240600"/>
          </a:xfrm>
          <a:prstGeom prst="roundRect">
            <a:avLst>
              <a:gd fmla="val 16667" name="adj"/>
            </a:avLst>
          </a:prstGeom>
          <a:solidFill>
            <a:srgbClr val="D3FD2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 rot="2005518">
            <a:off x="2199433" y="2991261"/>
            <a:ext cx="594173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 rot="-2959031">
            <a:off x="1744077" y="2473298"/>
            <a:ext cx="594596" cy="523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 rot="1563626">
            <a:off x="1569462" y="3005303"/>
            <a:ext cx="594102" cy="5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 rot="-2016113">
            <a:off x="1116244" y="2475508"/>
            <a:ext cx="594667" cy="5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rot="-1728952">
            <a:off x="6168315" y="3041571"/>
            <a:ext cx="594403" cy="5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 rot="2101796">
            <a:off x="7038534" y="2496789"/>
            <a:ext cx="594246" cy="523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2898750" y="274320"/>
            <a:ext cx="334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Subnet Mask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293150" y="1146151"/>
            <a:ext cx="55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🖥️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912677" y="1658225"/>
            <a:ext cx="18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IP Address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912677" y="1957201"/>
            <a:ext cx="18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192.168.1.19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774272" y="1659713"/>
            <a:ext cx="18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Mask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774272" y="1958700"/>
            <a:ext cx="235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255.255.255.0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774272" y="2498650"/>
            <a:ext cx="2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11111111.11111111.11111111.00000000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774272" y="2924050"/>
            <a:ext cx="16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= Network bits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0 = Host bits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22225" y="2592100"/>
            <a:ext cx="2469300" cy="2253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548000" y="199527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bin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572875" y="2084832"/>
            <a:ext cx="417300" cy="2286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 rot="-932654">
            <a:off x="4099734" y="2065817"/>
            <a:ext cx="594442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 rot="1100059">
            <a:off x="8211084" y="2565571"/>
            <a:ext cx="594161" cy="523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187650" y="3885131"/>
            <a:ext cx="305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128 64 32 16 8 4 2 1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25900" y="3999400"/>
            <a:ext cx="2779800" cy="311400"/>
          </a:xfrm>
          <a:prstGeom prst="roundRect">
            <a:avLst>
              <a:gd fmla="val 16667" name="adj"/>
            </a:avLst>
          </a:prstGeom>
          <a:solidFill>
            <a:srgbClr val="EF2B8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375775" y="3625075"/>
            <a:ext cx="27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 1          1       1        1      1    1    1   1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 rot="-2202475">
            <a:off x="4948389" y="3527237"/>
            <a:ext cx="594242" cy="5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 rot="1825998">
            <a:off x="6807983" y="1630966"/>
            <a:ext cx="594628" cy="5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826025" y="2078550"/>
            <a:ext cx="2218200" cy="311400"/>
          </a:xfrm>
          <a:prstGeom prst="roundRect">
            <a:avLst>
              <a:gd fmla="val 16667" name="adj"/>
            </a:avLst>
          </a:prstGeom>
          <a:solidFill>
            <a:srgbClr val="531DC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174025" y="2072975"/>
            <a:ext cx="594300" cy="3108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321450" y="1260725"/>
            <a:ext cx="530400" cy="329100"/>
          </a:xfrm>
          <a:prstGeom prst="roundRect">
            <a:avLst>
              <a:gd fmla="val 16667" name="adj"/>
            </a:avLst>
          </a:prstGeom>
          <a:solidFill>
            <a:srgbClr val="FD297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 rot="-1271346">
            <a:off x="4821050" y="1027707"/>
            <a:ext cx="594278" cy="523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976350" y="1761750"/>
            <a:ext cx="1301700" cy="240600"/>
          </a:xfrm>
          <a:prstGeom prst="roundRect">
            <a:avLst>
              <a:gd fmla="val 16667" name="adj"/>
            </a:avLst>
          </a:prstGeom>
          <a:solidFill>
            <a:srgbClr val="FDE82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822225" y="1772275"/>
            <a:ext cx="743400" cy="240600"/>
          </a:xfrm>
          <a:prstGeom prst="roundRect">
            <a:avLst>
              <a:gd fmla="val 16667" name="adj"/>
            </a:avLst>
          </a:prstGeom>
          <a:solidFill>
            <a:srgbClr val="531DC5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 rot="1130789">
            <a:off x="5348776" y="1407561"/>
            <a:ext cx="594365" cy="523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 rot="983666">
            <a:off x="2180682" y="1634286"/>
            <a:ext cx="594158" cy="52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976350" y="2067975"/>
            <a:ext cx="1737300" cy="311400"/>
          </a:xfrm>
          <a:prstGeom prst="roundRect">
            <a:avLst>
              <a:gd fmla="val 16667" name="adj"/>
            </a:avLst>
          </a:prstGeom>
          <a:solidFill>
            <a:srgbClr val="FDE82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 rot="-1781034">
            <a:off x="888275" y="2261321"/>
            <a:ext cx="594288" cy="523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 rot="-356273">
            <a:off x="5277960" y="1992505"/>
            <a:ext cx="594490" cy="523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330775" y="3703320"/>
            <a:ext cx="2779800" cy="2253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 rot="-1016084">
            <a:off x="2833562" y="3600705"/>
            <a:ext cx="594269" cy="52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Routing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825" y="999320"/>
            <a:ext cx="2562763" cy="388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914400" y="1613100"/>
            <a:ext cx="15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Source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915925" y="2114275"/>
            <a:ext cx="222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Destination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915925" y="2627475"/>
            <a:ext cx="15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Network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915925" y="3133600"/>
            <a:ext cx="207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Host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983425" y="1734750"/>
            <a:ext cx="1153200" cy="310800"/>
          </a:xfrm>
          <a:prstGeom prst="roundRect">
            <a:avLst>
              <a:gd fmla="val 16667" name="adj"/>
            </a:avLst>
          </a:prstGeom>
          <a:solidFill>
            <a:srgbClr val="981FF8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865150" y="3162500"/>
            <a:ext cx="516600" cy="410400"/>
          </a:xfrm>
          <a:prstGeom prst="roundRect">
            <a:avLst>
              <a:gd fmla="val 16667" name="adj"/>
            </a:avLst>
          </a:prstGeom>
          <a:solidFill>
            <a:srgbClr val="981FF8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 rot="-1372545">
            <a:off x="5361274" y="3230088"/>
            <a:ext cx="594237" cy="523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 rot="-1372545">
            <a:off x="6364298" y="2338438"/>
            <a:ext cx="594237" cy="523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 rot="-1980486">
            <a:off x="1911943" y="1271117"/>
            <a:ext cx="594209" cy="523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983425" y="2231950"/>
            <a:ext cx="1889100" cy="310800"/>
          </a:xfrm>
          <a:prstGeom prst="roundRect">
            <a:avLst>
              <a:gd fmla="val 16667" name="adj"/>
            </a:avLst>
          </a:prstGeom>
          <a:solidFill>
            <a:srgbClr val="FDE829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862725" y="2377200"/>
            <a:ext cx="310800" cy="310800"/>
          </a:xfrm>
          <a:prstGeom prst="roundRect">
            <a:avLst>
              <a:gd fmla="val 16667" name="adj"/>
            </a:avLst>
          </a:prstGeom>
          <a:solidFill>
            <a:srgbClr val="FDE82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983425" y="2744275"/>
            <a:ext cx="1370400" cy="3108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983425" y="3258900"/>
            <a:ext cx="791700" cy="3108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103275" y="2627475"/>
            <a:ext cx="339600" cy="1530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7442875" y="2624800"/>
            <a:ext cx="73200" cy="1530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 rot="1974229">
            <a:off x="6431030" y="2030687"/>
            <a:ext cx="594223" cy="523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 rot="-1045176">
            <a:off x="6627311" y="2531570"/>
            <a:ext cx="594254" cy="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 rot="3067671">
            <a:off x="7064845" y="2182824"/>
            <a:ext cx="594183" cy="5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 rot="1915542">
            <a:off x="2764286" y="2309632"/>
            <a:ext cx="594532" cy="523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 rot="-860686">
            <a:off x="2284138" y="2540056"/>
            <a:ext cx="594536" cy="5233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867144" y="2377440"/>
            <a:ext cx="310800" cy="310800"/>
          </a:xfrm>
          <a:prstGeom prst="roundRect">
            <a:avLst>
              <a:gd fmla="val 16667" name="adj"/>
            </a:avLst>
          </a:prstGeom>
          <a:solidFill>
            <a:srgbClr val="EF2B89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 rot="2515880">
            <a:off x="1660693" y="3406966"/>
            <a:ext cx="594398" cy="523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7574025" y="1989575"/>
            <a:ext cx="339600" cy="1530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124500" y="1434475"/>
            <a:ext cx="339600" cy="1530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967800" y="1288550"/>
            <a:ext cx="339600" cy="153000"/>
          </a:xfrm>
          <a:prstGeom prst="roundRect">
            <a:avLst>
              <a:gd fmla="val 16667" name="adj"/>
            </a:avLst>
          </a:prstGeom>
          <a:solidFill>
            <a:srgbClr val="497BFB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 rot="-651361">
            <a:off x="5471249" y="1171589"/>
            <a:ext cx="594133" cy="523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 rot="1111037">
            <a:off x="6662732" y="1140941"/>
            <a:ext cx="594161" cy="5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 rot="-1036374">
            <a:off x="7105395" y="1869743"/>
            <a:ext cx="594093" cy="523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2382300" y="274320"/>
            <a:ext cx="437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Path Determination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914400" y="1557125"/>
            <a:ext cx="14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OSPF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914400" y="1989101"/>
            <a:ext cx="14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Šta je?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Čemu služi?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Kako radi?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6767150" y="1557125"/>
            <a:ext cx="14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BGP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767150" y="1989088"/>
            <a:ext cx="14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Šta je?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Čemu služi?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Kako radi?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72" y="1997887"/>
            <a:ext cx="1133856" cy="963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3846750" y="3373750"/>
            <a:ext cx="14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IS-IS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846750" y="3805726"/>
            <a:ext cx="14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Šta je?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Čemu služi?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Kako radi?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2534400" y="274320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Poppins"/>
                <a:ea typeface="Poppins"/>
                <a:cs typeface="Poppins"/>
                <a:sym typeface="Poppins"/>
              </a:rPr>
              <a:t>OSPF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914400" y="1579925"/>
            <a:ext cx="10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OSPF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914400" y="1965851"/>
            <a:ext cx="30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Open Shortest Path First</a:t>
            </a:r>
            <a:endParaRPr sz="1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914400" y="2433551"/>
            <a:ext cx="10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Link State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914400" y="2626925"/>
            <a:ext cx="28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LSA - Link State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Advertisement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914400" y="2828850"/>
            <a:ext cx="29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LSDB - Link State Database 📝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914400" y="30240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Cost: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914400" y="3231400"/>
            <a:ext cx="5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💪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914400" y="3426050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10 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💪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74" y="1278276"/>
            <a:ext cx="2560320" cy="250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977250" y="2729475"/>
            <a:ext cx="2758200" cy="201300"/>
          </a:xfrm>
          <a:prstGeom prst="roundRect">
            <a:avLst>
              <a:gd fmla="val 16667" name="adj"/>
            </a:avLst>
          </a:prstGeom>
          <a:solidFill>
            <a:srgbClr val="29BD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6480675" y="156577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29BD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 rot="1251654">
            <a:off x="5993326" y="1229179"/>
            <a:ext cx="593934" cy="523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307625" y="207052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A0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7167525" y="153747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A0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 rot="-484368">
            <a:off x="5784652" y="1937891"/>
            <a:ext cx="593885" cy="523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-1391915">
            <a:off x="7489375" y="1235652"/>
            <a:ext cx="594030" cy="523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6237700" y="318602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A0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7600450" y="286912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A029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7092950" y="3312400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29BDFD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 rot="449253">
            <a:off x="5721723" y="2973198"/>
            <a:ext cx="593965" cy="523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-877545">
            <a:off x="3664730" y="2472237"/>
            <a:ext cx="594050" cy="523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489055">
            <a:off x="7871412" y="2951884"/>
            <a:ext cx="593952" cy="5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836280">
            <a:off x="7408894" y="3165552"/>
            <a:ext cx="594092" cy="52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981100" y="2931925"/>
            <a:ext cx="2683800" cy="2013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 rot="1447093">
            <a:off x="3562628" y="2923854"/>
            <a:ext cx="593949" cy="523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309360" y="2066544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 rot="2057995">
            <a:off x="6470243" y="2172800"/>
            <a:ext cx="594118" cy="523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 rot="-2350">
            <a:off x="5946826" y="1927736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483096" y="1563624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 rot="1753900">
            <a:off x="6723210" y="1649604"/>
            <a:ext cx="594051" cy="523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 rot="-2350">
            <a:off x="6092076" y="1376436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7167525" y="1536192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 rot="-2234422">
            <a:off x="6996143" y="1632887"/>
            <a:ext cx="593892" cy="523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 rot="-2350">
            <a:off x="7530701" y="1465436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7634725" y="2073625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 rot="-1840257">
            <a:off x="7176924" y="2117774"/>
            <a:ext cx="593993" cy="523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 rot="-2350">
            <a:off x="7959025" y="1950359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6859650" y="2424938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 rot="-2350">
            <a:off x="6863925" y="2074459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 rot="-2692633">
            <a:off x="6629296" y="2553843"/>
            <a:ext cx="593971" cy="523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5940700" y="2599413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 rot="-2350">
            <a:off x="5578352" y="2443737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 rot="1907256">
            <a:off x="6228775" y="2610188"/>
            <a:ext cx="593995" cy="523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6236208" y="3182112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 rot="-2350">
            <a:off x="5879326" y="2943387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 rot="1515486">
            <a:off x="6515686" y="3254357"/>
            <a:ext cx="594099" cy="523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👈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7095744" y="3310128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 rot="-2350">
            <a:off x="7077301" y="2940138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 rot="-2329624">
            <a:off x="6859662" y="3410653"/>
            <a:ext cx="593806" cy="52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7598664" y="2871216"/>
            <a:ext cx="400200" cy="238200"/>
          </a:xfrm>
          <a:prstGeom prst="roundRect">
            <a:avLst>
              <a:gd fmla="val 16667" name="adj"/>
            </a:avLst>
          </a:prstGeom>
          <a:solidFill>
            <a:srgbClr val="FF8A00">
              <a:alpha val="6902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 rot="-2350">
            <a:off x="7932350" y="2636159"/>
            <a:ext cx="438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 rot="-2692633">
            <a:off x="7325399" y="2989841"/>
            <a:ext cx="593971" cy="523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"/>
                <a:ea typeface="Poppins"/>
                <a:cs typeface="Poppins"/>
                <a:sym typeface="Poppins"/>
              </a:rPr>
              <a:t>👉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