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Old Standard TT"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b9aac659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b9aac659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b4156d70a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b4156d70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b4156d70a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b4156d70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Mlfutureengineering.com</a:t>
            </a: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Isaac</a:t>
            </a: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200"/>
              </a:spcBef>
              <a:spcAft>
                <a:spcPts val="0"/>
              </a:spcAft>
              <a:buClr>
                <a:schemeClr val="dk1"/>
              </a:buClr>
              <a:buSzPts val="1100"/>
              <a:buFont typeface="Arial"/>
              <a:buNone/>
            </a:pP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200"/>
              </a:spcBef>
              <a:spcAft>
                <a:spcPts val="12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Data Science Real Estate: great info on machine learning based projects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b4156d70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b4156d70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b4156d70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b4156d70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b4156d70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b4156d70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Kali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b4156d70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b4156d70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b4156d70a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b4156d70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b9aac659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b9aac65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156d70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b4156d70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Bell curve showing relatively centered distribution. </a:t>
            </a:r>
            <a:endParaRPr/>
          </a:p>
          <a:p>
            <a:pPr marL="0" lvl="0" indent="0" algn="l" rtl="0">
              <a:spcBef>
                <a:spcPts val="0"/>
              </a:spcBef>
              <a:spcAft>
                <a:spcPts val="0"/>
              </a:spcAft>
              <a:buNone/>
            </a:pPr>
            <a:r>
              <a:rPr lang="en"/>
              <a:t>David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b9aac659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b9aac65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b9aac659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b9aac659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Shows that the model ran optimally with the loss value of the training data being depleted over time. </a:t>
            </a:r>
            <a:endParaRPr/>
          </a:p>
          <a:p>
            <a:pPr marL="0" lvl="0" indent="0" algn="l" rtl="0">
              <a:spcBef>
                <a:spcPts val="0"/>
              </a:spcBef>
              <a:spcAft>
                <a:spcPts val="0"/>
              </a:spcAft>
              <a:buNone/>
            </a:pPr>
            <a:r>
              <a:rPr lang="en"/>
              <a:t>Isaac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mstephens1/final-projec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Housing Market Future Pricing &amp; Machine Learning </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Isaac Becker, Alex Stephens, Kali Hullsiek, David Adurogbola, &amp; Dan Sinda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l="24232" t="33189" r="60354" b="20340"/>
          <a:stretch/>
        </p:blipFill>
        <p:spPr>
          <a:xfrm>
            <a:off x="1198900" y="697150"/>
            <a:ext cx="2623723" cy="3921051"/>
          </a:xfrm>
          <a:prstGeom prst="rect">
            <a:avLst/>
          </a:prstGeom>
          <a:noFill/>
          <a:ln>
            <a:noFill/>
          </a:ln>
        </p:spPr>
      </p:pic>
      <p:pic>
        <p:nvPicPr>
          <p:cNvPr id="120" name="Google Shape;120;p22"/>
          <p:cNvPicPr preferRelativeResize="0"/>
          <p:nvPr/>
        </p:nvPicPr>
        <p:blipFill>
          <a:blip r:embed="rId4">
            <a:alphaModFix/>
          </a:blip>
          <a:stretch>
            <a:fillRect/>
          </a:stretch>
        </p:blipFill>
        <p:spPr>
          <a:xfrm>
            <a:off x="4918275" y="697150"/>
            <a:ext cx="3059511" cy="3921050"/>
          </a:xfrm>
          <a:prstGeom prst="rect">
            <a:avLst/>
          </a:prstGeom>
          <a:noFill/>
          <a:ln>
            <a:noFill/>
          </a:ln>
        </p:spPr>
      </p:pic>
      <p:sp>
        <p:nvSpPr>
          <p:cNvPr id="121" name="Google Shape;121;p22"/>
          <p:cNvSpPr txBox="1"/>
          <p:nvPr/>
        </p:nvSpPr>
        <p:spPr>
          <a:xfrm>
            <a:off x="1452975" y="196150"/>
            <a:ext cx="230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King’s County, WA</a:t>
            </a:r>
            <a:endParaRPr>
              <a:latin typeface="Old Standard TT"/>
              <a:ea typeface="Old Standard TT"/>
              <a:cs typeface="Old Standard TT"/>
              <a:sym typeface="Old Standard TT"/>
            </a:endParaRPr>
          </a:p>
        </p:txBody>
      </p:sp>
      <p:sp>
        <p:nvSpPr>
          <p:cNvPr id="122" name="Google Shape;122;p22"/>
          <p:cNvSpPr txBox="1"/>
          <p:nvPr/>
        </p:nvSpPr>
        <p:spPr>
          <a:xfrm>
            <a:off x="5426825" y="232475"/>
            <a:ext cx="242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Austin, Texas</a:t>
            </a:r>
            <a:endParaRPr>
              <a:latin typeface="Old Standard TT"/>
              <a:ea typeface="Old Standard TT"/>
              <a:cs typeface="Old Standard TT"/>
              <a:sym typeface="Old Standard TT"/>
            </a:endParaRPr>
          </a:p>
        </p:txBody>
      </p:sp>
      <p:sp>
        <p:nvSpPr>
          <p:cNvPr id="123" name="Google Shape;123;p22"/>
          <p:cNvSpPr/>
          <p:nvPr/>
        </p:nvSpPr>
        <p:spPr>
          <a:xfrm>
            <a:off x="952000" y="3941825"/>
            <a:ext cx="2760600" cy="741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4387950" y="3835850"/>
            <a:ext cx="3436200" cy="79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3489875" y="2016900"/>
            <a:ext cx="2888100" cy="1109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852"/>
              <a:buFont typeface="Arial"/>
              <a:buNone/>
            </a:pPr>
            <a:r>
              <a:rPr lang="en" sz="4042" u="sng">
                <a:solidFill>
                  <a:schemeClr val="hlink"/>
                </a:solidFill>
                <a:hlinkClick r:id="rId3"/>
              </a:rPr>
              <a:t>DEMO</a:t>
            </a:r>
            <a:endParaRPr sz="4042"/>
          </a:p>
          <a:p>
            <a:pPr marL="0" lvl="0" indent="0" algn="l" rtl="0">
              <a:lnSpc>
                <a:spcPct val="95000"/>
              </a:lnSpc>
              <a:spcBef>
                <a:spcPts val="1200"/>
              </a:spcBef>
              <a:spcAft>
                <a:spcPts val="1200"/>
              </a:spcAft>
              <a:buSzPts val="852"/>
              <a:buNone/>
            </a:pPr>
            <a:endParaRPr sz="139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&amp; Final Considerations</a:t>
            </a:r>
            <a:endParaRPr/>
          </a:p>
        </p:txBody>
      </p:sp>
      <p:sp>
        <p:nvSpPr>
          <p:cNvPr id="135" name="Google Shape;135;p24"/>
          <p:cNvSpPr txBox="1">
            <a:spLocks noGrp="1"/>
          </p:cNvSpPr>
          <p:nvPr>
            <p:ph type="body" idx="1"/>
          </p:nvPr>
        </p:nvSpPr>
        <p:spPr>
          <a:xfrm>
            <a:off x="311700" y="1171600"/>
            <a:ext cx="8520600" cy="3723900"/>
          </a:xfrm>
          <a:prstGeom prst="rect">
            <a:avLst/>
          </a:prstGeom>
          <a:noFill/>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a:t>Seattle, WA: </a:t>
            </a:r>
            <a:endParaRPr/>
          </a:p>
          <a:p>
            <a:pPr marL="0" lvl="0" indent="0" algn="l" rtl="0">
              <a:spcBef>
                <a:spcPts val="1200"/>
              </a:spcBef>
              <a:spcAft>
                <a:spcPts val="0"/>
              </a:spcAft>
              <a:buNone/>
            </a:pPr>
            <a:r>
              <a:rPr lang="en"/>
              <a:t>Prediction $283, 705.44</a:t>
            </a:r>
            <a:endParaRPr/>
          </a:p>
          <a:p>
            <a:pPr marL="0" lvl="0" indent="0" algn="l" rtl="0">
              <a:spcBef>
                <a:spcPts val="1200"/>
              </a:spcBef>
              <a:spcAft>
                <a:spcPts val="0"/>
              </a:spcAft>
              <a:buNone/>
            </a:pPr>
            <a:r>
              <a:rPr lang="en"/>
              <a:t>Original: $221,900.00</a:t>
            </a:r>
            <a:endParaRPr/>
          </a:p>
          <a:p>
            <a:pPr marL="0" lvl="0" indent="0" algn="l" rtl="0">
              <a:spcBef>
                <a:spcPts val="1200"/>
              </a:spcBef>
              <a:spcAft>
                <a:spcPts val="0"/>
              </a:spcAft>
              <a:buNone/>
            </a:pPr>
            <a:r>
              <a:rPr lang="en"/>
              <a:t>Austin, Texas: </a:t>
            </a:r>
            <a:endParaRPr/>
          </a:p>
          <a:p>
            <a:pPr marL="0" lvl="0" indent="0" algn="l" rtl="0">
              <a:spcBef>
                <a:spcPts val="1200"/>
              </a:spcBef>
              <a:spcAft>
                <a:spcPts val="0"/>
              </a:spcAft>
              <a:buNone/>
            </a:pPr>
            <a:r>
              <a:rPr lang="en"/>
              <a:t>Prediction: $381,863.16</a:t>
            </a:r>
            <a:endParaRPr/>
          </a:p>
          <a:p>
            <a:pPr marL="0" lvl="0" indent="0" algn="l" rtl="0">
              <a:spcBef>
                <a:spcPts val="1200"/>
              </a:spcBef>
              <a:spcAft>
                <a:spcPts val="0"/>
              </a:spcAft>
              <a:buNone/>
            </a:pPr>
            <a:r>
              <a:rPr lang="en"/>
              <a:t>Original: $305,000</a:t>
            </a:r>
            <a:endParaRPr/>
          </a:p>
          <a:p>
            <a:pPr marL="0" lvl="0" indent="0" algn="l" rtl="0">
              <a:spcBef>
                <a:spcPts val="1200"/>
              </a:spcBef>
              <a:spcAft>
                <a:spcPts val="0"/>
              </a:spcAft>
              <a:buNone/>
            </a:pPr>
            <a:r>
              <a:rPr lang="en"/>
              <a:t>Prediction: Incorrect, Austin, TX has both an original and predicted home price higher than Kings County (Seattle, WA). Factors such as square footage and number of bedrooms/bathrooms are also greater. </a:t>
            </a:r>
            <a:endParaRPr/>
          </a:p>
          <a:p>
            <a:pPr marL="0" lvl="0" indent="0" algn="l" rtl="0">
              <a:spcBef>
                <a:spcPts val="1200"/>
              </a:spcBef>
              <a:spcAft>
                <a:spcPts val="0"/>
              </a:spcAft>
              <a:buNone/>
            </a:pPr>
            <a:r>
              <a:rPr lang="en"/>
              <a:t>Limitations: predictions for pricing - circumstantial evidence proves that it will not fluctuate as much for a machine learning prediction. Cannot account for unpredictable influences like systemic risks or, for example, market changes due to a pandemic. </a:t>
            </a:r>
            <a:endParaRPr/>
          </a:p>
          <a:p>
            <a:pPr marL="0" lvl="0" indent="0" algn="l" rtl="0">
              <a:spcBef>
                <a:spcPts val="1200"/>
              </a:spcBef>
              <a:spcAft>
                <a:spcPts val="1200"/>
              </a:spcAft>
              <a:buNone/>
            </a:pPr>
            <a:r>
              <a:rPr lang="en"/>
              <a:t>Future Considerations: Look to AI and other automated machine learning functions to provide real-time updates based on most current information and feedback to mitigate discrepancies and risks.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2496300" y="1980600"/>
            <a:ext cx="4151400" cy="118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4700"/>
              <a:t>QUESTIONS?</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Question &amp; Prediction</a:t>
            </a:r>
            <a:endParaRPr/>
          </a:p>
        </p:txBody>
      </p:sp>
      <p:sp>
        <p:nvSpPr>
          <p:cNvPr id="66" name="Google Shape;66;p14"/>
          <p:cNvSpPr txBox="1">
            <a:spLocks noGrp="1"/>
          </p:cNvSpPr>
          <p:nvPr>
            <p:ph type="body" idx="1"/>
          </p:nvPr>
        </p:nvSpPr>
        <p:spPr>
          <a:xfrm>
            <a:off x="311700" y="1171600"/>
            <a:ext cx="8520600" cy="36177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en" sz="2702"/>
              <a:t>Question: What are the future sales prices of houses? Which city will see the greatest increase in future sales prices of houses? </a:t>
            </a:r>
            <a:endParaRPr sz="2702"/>
          </a:p>
          <a:p>
            <a:pPr marL="0" lvl="0" indent="0" algn="l" rtl="0">
              <a:spcBef>
                <a:spcPts val="1200"/>
              </a:spcBef>
              <a:spcAft>
                <a:spcPts val="0"/>
              </a:spcAft>
              <a:buClr>
                <a:schemeClr val="dk1"/>
              </a:buClr>
              <a:buSzPct val="40699"/>
              <a:buFont typeface="Arial"/>
              <a:buNone/>
            </a:pPr>
            <a:r>
              <a:rPr lang="en" sz="2702"/>
              <a:t>Prediction: Future price of homes in (King’s County) Seattle, WA will be on average greater than the future house prices of homes in Austin, TX.</a:t>
            </a:r>
            <a:endParaRPr sz="2702"/>
          </a:p>
          <a:p>
            <a:pPr marL="0" lvl="0" indent="0" algn="l" rtl="0">
              <a:spcBef>
                <a:spcPts val="1200"/>
              </a:spcBef>
              <a:spcAft>
                <a:spcPts val="0"/>
              </a:spcAft>
              <a:buNone/>
            </a:pPr>
            <a:r>
              <a:rPr lang="en" sz="2702"/>
              <a:t>Machine learning automates analytical model building. This project flowed through data ingestion with Pandas and Jupyter Notebook, data cleansed, explored data analysis with regression plots, and relied on libraries like Scikit Learning to conduct machine learning.  </a:t>
            </a:r>
            <a:endParaRPr sz="2702"/>
          </a:p>
          <a:p>
            <a:pPr marL="0" lvl="0" indent="0" algn="l" rtl="0">
              <a:spcBef>
                <a:spcPts val="1200"/>
              </a:spcBef>
              <a:spcAft>
                <a:spcPts val="0"/>
              </a:spcAft>
              <a:buNone/>
            </a:pPr>
            <a:r>
              <a:rPr lang="en" sz="2702"/>
              <a:t>To test this prediction, advanced regression and data sources were gathered from Kaggle. This data provided information on date sold, sale price, number of bedrooms/bathrooms, square footage, lot size, number of floors, waterfront property, etc. to help build a model to predict the future sale price for each city. </a:t>
            </a:r>
            <a:endParaRPr sz="2702"/>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Resources &amp; Methodology</a:t>
            </a:r>
            <a:endParaRPr/>
          </a:p>
        </p:txBody>
      </p:sp>
      <p:sp>
        <p:nvSpPr>
          <p:cNvPr id="72" name="Google Shape;72;p15"/>
          <p:cNvSpPr txBox="1">
            <a:spLocks noGrp="1"/>
          </p:cNvSpPr>
          <p:nvPr>
            <p:ph type="body" idx="1"/>
          </p:nvPr>
        </p:nvSpPr>
        <p:spPr>
          <a:xfrm>
            <a:off x="311700" y="1171600"/>
            <a:ext cx="4867200" cy="3397200"/>
          </a:xfrm>
          <a:prstGeom prst="rect">
            <a:avLst/>
          </a:prstGeom>
          <a:noFill/>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730"/>
              <a:t>Data Source:</a:t>
            </a:r>
            <a:endParaRPr sz="6730"/>
          </a:p>
          <a:p>
            <a:pPr marL="457200" lvl="0" indent="-335451" algn="l" rtl="0">
              <a:spcBef>
                <a:spcPts val="1200"/>
              </a:spcBef>
              <a:spcAft>
                <a:spcPts val="0"/>
              </a:spcAft>
              <a:buSzPct val="100000"/>
              <a:buChar char="❏"/>
            </a:pPr>
            <a:r>
              <a:rPr lang="en" sz="6730"/>
              <a:t>Kaggle for Housing Market Data for Kings County (Seattle, WA) &amp; Austin, TX.</a:t>
            </a:r>
            <a:endParaRPr sz="6730"/>
          </a:p>
          <a:p>
            <a:pPr marL="457200" lvl="0" indent="-335451" algn="l" rtl="0">
              <a:spcBef>
                <a:spcPts val="0"/>
              </a:spcBef>
              <a:spcAft>
                <a:spcPts val="0"/>
              </a:spcAft>
              <a:buSzPct val="100000"/>
              <a:buChar char="❏"/>
            </a:pPr>
            <a:r>
              <a:rPr lang="en" sz="6730"/>
              <a:t>Heroku-Voila-Jupyter Notebook</a:t>
            </a:r>
            <a:endParaRPr sz="6730"/>
          </a:p>
          <a:p>
            <a:pPr marL="0" lvl="0" indent="0" algn="l" rtl="0">
              <a:spcBef>
                <a:spcPts val="1200"/>
              </a:spcBef>
              <a:spcAft>
                <a:spcPts val="0"/>
              </a:spcAft>
              <a:buNone/>
            </a:pPr>
            <a:r>
              <a:rPr lang="en" sz="6730"/>
              <a:t>Libraries: </a:t>
            </a:r>
            <a:endParaRPr sz="6730"/>
          </a:p>
          <a:p>
            <a:pPr marL="457200" lvl="0" indent="-335451" algn="l" rtl="0">
              <a:spcBef>
                <a:spcPts val="1200"/>
              </a:spcBef>
              <a:spcAft>
                <a:spcPts val="0"/>
              </a:spcAft>
              <a:buSzPct val="100000"/>
              <a:buChar char="❏"/>
            </a:pPr>
            <a:r>
              <a:rPr lang="en" sz="6730"/>
              <a:t>Python-Pandas - For handling structured data</a:t>
            </a:r>
            <a:endParaRPr sz="6730"/>
          </a:p>
          <a:p>
            <a:pPr marL="457200" lvl="0" indent="-335451" algn="l" rtl="0">
              <a:spcBef>
                <a:spcPts val="0"/>
              </a:spcBef>
              <a:spcAft>
                <a:spcPts val="0"/>
              </a:spcAft>
              <a:buSzPct val="100000"/>
              <a:buChar char="❏"/>
            </a:pPr>
            <a:r>
              <a:rPr lang="en" sz="6730"/>
              <a:t>Scikit Learn - For machine learning</a:t>
            </a:r>
            <a:endParaRPr sz="6730"/>
          </a:p>
          <a:p>
            <a:pPr marL="457200" lvl="0" indent="-335451" algn="l" rtl="0">
              <a:spcBef>
                <a:spcPts val="0"/>
              </a:spcBef>
              <a:spcAft>
                <a:spcPts val="0"/>
              </a:spcAft>
              <a:buSzPct val="100000"/>
              <a:buChar char="❏"/>
            </a:pPr>
            <a:r>
              <a:rPr lang="en" sz="6730"/>
              <a:t>Seaborn/Matplotlib - For regression and visualization</a:t>
            </a:r>
            <a:endParaRPr sz="6730"/>
          </a:p>
          <a:p>
            <a:pPr marL="0" lvl="0" indent="0" algn="l" rtl="0">
              <a:spcBef>
                <a:spcPts val="1200"/>
              </a:spcBef>
              <a:spcAft>
                <a:spcPts val="0"/>
              </a:spcAft>
              <a:buNone/>
            </a:pPr>
            <a:endParaRPr sz="6730"/>
          </a:p>
          <a:p>
            <a:pPr marL="0" lvl="0" indent="0" algn="l" rtl="0">
              <a:spcBef>
                <a:spcPts val="1200"/>
              </a:spcBef>
              <a:spcAft>
                <a:spcPts val="0"/>
              </a:spcAft>
              <a:buNone/>
            </a:pPr>
            <a:endParaRPr/>
          </a:p>
          <a:p>
            <a:pPr marL="0" lvl="0" indent="0" algn="l" rtl="0">
              <a:lnSpc>
                <a:spcPct val="100000"/>
              </a:lnSpc>
              <a:spcBef>
                <a:spcPts val="3200"/>
              </a:spcBef>
              <a:spcAft>
                <a:spcPts val="0"/>
              </a:spcAft>
              <a:buNone/>
            </a:pPr>
            <a:endParaRPr sz="5600">
              <a:solidFill>
                <a:srgbClr val="292929"/>
              </a:solidFill>
              <a:highlight>
                <a:srgbClr val="FFFFFF"/>
              </a:highlight>
              <a:latin typeface="Georgia"/>
              <a:ea typeface="Georgia"/>
              <a:cs typeface="Georgia"/>
              <a:sym typeface="Georgia"/>
            </a:endParaRPr>
          </a:p>
          <a:p>
            <a:pPr marL="0" lvl="0" indent="0" algn="l" rtl="0">
              <a:lnSpc>
                <a:spcPct val="100000"/>
              </a:lnSpc>
              <a:spcBef>
                <a:spcPts val="3200"/>
              </a:spcBef>
              <a:spcAft>
                <a:spcPts val="0"/>
              </a:spcAft>
              <a:buClr>
                <a:schemeClr val="dk1"/>
              </a:buClr>
              <a:buSzPts val="275"/>
              <a:buFont typeface="Arial"/>
              <a:buNone/>
            </a:pPr>
            <a:endParaRPr sz="5600" i="1">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73" name="Google Shape;73;p15"/>
          <p:cNvPicPr preferRelativeResize="0"/>
          <p:nvPr/>
        </p:nvPicPr>
        <p:blipFill>
          <a:blip r:embed="rId3">
            <a:alphaModFix/>
          </a:blip>
          <a:stretch>
            <a:fillRect/>
          </a:stretch>
        </p:blipFill>
        <p:spPr>
          <a:xfrm>
            <a:off x="5178875" y="1220950"/>
            <a:ext cx="3763951" cy="3120799"/>
          </a:xfrm>
          <a:prstGeom prst="rect">
            <a:avLst/>
          </a:prstGeom>
          <a:noFill/>
          <a:ln>
            <a:noFill/>
          </a:ln>
          <a:effectLst>
            <a:outerShdw blurRad="57150" dist="19050" dir="5400000" algn="bl" rotWithShape="0">
              <a:srgbClr val="000000">
                <a:alpha val="47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97200" y="188575"/>
            <a:ext cx="30792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HeatMap Regression of Original Data</a:t>
            </a:r>
            <a:endParaRPr/>
          </a:p>
        </p:txBody>
      </p:sp>
      <p:sp>
        <p:nvSpPr>
          <p:cNvPr id="79" name="Google Shape;79;p16"/>
          <p:cNvSpPr txBox="1">
            <a:spLocks noGrp="1"/>
          </p:cNvSpPr>
          <p:nvPr>
            <p:ph type="body" idx="1"/>
          </p:nvPr>
        </p:nvSpPr>
        <p:spPr>
          <a:xfrm>
            <a:off x="468425" y="1681250"/>
            <a:ext cx="3231000" cy="2716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Shows correlation between different home factors such as # of rooms versus square footage and relates this back to price. According to data, square footage, # bathrooms, sq ft living but not lot, grade, most closely aligns with future home pricing.</a:t>
            </a:r>
            <a:endParaRPr/>
          </a:p>
        </p:txBody>
      </p:sp>
      <p:pic>
        <p:nvPicPr>
          <p:cNvPr id="80" name="Google Shape;80;p16"/>
          <p:cNvPicPr preferRelativeResize="0"/>
          <p:nvPr/>
        </p:nvPicPr>
        <p:blipFill>
          <a:blip r:embed="rId3">
            <a:alphaModFix/>
          </a:blip>
          <a:stretch>
            <a:fillRect/>
          </a:stretch>
        </p:blipFill>
        <p:spPr>
          <a:xfrm>
            <a:off x="2940100" y="-588450"/>
            <a:ext cx="6969125" cy="5924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Heat Map of Predicted Home Pricing Part 1</a:t>
            </a:r>
            <a:endParaRPr/>
          </a:p>
        </p:txBody>
      </p:sp>
      <p:pic>
        <p:nvPicPr>
          <p:cNvPr id="86" name="Google Shape;86;p17"/>
          <p:cNvPicPr preferRelativeResize="0"/>
          <p:nvPr/>
        </p:nvPicPr>
        <p:blipFill rotWithShape="1">
          <a:blip r:embed="rId3">
            <a:alphaModFix/>
          </a:blip>
          <a:srcRect l="17081" t="24857" r="17344"/>
          <a:stretch/>
        </p:blipFill>
        <p:spPr>
          <a:xfrm>
            <a:off x="61225" y="1058225"/>
            <a:ext cx="4766573" cy="3735126"/>
          </a:xfrm>
          <a:prstGeom prst="rect">
            <a:avLst/>
          </a:prstGeom>
          <a:noFill/>
          <a:ln>
            <a:noFill/>
          </a:ln>
        </p:spPr>
      </p:pic>
      <p:pic>
        <p:nvPicPr>
          <p:cNvPr id="87" name="Google Shape;87;p17"/>
          <p:cNvPicPr preferRelativeResize="0"/>
          <p:nvPr/>
        </p:nvPicPr>
        <p:blipFill rotWithShape="1">
          <a:blip r:embed="rId4">
            <a:alphaModFix/>
          </a:blip>
          <a:srcRect l="44389" t="42310" r="34129" b="28154"/>
          <a:stretch/>
        </p:blipFill>
        <p:spPr>
          <a:xfrm>
            <a:off x="4908975" y="1058225"/>
            <a:ext cx="4235026" cy="32750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of Price Versus # of Bedrooms</a:t>
            </a:r>
            <a:endParaRPr/>
          </a:p>
        </p:txBody>
      </p:sp>
      <p:pic>
        <p:nvPicPr>
          <p:cNvPr id="93" name="Google Shape;93;p18"/>
          <p:cNvPicPr preferRelativeResize="0"/>
          <p:nvPr/>
        </p:nvPicPr>
        <p:blipFill>
          <a:blip r:embed="rId3">
            <a:alphaModFix/>
          </a:blip>
          <a:stretch>
            <a:fillRect/>
          </a:stretch>
        </p:blipFill>
        <p:spPr>
          <a:xfrm>
            <a:off x="311701" y="1171601"/>
            <a:ext cx="4144412" cy="3397200"/>
          </a:xfrm>
          <a:prstGeom prst="rect">
            <a:avLst/>
          </a:prstGeom>
          <a:noFill/>
          <a:ln>
            <a:noFill/>
          </a:ln>
        </p:spPr>
      </p:pic>
      <p:pic>
        <p:nvPicPr>
          <p:cNvPr id="94" name="Google Shape;94;p18"/>
          <p:cNvPicPr preferRelativeResize="0"/>
          <p:nvPr/>
        </p:nvPicPr>
        <p:blipFill>
          <a:blip r:embed="rId4">
            <a:alphaModFix/>
          </a:blip>
          <a:stretch>
            <a:fillRect/>
          </a:stretch>
        </p:blipFill>
        <p:spPr>
          <a:xfrm>
            <a:off x="4687872" y="1171601"/>
            <a:ext cx="4144426" cy="33971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Regression of Predicted Home Pricing Part 2</a:t>
            </a:r>
            <a:endParaRPr/>
          </a:p>
        </p:txBody>
      </p:sp>
      <p:pic>
        <p:nvPicPr>
          <p:cNvPr id="100" name="Google Shape;100;p19"/>
          <p:cNvPicPr preferRelativeResize="0"/>
          <p:nvPr/>
        </p:nvPicPr>
        <p:blipFill>
          <a:blip r:embed="rId3">
            <a:alphaModFix/>
          </a:blip>
          <a:stretch>
            <a:fillRect/>
          </a:stretch>
        </p:blipFill>
        <p:spPr>
          <a:xfrm>
            <a:off x="681025" y="1324750"/>
            <a:ext cx="7781925"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 of Price Versus Square Footage</a:t>
            </a:r>
            <a:endParaRPr/>
          </a:p>
        </p:txBody>
      </p:sp>
      <p:pic>
        <p:nvPicPr>
          <p:cNvPr id="106" name="Google Shape;106;p20"/>
          <p:cNvPicPr preferRelativeResize="0"/>
          <p:nvPr/>
        </p:nvPicPr>
        <p:blipFill>
          <a:blip r:embed="rId3">
            <a:alphaModFix/>
          </a:blip>
          <a:stretch>
            <a:fillRect/>
          </a:stretch>
        </p:blipFill>
        <p:spPr>
          <a:xfrm>
            <a:off x="311697" y="1140550"/>
            <a:ext cx="4486225" cy="3636299"/>
          </a:xfrm>
          <a:prstGeom prst="rect">
            <a:avLst/>
          </a:prstGeom>
          <a:noFill/>
          <a:ln>
            <a:noFill/>
          </a:ln>
        </p:spPr>
      </p:pic>
      <p:pic>
        <p:nvPicPr>
          <p:cNvPr id="107" name="Google Shape;107;p20"/>
          <p:cNvPicPr preferRelativeResize="0"/>
          <p:nvPr/>
        </p:nvPicPr>
        <p:blipFill>
          <a:blip r:embed="rId4">
            <a:alphaModFix/>
          </a:blip>
          <a:stretch>
            <a:fillRect/>
          </a:stretch>
        </p:blipFill>
        <p:spPr>
          <a:xfrm>
            <a:off x="4521150" y="1140550"/>
            <a:ext cx="4430974" cy="35797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Plot of the Model Fit</a:t>
            </a:r>
            <a:endParaRPr/>
          </a:p>
        </p:txBody>
      </p:sp>
      <p:sp>
        <p:nvSpPr>
          <p:cNvPr id="113" name="Google Shape;113;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1"/>
          <p:cNvPicPr preferRelativeResize="0"/>
          <p:nvPr/>
        </p:nvPicPr>
        <p:blipFill rotWithShape="1">
          <a:blip r:embed="rId3">
            <a:alphaModFix/>
          </a:blip>
          <a:srcRect l="24865" t="49768" r="23256" b="13560"/>
          <a:stretch/>
        </p:blipFill>
        <p:spPr>
          <a:xfrm>
            <a:off x="311700" y="1171600"/>
            <a:ext cx="8520600" cy="3387668"/>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Old Standard TT</vt:lpstr>
      <vt:lpstr>Georgia</vt:lpstr>
      <vt:lpstr>Arial</vt:lpstr>
      <vt:lpstr>Paperback</vt:lpstr>
      <vt:lpstr>Housing Market Future Pricing &amp; Machine Learning </vt:lpstr>
      <vt:lpstr>The Question &amp; Prediction</vt:lpstr>
      <vt:lpstr>Data Resources &amp; Methodology</vt:lpstr>
      <vt:lpstr>HeatMap Regression of Original Data</vt:lpstr>
      <vt:lpstr>Heat Map of Predicted Home Pricing Part 1</vt:lpstr>
      <vt:lpstr>Visualization of Price Versus # of Bedrooms</vt:lpstr>
      <vt:lpstr>Regression of Predicted Home Pricing Part 2</vt:lpstr>
      <vt:lpstr>Scatter Plot of Price Versus Square Footage</vt:lpstr>
      <vt:lpstr>Plot of the Model Fit</vt:lpstr>
      <vt:lpstr>PowerPoint Presentation</vt:lpstr>
      <vt:lpstr>PowerPoint Presentation</vt:lpstr>
      <vt:lpstr>Analysis &amp; Final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Market Future Pricing &amp; Machine Learning </dc:title>
  <dc:creator>Alex</dc:creator>
  <cp:lastModifiedBy>Alexander Stephens</cp:lastModifiedBy>
  <cp:revision>1</cp:revision>
  <dcterms:modified xsi:type="dcterms:W3CDTF">2021-09-11T14:12:54Z</dcterms:modified>
</cp:coreProperties>
</file>