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80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71A98-F698-1048-B55D-B40619D30E2A}" type="datetimeFigureOut">
              <a:rPr lang="en-US" smtClean="0"/>
              <a:t>1/11/10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A501C-02DF-1C4E-8410-CC9E3F7AD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Self</a:t>
            </a:r>
            <a:r>
              <a:rPr lang="en-US" baseline="0" dirty="0" smtClean="0"/>
              <a:t> intro:</a:t>
            </a:r>
          </a:p>
          <a:p>
            <a:pPr>
              <a:buFontTx/>
              <a:buNone/>
            </a:pPr>
            <a:r>
              <a:rPr lang="en-US" baseline="0" dirty="0" smtClean="0"/>
              <a:t>  - a friend introduced me to </a:t>
            </a:r>
            <a:r>
              <a:rPr lang="en-US" baseline="0" dirty="0" err="1" smtClean="0"/>
              <a:t>Haml</a:t>
            </a:r>
            <a:r>
              <a:rPr lang="en-US" baseline="0" dirty="0" smtClean="0"/>
              <a:t> a couple of years ago</a:t>
            </a:r>
          </a:p>
          <a:p>
            <a:pPr>
              <a:buFontTx/>
              <a:buNone/>
            </a:pPr>
            <a:r>
              <a:rPr lang="en-US" baseline="0" dirty="0" smtClean="0"/>
              <a:t>  - used it on my last/current assignment</a:t>
            </a:r>
          </a:p>
          <a:p>
            <a:pPr>
              <a:buFontTx/>
              <a:buNone/>
            </a:pPr>
            <a:r>
              <a:rPr lang="en-US" baseline="0" dirty="0" smtClean="0"/>
              <a:t>  - I’m a web apps programmer, designer, </a:t>
            </a:r>
            <a:r>
              <a:rPr lang="en-US" baseline="0" dirty="0" err="1" smtClean="0"/>
              <a:t>sysadmin</a:t>
            </a:r>
            <a:r>
              <a:rPr lang="en-US" baseline="0" smtClean="0"/>
              <a:t>-lite</a:t>
            </a:r>
          </a:p>
          <a:p>
            <a:pPr>
              <a:buFontTx/>
              <a:buNone/>
            </a:pPr>
            <a:r>
              <a:rPr lang="en-US" baseline="0" dirty="0" smtClean="0"/>
              <a:t>  - I’m here today to show you why I think it’s cool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Back in 2006 Hampton Catlin released </a:t>
            </a:r>
            <a:r>
              <a:rPr lang="en-US" dirty="0" err="1" smtClean="0"/>
              <a:t>Haml</a:t>
            </a:r>
            <a:r>
              <a:rPr lang="en-US" baseline="0" dirty="0" smtClean="0"/>
              <a:t> to the world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RailsConf</a:t>
            </a:r>
            <a:r>
              <a:rPr lang="en-US" baseline="0" dirty="0" smtClean="0"/>
              <a:t> Europe 2006: </a:t>
            </a:r>
            <a:r>
              <a:rPr lang="en-US" b="1" baseline="0" dirty="0" smtClean="0"/>
              <a:t>“HAML: Naughty Boys Need Structure”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Audio</a:t>
            </a:r>
            <a:r>
              <a:rPr lang="en-US" baseline="0" dirty="0" smtClean="0"/>
              <a:t> still available:</a:t>
            </a:r>
            <a:endParaRPr lang="en-US" dirty="0" smtClean="0"/>
          </a:p>
          <a:p>
            <a:r>
              <a:rPr lang="en-US" dirty="0" smtClean="0"/>
              <a:t>http://www.ror-exchange.com/railsconf-europe-2006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baseline="0" dirty="0" smtClean="0"/>
              <a:t> Since they can’t be here I wanted to at least show what they look like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think it took me about a week of coding to get it done. Except, really we were maturing it over about 2 months. But, if you counted actual coding, probably a week or so at the time (Ruby newbie then).</a:t>
            </a:r>
          </a:p>
          <a:p>
            <a:endParaRPr lang="en-US" dirty="0" smtClean="0"/>
          </a:p>
          <a:p>
            <a:r>
              <a:rPr lang="en-US" dirty="0" smtClean="0"/>
              <a:t>Nathan started sending patches right away. And I think it was only a couple of months in before he was basically re-writing the engine. The handover was in slow motion over a year or so... but it kind of just happened naturally. Nathan is an amazing programmer and is fantastic at getting every little detail taken care of.”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 think it took me about a week of coding to get it done. Except, really we were maturing it over about 2 months. But, if you counted actual coding, probably a week or so at the time (Ruby newbie then).</a:t>
            </a:r>
          </a:p>
          <a:p>
            <a:endParaRPr lang="en-US" dirty="0" smtClean="0"/>
          </a:p>
          <a:p>
            <a:r>
              <a:rPr lang="en-US" dirty="0" smtClean="0"/>
              <a:t>Nathan started sending patches right away. And I think it was only a couple of months in before he was basically re-writing the engine. The handover was in slow motion over a year or so... but it kind of just happened naturally. Nathan is an amazing programmer and is fantastic at getting every little detail taken care of.”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next slide:</a:t>
            </a:r>
            <a:r>
              <a:rPr lang="en-US" baseline="0" dirty="0" smtClean="0"/>
              <a:t> Plain </a:t>
            </a:r>
            <a:r>
              <a:rPr lang="en-US" baseline="0" dirty="0" err="1" smtClean="0"/>
              <a:t>ol</a:t>
            </a:r>
            <a:r>
              <a:rPr lang="en-US" baseline="0" dirty="0" smtClean="0"/>
              <a:t>’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501C-02DF-1C4E-8410-CC9E3F7AD72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A174-C7AC-484E-BDD4-2A02CF6ED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A174-C7AC-484E-BDD4-2A02CF6ED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92F2-F8D1-BE4F-B330-5FB3E438348F}" type="datetimeFigureOut">
              <a:rPr lang="en-US" smtClean="0"/>
              <a:t>1/11/10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1EA6-20A4-C247-AE33-E4264B3127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Bookman Old Style"/>
          <a:ea typeface="+mj-ea"/>
          <a:cs typeface="Bookman Old Styl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merican Typewriter"/>
          <a:ea typeface="+mn-ea"/>
          <a:cs typeface="American Typewrite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0093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sz="5400" dirty="0" smtClean="0"/>
              <a:t>Intro to </a:t>
            </a:r>
            <a:r>
              <a:rPr lang="en-US" sz="5400" dirty="0" err="1" smtClean="0"/>
              <a:t>Haml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3477" y="2826625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Amy Lee</a:t>
            </a:r>
          </a:p>
          <a:p>
            <a:pPr algn="r"/>
            <a:r>
              <a:rPr lang="en-US" sz="1400" dirty="0" smtClean="0"/>
              <a:t>amy@sequencemediaworks.com</a:t>
            </a:r>
            <a:endParaRPr lang="en-US" sz="1400" dirty="0"/>
          </a:p>
        </p:txBody>
      </p:sp>
      <p:pic>
        <p:nvPicPr>
          <p:cNvPr id="4" name="Picture 3" descr="haml_logo.gif"/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-106255" y="1567912"/>
            <a:ext cx="4913868" cy="53150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67150" y="2584726"/>
            <a:ext cx="4492908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2759" y="791782"/>
            <a:ext cx="7669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&lt;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p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&gt;&lt;a 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href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=“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” class=“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navitem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”&gt;Le Menu&lt;span class=“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editlink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”&gt;Edit&lt;/span&gt;</a:t>
            </a:r>
          </a:p>
          <a:p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&lt;/a&gt;&lt;/</a:t>
            </a:r>
            <a:r>
              <a:rPr lang="en-US" sz="3600" dirty="0" err="1" smtClean="0">
                <a:solidFill>
                  <a:srgbClr val="7F7F7F"/>
                </a:solidFill>
                <a:latin typeface="American Typewriter"/>
                <a:cs typeface="American Typewriter"/>
              </a:rPr>
              <a:t>p</a:t>
            </a:r>
            <a:r>
              <a:rPr lang="en-US" sz="3600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&gt;</a:t>
            </a:r>
            <a:endParaRPr lang="en-US" sz="3600" dirty="0">
              <a:solidFill>
                <a:srgbClr val="7F7F7F"/>
              </a:solidFill>
              <a:latin typeface="American Typewriter"/>
              <a:cs typeface="American Typewri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218" y="3629008"/>
            <a:ext cx="7995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 Typewriter"/>
                <a:cs typeface="American Typewriter"/>
              </a:rPr>
              <a:t>%</a:t>
            </a:r>
            <a:r>
              <a:rPr lang="en-US" sz="3600" dirty="0" err="1" smtClean="0">
                <a:latin typeface="American Typewriter"/>
                <a:cs typeface="American Typewriter"/>
              </a:rPr>
              <a:t>p</a:t>
            </a:r>
            <a:endParaRPr lang="en-US" sz="3600" dirty="0" smtClean="0">
              <a:latin typeface="American Typewriter"/>
              <a:cs typeface="American Typewriter"/>
            </a:endParaRPr>
          </a:p>
          <a:p>
            <a:r>
              <a:rPr lang="en-US" sz="3600" dirty="0" smtClean="0">
                <a:latin typeface="American Typewriter"/>
                <a:cs typeface="American Typewriter"/>
              </a:rPr>
              <a:t>  %</a:t>
            </a:r>
            <a:r>
              <a:rPr lang="en-US" sz="3600" dirty="0" err="1" smtClean="0">
                <a:latin typeface="American Typewriter"/>
                <a:cs typeface="American Typewriter"/>
              </a:rPr>
              <a:t>a.navitem{:href</a:t>
            </a:r>
            <a:r>
              <a:rPr lang="en-US" sz="3600" dirty="0" smtClean="0">
                <a:latin typeface="American Typewriter"/>
                <a:cs typeface="American Typewriter"/>
              </a:rPr>
              <a:t>=&gt;</a:t>
            </a:r>
            <a:r>
              <a:rPr lang="en-US" sz="3600" dirty="0" smtClean="0">
                <a:latin typeface="American Typewriter"/>
                <a:cs typeface="American Typewriter"/>
              </a:rPr>
              <a:t>“</a:t>
            </a:r>
            <a:r>
              <a:rPr lang="en-US" sz="3600" dirty="0" err="1" smtClean="0"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latin typeface="American Typewriter"/>
                <a:cs typeface="American Typewriter"/>
              </a:rPr>
              <a:t>”}</a:t>
            </a:r>
          </a:p>
          <a:p>
            <a:r>
              <a:rPr lang="en-US" sz="3600" dirty="0" smtClean="0">
                <a:latin typeface="American Typewriter"/>
                <a:cs typeface="American Typewriter"/>
              </a:rPr>
              <a:t>    Le Menu</a:t>
            </a:r>
          </a:p>
          <a:p>
            <a:r>
              <a:rPr lang="en-US" sz="3600" dirty="0" smtClean="0">
                <a:latin typeface="American Typewriter"/>
                <a:cs typeface="American Typewriter"/>
              </a:rPr>
              <a:t>    %</a:t>
            </a:r>
            <a:r>
              <a:rPr lang="en-US" sz="3600" dirty="0" err="1" smtClean="0">
                <a:latin typeface="American Typewriter"/>
                <a:cs typeface="American Typewriter"/>
              </a:rPr>
              <a:t>span.editlink</a:t>
            </a:r>
            <a:r>
              <a:rPr lang="en-US" sz="3600" dirty="0" smtClean="0">
                <a:latin typeface="American Typewriter"/>
                <a:cs typeface="American Typewriter"/>
              </a:rPr>
              <a:t> Edit</a:t>
            </a:r>
            <a:endParaRPr lang="en-US" sz="3600" dirty="0">
              <a:latin typeface="American Typewriter"/>
              <a:cs typeface="American Typewriter"/>
            </a:endParaRPr>
          </a:p>
        </p:txBody>
      </p:sp>
      <p:sp>
        <p:nvSpPr>
          <p:cNvPr id="6" name="Explosion 2 5"/>
          <p:cNvSpPr/>
          <p:nvPr/>
        </p:nvSpPr>
        <p:spPr>
          <a:xfrm rot="643935">
            <a:off x="3155731" y="1058674"/>
            <a:ext cx="6883937" cy="2661959"/>
          </a:xfrm>
          <a:prstGeom prst="irregularSeal2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merican Typewriter"/>
                <a:cs typeface="American Typewriter"/>
              </a:rPr>
              <a:t>Ooo</a:t>
            </a:r>
            <a:r>
              <a:rPr lang="en-US" sz="3600" dirty="0" smtClean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American Typewriter"/>
                <a:cs typeface="American Typewriter"/>
              </a:rPr>
              <a:t>… shiny!</a:t>
            </a:r>
            <a:endParaRPr lang="en-US" sz="3600" dirty="0">
              <a:ln>
                <a:solidFill>
                  <a:srgbClr val="FF0000"/>
                </a:solidFill>
              </a:ln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0218" y="3629008"/>
            <a:ext cx="7995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p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a.navitem{:href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=&gt;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“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”}</a:t>
            </a: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  Le Menu</a:t>
            </a: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  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span.editlink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Edit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218" y="428900"/>
            <a:ext cx="621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6075" indent="-346075">
              <a:buFont typeface="Arial"/>
              <a:buChar char="•"/>
            </a:pPr>
            <a:r>
              <a:rPr lang="en-US" sz="3600" dirty="0" smtClean="0">
                <a:latin typeface="American Typewriter"/>
                <a:cs typeface="American Typewriter"/>
              </a:rPr>
              <a:t>One tag per line (roughly)</a:t>
            </a:r>
            <a:endParaRPr lang="en-US" sz="3600" dirty="0">
              <a:latin typeface="American Typewriter"/>
              <a:cs typeface="American Typewriter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67678" y="1092645"/>
            <a:ext cx="5096267" cy="5291109"/>
            <a:chOff x="667678" y="1092645"/>
            <a:chExt cx="5096267" cy="5291109"/>
          </a:xfrm>
        </p:grpSpPr>
        <p:sp>
          <p:nvSpPr>
            <p:cNvPr id="15" name="TextBox 14"/>
            <p:cNvSpPr txBox="1"/>
            <p:nvPr/>
          </p:nvSpPr>
          <p:spPr>
            <a:xfrm>
              <a:off x="667678" y="1092645"/>
              <a:ext cx="5096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6075" indent="-346075">
                <a:buFont typeface="Arial"/>
                <a:buChar char="•"/>
              </a:pPr>
              <a:r>
                <a:rPr lang="en-US" sz="3600" dirty="0" smtClean="0">
                  <a:latin typeface="American Typewriter"/>
                  <a:cs typeface="American Typewriter"/>
                </a:rPr>
                <a:t>2 spaces indentation</a:t>
              </a:r>
              <a:endParaRPr lang="en-US" sz="3600" dirty="0">
                <a:latin typeface="American Typewriter"/>
                <a:cs typeface="American Typewriter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61894" y="3497841"/>
              <a:ext cx="504316" cy="2885913"/>
              <a:chOff x="761894" y="3497842"/>
              <a:chExt cx="504316" cy="175641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-111573" y="4371309"/>
                <a:ext cx="1748522" cy="1588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139791" y="4375254"/>
                <a:ext cx="1748522" cy="1588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391155" y="4379199"/>
                <a:ext cx="1748522" cy="1588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671632" y="1772885"/>
            <a:ext cx="3889026" cy="4180942"/>
            <a:chOff x="671632" y="1772885"/>
            <a:chExt cx="3889026" cy="4180942"/>
          </a:xfrm>
        </p:grpSpPr>
        <p:sp>
          <p:nvSpPr>
            <p:cNvPr id="22" name="TextBox 21"/>
            <p:cNvSpPr txBox="1"/>
            <p:nvPr/>
          </p:nvSpPr>
          <p:spPr>
            <a:xfrm>
              <a:off x="671632" y="1772885"/>
              <a:ext cx="32367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6075" indent="-346075">
                <a:buFont typeface="Arial"/>
                <a:buChar char="•"/>
              </a:pPr>
              <a:r>
                <a:rPr lang="en-US" sz="3600" dirty="0" smtClean="0">
                  <a:latin typeface="American Typewriter"/>
                  <a:cs typeface="American Typewriter"/>
                </a:rPr>
                <a:t>Class names</a:t>
              </a:r>
              <a:endParaRPr lang="en-US" sz="3600" dirty="0">
                <a:latin typeface="American Typewriter"/>
                <a:cs typeface="American Typewriter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764885" y="4800187"/>
              <a:ext cx="1797873" cy="1588"/>
            </a:xfrm>
            <a:prstGeom prst="line">
              <a:avLst/>
            </a:prstGeom>
            <a:ln w="762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762785" y="5952239"/>
              <a:ext cx="1797873" cy="1588"/>
            </a:xfrm>
            <a:prstGeom prst="line">
              <a:avLst/>
            </a:prstGeom>
            <a:ln w="762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75586" y="2453125"/>
            <a:ext cx="7538548" cy="2366733"/>
            <a:chOff x="675586" y="2453125"/>
            <a:chExt cx="7538548" cy="2366733"/>
          </a:xfrm>
        </p:grpSpPr>
        <p:sp>
          <p:nvSpPr>
            <p:cNvPr id="23" name="TextBox 22"/>
            <p:cNvSpPr txBox="1"/>
            <p:nvPr/>
          </p:nvSpPr>
          <p:spPr>
            <a:xfrm>
              <a:off x="675586" y="2453125"/>
              <a:ext cx="50064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6075" indent="-346075">
                <a:buFont typeface="Arial"/>
                <a:buChar char="•"/>
              </a:pPr>
              <a:r>
                <a:rPr lang="en-US" sz="3600" dirty="0" smtClean="0">
                  <a:latin typeface="American Typewriter"/>
                  <a:cs typeface="American Typewriter"/>
                </a:rPr>
                <a:t>Attributes in hashes</a:t>
              </a:r>
              <a:endParaRPr lang="en-US" sz="3600" dirty="0">
                <a:latin typeface="American Typewriter"/>
                <a:cs typeface="American Typewriter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727698" y="4818270"/>
              <a:ext cx="4486436" cy="1588"/>
            </a:xfrm>
            <a:prstGeom prst="line">
              <a:avLst/>
            </a:prstGeom>
            <a:ln w="76200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0218" y="3629008"/>
            <a:ext cx="7995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p</a:t>
            </a:r>
            <a:endParaRPr lang="en-US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a.navitem{:href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=&gt;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“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”}</a:t>
            </a: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  Le Menu</a:t>
            </a:r>
          </a:p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   %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span.editlink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 Edit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712" y="318922"/>
            <a:ext cx="10090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merican Typewriter"/>
                <a:cs typeface="American Typewriter"/>
              </a:rPr>
              <a:t>&lt;</a:t>
            </a:r>
            <a:r>
              <a:rPr lang="en-US" sz="3200" dirty="0" err="1" smtClean="0">
                <a:latin typeface="American Typewriter"/>
                <a:cs typeface="American Typewriter"/>
              </a:rPr>
              <a:t>p</a:t>
            </a:r>
            <a:r>
              <a:rPr lang="en-US" sz="3200" dirty="0" smtClean="0">
                <a:latin typeface="American Typewriter"/>
                <a:cs typeface="American Typewriter"/>
              </a:rPr>
              <a:t>&gt;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  &lt;a </a:t>
            </a:r>
            <a:r>
              <a:rPr lang="en-US" sz="3200" dirty="0" err="1" smtClean="0">
                <a:latin typeface="American Typewriter"/>
                <a:cs typeface="American Typewriter"/>
              </a:rPr>
              <a:t>href</a:t>
            </a:r>
            <a:r>
              <a:rPr lang="en-US" sz="3200" dirty="0" smtClean="0">
                <a:latin typeface="American Typewriter"/>
                <a:cs typeface="American Typewriter"/>
              </a:rPr>
              <a:t>=‘</a:t>
            </a:r>
            <a:r>
              <a:rPr lang="en-US" sz="3200" dirty="0" err="1" smtClean="0">
                <a:latin typeface="American Typewriter"/>
                <a:cs typeface="American Typewriter"/>
              </a:rPr>
              <a:t>menu.html</a:t>
            </a:r>
            <a:r>
              <a:rPr lang="en-US" sz="3200" dirty="0" smtClean="0">
                <a:latin typeface="American Typewriter"/>
                <a:cs typeface="American Typewriter"/>
              </a:rPr>
              <a:t>’ class=‘</a:t>
            </a:r>
            <a:r>
              <a:rPr lang="en-US" sz="3200" dirty="0" err="1" smtClean="0">
                <a:latin typeface="American Typewriter"/>
                <a:cs typeface="American Typewriter"/>
              </a:rPr>
              <a:t>navitem</a:t>
            </a:r>
            <a:r>
              <a:rPr lang="en-US" sz="3200" dirty="0" smtClean="0">
                <a:latin typeface="American Typewriter"/>
                <a:cs typeface="American Typewriter"/>
              </a:rPr>
              <a:t>’&gt;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    Le Menu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    &lt;span class=‘</a:t>
            </a:r>
            <a:r>
              <a:rPr lang="en-US" sz="3200" dirty="0" err="1" smtClean="0">
                <a:latin typeface="American Typewriter"/>
                <a:cs typeface="American Typewriter"/>
              </a:rPr>
              <a:t>editlink</a:t>
            </a:r>
            <a:r>
              <a:rPr lang="en-US" sz="3200" dirty="0" smtClean="0">
                <a:latin typeface="American Typewriter"/>
                <a:cs typeface="American Typewriter"/>
              </a:rPr>
              <a:t>’&gt;Edit&lt;/span&gt;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  &lt;/a&gt;</a:t>
            </a:r>
          </a:p>
          <a:p>
            <a:r>
              <a:rPr lang="en-US" sz="3200" dirty="0" smtClean="0">
                <a:latin typeface="American Typewriter"/>
                <a:cs typeface="American Typewriter"/>
              </a:rPr>
              <a:t>&lt;/</a:t>
            </a:r>
            <a:r>
              <a:rPr lang="en-US" sz="3200" dirty="0" err="1" smtClean="0">
                <a:latin typeface="American Typewriter"/>
                <a:cs typeface="American Typewriter"/>
              </a:rPr>
              <a:t>p</a:t>
            </a:r>
            <a:r>
              <a:rPr lang="en-US" sz="3200" dirty="0" smtClean="0">
                <a:latin typeface="American Typewriter"/>
                <a:cs typeface="American Typewriter"/>
              </a:rPr>
              <a:t>&gt;</a:t>
            </a:r>
            <a:endParaRPr lang="en-US" sz="32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Hampton vs.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templates were icky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7F7F7F"/>
                </a:solidFill>
              </a:rPr>
              <a:t>“all code should be beautiful”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templating</a:t>
            </a:r>
            <a:r>
              <a:rPr lang="en-US" dirty="0" smtClean="0"/>
              <a:t> language with principles”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091267" y="1331050"/>
            <a:ext cx="495300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background</a:t>
            </a:r>
          </a:p>
          <a:p>
            <a:r>
              <a:rPr lang="en-US" dirty="0" smtClean="0"/>
              <a:t>What’s </a:t>
            </a:r>
            <a:r>
              <a:rPr lang="en-US" dirty="0" err="1" smtClean="0"/>
              <a:t>Haml</a:t>
            </a:r>
            <a:r>
              <a:rPr lang="en-US" dirty="0" smtClean="0"/>
              <a:t> look like?</a:t>
            </a:r>
            <a:endParaRPr lang="en-US" dirty="0"/>
          </a:p>
          <a:p>
            <a:r>
              <a:rPr lang="en-US" dirty="0" err="1" smtClean="0"/>
              <a:t>Haml’s</a:t>
            </a:r>
            <a:r>
              <a:rPr lang="en-US" dirty="0" smtClean="0"/>
              <a:t> goals</a:t>
            </a:r>
          </a:p>
          <a:p>
            <a:r>
              <a:rPr lang="en-US" dirty="0" smtClean="0"/>
              <a:t>… live coding demo 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667000" y="1326286"/>
            <a:ext cx="377825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/>
              <a:t>b</a:t>
            </a:r>
            <a:r>
              <a:rPr lang="en-US" dirty="0" smtClean="0"/>
              <a:t>ackground…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aml_bg1.gif"/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-647312" y="-675074"/>
            <a:ext cx="12701755" cy="4500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al_20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04" y="1017320"/>
            <a:ext cx="4421976" cy="4589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Hampton Introduces </a:t>
            </a:r>
            <a:r>
              <a:rPr lang="en-US" dirty="0" err="1" smtClean="0"/>
              <a:t>Haml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264" y="2339419"/>
            <a:ext cx="2485608" cy="315357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RailsConf</a:t>
            </a:r>
            <a:r>
              <a:rPr lang="en-US" dirty="0" smtClean="0"/>
              <a:t> Europe 2006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London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39800" y="1327874"/>
            <a:ext cx="729615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ampton_catlin_2006.jpg"/>
          <p:cNvPicPr>
            <a:picLocks noChangeAspect="1"/>
          </p:cNvPicPr>
          <p:nvPr/>
        </p:nvPicPr>
        <p:blipFill>
          <a:blip r:embed="rId3">
            <a:lum bright="26000" contrast="26000"/>
          </a:blip>
          <a:srcRect t="14325" b="13443"/>
          <a:stretch>
            <a:fillRect/>
          </a:stretch>
        </p:blipFill>
        <p:spPr>
          <a:xfrm>
            <a:off x="0" y="1544958"/>
            <a:ext cx="4898792" cy="531304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1224" y="5323937"/>
            <a:ext cx="8621518" cy="878163"/>
            <a:chOff x="391224" y="5323937"/>
            <a:chExt cx="8621518" cy="878163"/>
          </a:xfrm>
        </p:grpSpPr>
        <p:sp>
          <p:nvSpPr>
            <p:cNvPr id="8" name="TextBox 7"/>
            <p:cNvSpPr txBox="1"/>
            <p:nvPr/>
          </p:nvSpPr>
          <p:spPr>
            <a:xfrm>
              <a:off x="391224" y="5740435"/>
              <a:ext cx="8350358" cy="461665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chemeClr val="tx1"/>
              </a:solidFill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merican Typewriter"/>
                  <a:cs typeface="American Typewriter"/>
                </a:rPr>
                <a:t>*http://www.ror-exchange.com/railsconf-europe-2006</a:t>
              </a:r>
              <a:endParaRPr lang="en-US" sz="2400" dirty="0">
                <a:latin typeface="American Typewriter"/>
                <a:cs typeface="American Typewriter"/>
              </a:endParaRPr>
            </a:p>
          </p:txBody>
        </p:sp>
        <p:pic>
          <p:nvPicPr>
            <p:cNvPr id="9" name="Picture 8" descr="explicit.g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17669">
              <a:off x="7313060" y="5323937"/>
              <a:ext cx="1699682" cy="4429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Hampton in the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4445"/>
            <a:ext cx="4062225" cy="4783555"/>
          </a:xfrm>
        </p:spPr>
        <p:txBody>
          <a:bodyPr/>
          <a:lstStyle/>
          <a:p>
            <a:r>
              <a:rPr lang="en-US" dirty="0" smtClean="0"/>
              <a:t>Currently in England</a:t>
            </a:r>
          </a:p>
          <a:p>
            <a:r>
              <a:rPr lang="en-US" dirty="0" smtClean="0"/>
              <a:t>Head of Wikipedia Mobile</a:t>
            </a:r>
            <a:br>
              <a:rPr lang="en-US" dirty="0" smtClean="0"/>
            </a:br>
            <a:r>
              <a:rPr lang="en-US" sz="2800" dirty="0" smtClean="0">
                <a:solidFill>
                  <a:srgbClr val="7F7F7F"/>
                </a:solidFill>
              </a:rPr>
              <a:t>“is written 100% in </a:t>
            </a:r>
            <a:r>
              <a:rPr lang="en-US" sz="2800" dirty="0" err="1" smtClean="0">
                <a:solidFill>
                  <a:srgbClr val="7F7F7F"/>
                </a:solidFill>
              </a:rPr>
              <a:t>Haml</a:t>
            </a:r>
            <a:r>
              <a:rPr lang="en-US" sz="2800" dirty="0" smtClean="0">
                <a:solidFill>
                  <a:srgbClr val="7F7F7F"/>
                </a:solidFill>
              </a:rPr>
              <a:t>, Sass, </a:t>
            </a:r>
            <a:r>
              <a:rPr lang="en-US" sz="2800" dirty="0" err="1" smtClean="0">
                <a:solidFill>
                  <a:srgbClr val="7F7F7F"/>
                </a:solidFill>
              </a:rPr>
              <a:t>Merb</a:t>
            </a:r>
            <a:r>
              <a:rPr lang="en-US" sz="2800" dirty="0" smtClean="0">
                <a:solidFill>
                  <a:srgbClr val="7F7F7F"/>
                </a:solidFill>
              </a:rPr>
              <a:t>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333500" y="1331050"/>
            <a:ext cx="6496050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ampton_catlin_2009.jpg"/>
          <p:cNvPicPr>
            <a:picLocks noChangeAspect="1"/>
          </p:cNvPicPr>
          <p:nvPr/>
        </p:nvPicPr>
        <p:blipFill>
          <a:blip r:embed="rId3">
            <a:lum bright="3000"/>
          </a:blip>
          <a:srcRect l="18999"/>
          <a:stretch>
            <a:fillRect/>
          </a:stretch>
        </p:blipFill>
        <p:spPr>
          <a:xfrm>
            <a:off x="5204022" y="2074444"/>
            <a:ext cx="4434806" cy="51850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3176" y="5971365"/>
            <a:ext cx="4260156" cy="461665"/>
          </a:xfrm>
          <a:prstGeom prst="rect">
            <a:avLst/>
          </a:prstGeom>
          <a:solidFill>
            <a:srgbClr val="FFFF00"/>
          </a:solidFill>
          <a:ln w="6350" cmpd="sng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merican Typewriter"/>
                <a:cs typeface="American Typewriter"/>
              </a:rPr>
              <a:t>http://</a:t>
            </a:r>
            <a:r>
              <a:rPr lang="en-US" sz="2400" dirty="0" err="1" smtClean="0">
                <a:latin typeface="American Typewriter"/>
                <a:cs typeface="American Typewriter"/>
              </a:rPr>
              <a:t>hamptoncatlin.com</a:t>
            </a:r>
            <a:r>
              <a:rPr lang="en-US" sz="2400" dirty="0" smtClean="0">
                <a:latin typeface="American Typewriter"/>
                <a:cs typeface="American Typewriter"/>
              </a:rPr>
              <a:t>/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Nathan </a:t>
            </a:r>
            <a:r>
              <a:rPr lang="en-US" dirty="0" err="1" smtClean="0"/>
              <a:t>Weizenbaum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85517" y="1335814"/>
            <a:ext cx="6366781" cy="1588"/>
          </a:xfrm>
          <a:prstGeom prst="line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nathan_weizenbaum.jpg"/>
          <p:cNvPicPr>
            <a:picLocks noChangeAspect="1"/>
          </p:cNvPicPr>
          <p:nvPr/>
        </p:nvPicPr>
        <p:blipFill>
          <a:blip r:embed="rId3">
            <a:lum bright="20000" contrast="38000"/>
          </a:blip>
          <a:srcRect l="13709" r="8365"/>
          <a:stretch>
            <a:fillRect/>
          </a:stretch>
        </p:blipFill>
        <p:spPr>
          <a:xfrm>
            <a:off x="4449372" y="1863989"/>
            <a:ext cx="5205954" cy="50105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4445"/>
            <a:ext cx="4557052" cy="4783555"/>
          </a:xfrm>
        </p:spPr>
        <p:txBody>
          <a:bodyPr/>
          <a:lstStyle/>
          <a:p>
            <a:r>
              <a:rPr lang="en-US" dirty="0" smtClean="0"/>
              <a:t>Univ. Wash.</a:t>
            </a:r>
          </a:p>
          <a:p>
            <a:r>
              <a:rPr lang="en-US" dirty="0" smtClean="0"/>
              <a:t>Sent patches to Hampton</a:t>
            </a:r>
          </a:p>
          <a:p>
            <a:r>
              <a:rPr lang="en-US" dirty="0" smtClean="0"/>
              <a:t>Rewrote the </a:t>
            </a:r>
            <a:r>
              <a:rPr lang="en-US" dirty="0" err="1" smtClean="0"/>
              <a:t>Haml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Current maintainer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176" y="5971365"/>
            <a:ext cx="3056076" cy="461665"/>
          </a:xfrm>
          <a:prstGeom prst="rect">
            <a:avLst/>
          </a:prstGeom>
          <a:solidFill>
            <a:srgbClr val="FFFF00"/>
          </a:solidFill>
          <a:ln w="6350" cmpd="sng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American Typewriter"/>
                <a:cs typeface="American Typewriter"/>
              </a:rPr>
              <a:t>http://nex-3.com/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Haml</a:t>
            </a:r>
            <a:r>
              <a:rPr lang="en-US" dirty="0" smtClean="0"/>
              <a:t> look like?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haml_bg2.gif"/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722313" y="0"/>
            <a:ext cx="9956343" cy="331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2759" y="791782"/>
            <a:ext cx="7669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 Typewriter"/>
                <a:cs typeface="American Typewriter"/>
              </a:rPr>
              <a:t>&lt;</a:t>
            </a:r>
            <a:r>
              <a:rPr lang="en-US" sz="3600" dirty="0" err="1" smtClean="0">
                <a:latin typeface="American Typewriter"/>
                <a:cs typeface="American Typewriter"/>
              </a:rPr>
              <a:t>p</a:t>
            </a:r>
            <a:r>
              <a:rPr lang="en-US" sz="3600" dirty="0" smtClean="0">
                <a:latin typeface="American Typewriter"/>
                <a:cs typeface="American Typewriter"/>
              </a:rPr>
              <a:t>&gt;&lt;a </a:t>
            </a:r>
            <a:r>
              <a:rPr lang="en-US" sz="3600" dirty="0" err="1" smtClean="0">
                <a:latin typeface="American Typewriter"/>
                <a:cs typeface="American Typewriter"/>
              </a:rPr>
              <a:t>href</a:t>
            </a:r>
            <a:r>
              <a:rPr lang="en-US" sz="3600" dirty="0" smtClean="0">
                <a:latin typeface="American Typewriter"/>
                <a:cs typeface="American Typewriter"/>
              </a:rPr>
              <a:t>=“</a:t>
            </a:r>
            <a:r>
              <a:rPr lang="en-US" sz="3600" dirty="0" err="1" smtClean="0">
                <a:latin typeface="American Typewriter"/>
                <a:cs typeface="American Typewriter"/>
              </a:rPr>
              <a:t>menu.html</a:t>
            </a:r>
            <a:r>
              <a:rPr lang="en-US" sz="3600" dirty="0" smtClean="0">
                <a:latin typeface="American Typewriter"/>
                <a:cs typeface="American Typewriter"/>
              </a:rPr>
              <a:t>” class=“</a:t>
            </a:r>
            <a:r>
              <a:rPr lang="en-US" sz="3600" dirty="0" err="1" smtClean="0">
                <a:latin typeface="American Typewriter"/>
                <a:cs typeface="American Typewriter"/>
              </a:rPr>
              <a:t>navitem</a:t>
            </a:r>
            <a:r>
              <a:rPr lang="en-US" sz="3600" dirty="0" smtClean="0">
                <a:latin typeface="American Typewriter"/>
                <a:cs typeface="American Typewriter"/>
              </a:rPr>
              <a:t>”&gt;Le Menu&lt;span class=“</a:t>
            </a:r>
            <a:r>
              <a:rPr lang="en-US" sz="3600" dirty="0" err="1" smtClean="0">
                <a:latin typeface="American Typewriter"/>
                <a:cs typeface="American Typewriter"/>
              </a:rPr>
              <a:t>editlink</a:t>
            </a:r>
            <a:r>
              <a:rPr lang="en-US" sz="3600" dirty="0" smtClean="0">
                <a:latin typeface="American Typewriter"/>
                <a:cs typeface="American Typewriter"/>
              </a:rPr>
              <a:t>”&gt;Edit&lt;/span&gt;</a:t>
            </a:r>
          </a:p>
          <a:p>
            <a:r>
              <a:rPr lang="en-US" sz="3600" dirty="0" smtClean="0">
                <a:latin typeface="American Typewriter"/>
                <a:cs typeface="American Typewriter"/>
              </a:rPr>
              <a:t>&lt;/a&gt;&lt;/</a:t>
            </a:r>
            <a:r>
              <a:rPr lang="en-US" sz="3600" dirty="0" err="1" smtClean="0">
                <a:latin typeface="American Typewriter"/>
                <a:cs typeface="American Typewriter"/>
              </a:rPr>
              <a:t>p</a:t>
            </a:r>
            <a:r>
              <a:rPr lang="en-US" sz="3600" dirty="0" smtClean="0">
                <a:latin typeface="American Typewriter"/>
                <a:cs typeface="American Typewriter"/>
              </a:rPr>
              <a:t>&gt;</a:t>
            </a:r>
            <a:endParaRPr lang="en-US" sz="3600" dirty="0">
              <a:latin typeface="American Typewriter"/>
              <a:cs typeface="American Typewriter"/>
            </a:endParaRPr>
          </a:p>
        </p:txBody>
      </p:sp>
      <p:sp>
        <p:nvSpPr>
          <p:cNvPr id="11" name="Oval 10"/>
          <p:cNvSpPr/>
          <p:nvPr/>
        </p:nvSpPr>
        <p:spPr>
          <a:xfrm rot="21251279">
            <a:off x="3843165" y="2606313"/>
            <a:ext cx="4684367" cy="1979459"/>
          </a:xfrm>
          <a:prstGeom prst="ellipse">
            <a:avLst/>
          </a:prstGeom>
          <a:gradFill>
            <a:gsLst>
              <a:gs pos="0">
                <a:srgbClr val="FFFF00"/>
              </a:gs>
              <a:gs pos="69000">
                <a:schemeClr val="bg1"/>
              </a:gs>
              <a:gs pos="100000">
                <a:schemeClr val="bg1"/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Ay!</a:t>
            </a:r>
          </a:p>
          <a:p>
            <a:pPr algn="ctr"/>
            <a:r>
              <a:rPr lang="en-US" sz="4000" dirty="0" smtClean="0">
                <a:latin typeface="Comic Sans MS"/>
                <a:cs typeface="Comic Sans MS"/>
              </a:rPr>
              <a:t>So cluttered!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12" name="Oval 11"/>
          <p:cNvSpPr/>
          <p:nvPr/>
        </p:nvSpPr>
        <p:spPr>
          <a:xfrm rot="170595">
            <a:off x="324621" y="3988243"/>
            <a:ext cx="4995074" cy="1979459"/>
          </a:xfrm>
          <a:prstGeom prst="ellipse">
            <a:avLst/>
          </a:prstGeom>
          <a:gradFill>
            <a:gsLst>
              <a:gs pos="0">
                <a:srgbClr val="3366FF"/>
              </a:gs>
              <a:gs pos="69000">
                <a:schemeClr val="bg1"/>
              </a:gs>
              <a:gs pos="100000">
                <a:schemeClr val="bg1"/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mic Sans MS"/>
                <a:cs typeface="Comic Sans MS"/>
              </a:rPr>
              <a:t>So repetitive!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710</Words>
  <Application>Microsoft Macintosh PowerPoint</Application>
  <PresentationFormat>On-screen Show (4:3)</PresentationFormat>
  <Paragraphs>90</Paragraphs>
  <Slides>13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 to Haml</vt:lpstr>
      <vt:lpstr>Today’s Menu</vt:lpstr>
      <vt:lpstr>A little background…</vt:lpstr>
      <vt:lpstr>Slide 4</vt:lpstr>
      <vt:lpstr>Hampton Introduces Haml</vt:lpstr>
      <vt:lpstr>Hampton in the Present</vt:lpstr>
      <vt:lpstr>… Nathan Weizenbaum</vt:lpstr>
      <vt:lpstr>What’s Haml look like?</vt:lpstr>
      <vt:lpstr>Slide 9</vt:lpstr>
      <vt:lpstr>Slide 10</vt:lpstr>
      <vt:lpstr>Slide 11</vt:lpstr>
      <vt:lpstr>Slide 12</vt:lpstr>
      <vt:lpstr>Hampton vs. Rails</vt:lpstr>
    </vt:vector>
  </TitlesOfParts>
  <Company>Sequence Mediaworks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Haml</dc:title>
  <dc:creator>Amy Lee</dc:creator>
  <cp:lastModifiedBy>Amy Lee</cp:lastModifiedBy>
  <cp:revision>9</cp:revision>
  <dcterms:created xsi:type="dcterms:W3CDTF">2010-01-11T12:28:19Z</dcterms:created>
  <dcterms:modified xsi:type="dcterms:W3CDTF">2010-01-11T14:10:19Z</dcterms:modified>
</cp:coreProperties>
</file>