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3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8" r:id="rId16"/>
    <p:sldId id="275" r:id="rId17"/>
    <p:sldId id="276" r:id="rId18"/>
    <p:sldId id="273" r:id="rId19"/>
    <p:sldId id="281" r:id="rId20"/>
    <p:sldId id="274" r:id="rId21"/>
    <p:sldId id="279" r:id="rId22"/>
    <p:sldId id="269" r:id="rId23"/>
    <p:sldId id="270" r:id="rId24"/>
    <p:sldId id="280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DAE1D"/>
    <a:srgbClr val="FF80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4235" autoAdjust="0"/>
  </p:normalViewPr>
  <p:slideViewPr>
    <p:cSldViewPr snapToGrid="0" snapToObjects="1">
      <p:cViewPr varScale="1">
        <p:scale>
          <a:sx n="87" d="100"/>
          <a:sy n="87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1A98-F698-1048-B55D-B40619D30E2A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501C-02DF-1C4E-8410-CC9E3F7A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Self</a:t>
            </a:r>
            <a:r>
              <a:rPr lang="en-US" baseline="0" dirty="0" smtClean="0"/>
              <a:t> intro:</a:t>
            </a:r>
          </a:p>
          <a:p>
            <a:pPr>
              <a:buFontTx/>
              <a:buNone/>
            </a:pPr>
            <a:r>
              <a:rPr lang="en-US" baseline="0" dirty="0" smtClean="0"/>
              <a:t>  - a friend introduced me to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a couple of years ago</a:t>
            </a:r>
          </a:p>
          <a:p>
            <a:pPr>
              <a:buFontTx/>
              <a:buNone/>
            </a:pPr>
            <a:r>
              <a:rPr lang="en-US" baseline="0" dirty="0" smtClean="0"/>
              <a:t>  - used it on my last/current assignment</a:t>
            </a:r>
          </a:p>
          <a:p>
            <a:pPr>
              <a:buFontTx/>
              <a:buNone/>
            </a:pPr>
            <a:r>
              <a:rPr lang="en-US" baseline="0" dirty="0" smtClean="0"/>
              <a:t>  - I’m a web apps programmer, designer, </a:t>
            </a:r>
            <a:r>
              <a:rPr lang="en-US" baseline="0" dirty="0" err="1" smtClean="0"/>
              <a:t>sysadmin-lite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  - I’m here today to show you why I think it’s cool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BAM!</a:t>
            </a:r>
          </a:p>
          <a:p>
            <a:pPr>
              <a:buFontTx/>
              <a:buChar char="-"/>
            </a:pPr>
            <a:r>
              <a:rPr lang="en-US" baseline="0" dirty="0" smtClean="0"/>
              <a:t>Simple</a:t>
            </a:r>
          </a:p>
          <a:p>
            <a:pPr>
              <a:buFontTx/>
              <a:buChar char="-"/>
            </a:pPr>
            <a:r>
              <a:rPr lang="en-US" baseline="0" dirty="0" smtClean="0"/>
              <a:t>Features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Tags can be made up too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Class names</a:t>
            </a:r>
            <a:r>
              <a:rPr lang="en-US" baseline="0" dirty="0" smtClean="0"/>
              <a:t> … or IDs</a:t>
            </a:r>
          </a:p>
          <a:p>
            <a:pPr>
              <a:buFontTx/>
              <a:buChar char="-"/>
            </a:pPr>
            <a:r>
              <a:rPr lang="en-US" dirty="0" smtClean="0"/>
              <a:t>Attributes get auto-escaped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… see output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</a:t>
            </a:r>
            <a:r>
              <a:rPr lang="en-US" baseline="0" dirty="0" smtClean="0"/>
              <a:t> and neat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Haml</a:t>
            </a:r>
            <a:r>
              <a:rPr lang="en-US" dirty="0" smtClean="0"/>
              <a:t> is clean,</a:t>
            </a:r>
            <a:r>
              <a:rPr lang="en-US" baseline="0" dirty="0" smtClean="0"/>
              <a:t> simple, predictable, fast</a:t>
            </a:r>
          </a:p>
          <a:p>
            <a:pPr>
              <a:buFontTx/>
              <a:buChar char="-"/>
            </a:pPr>
            <a:r>
              <a:rPr lang="en-US" baseline="0" dirty="0" smtClean="0"/>
              <a:t>Strong tie-in between CSS syntax and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templates</a:t>
            </a:r>
          </a:p>
          <a:p>
            <a:pPr>
              <a:buFontTx/>
              <a:buChar char="-"/>
            </a:pPr>
            <a:r>
              <a:rPr lang="en-US" baseline="0" dirty="0" smtClean="0"/>
              <a:t>You still can do all the normal HTML stuff, </a:t>
            </a:r>
            <a:r>
              <a:rPr lang="en-US" baseline="0" dirty="0" err="1" smtClean="0"/>
              <a:t>evals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Lots of helpers and shortcuts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Haml</a:t>
            </a:r>
            <a:r>
              <a:rPr lang="en-US" dirty="0" smtClean="0"/>
              <a:t> is clean,</a:t>
            </a:r>
            <a:r>
              <a:rPr lang="en-US" baseline="0" dirty="0" smtClean="0"/>
              <a:t> simple, predictable, fast</a:t>
            </a:r>
          </a:p>
          <a:p>
            <a:pPr>
              <a:buFontTx/>
              <a:buChar char="-"/>
            </a:pPr>
            <a:r>
              <a:rPr lang="en-US" baseline="0" dirty="0" smtClean="0"/>
              <a:t>Strong tie-in between CSS syntax and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templates</a:t>
            </a:r>
          </a:p>
          <a:p>
            <a:pPr>
              <a:buFontTx/>
              <a:buChar char="-"/>
            </a:pPr>
            <a:r>
              <a:rPr lang="en-US" baseline="0" dirty="0" smtClean="0"/>
              <a:t>You still can do all the normal HTML stuff, </a:t>
            </a:r>
            <a:r>
              <a:rPr lang="en-US" baseline="0" dirty="0" err="1" smtClean="0"/>
              <a:t>evals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Lots of helpers and shortcuts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-also </a:t>
            </a:r>
            <a:r>
              <a:rPr lang="en-US" dirty="0" err="1" smtClean="0"/>
              <a:t>Peepcode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 = XHTML Abstraction</a:t>
            </a:r>
            <a:r>
              <a:rPr lang="en-US" baseline="0" dirty="0" smtClean="0"/>
              <a:t> and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 = XHTML Abstraction</a:t>
            </a:r>
            <a:r>
              <a:rPr lang="en-US" baseline="0" dirty="0" smtClean="0"/>
              <a:t> and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Rewind time … back in 2006 Hampton Catlin released </a:t>
            </a:r>
            <a:r>
              <a:rPr lang="en-US" dirty="0" err="1" smtClean="0"/>
              <a:t>Haml</a:t>
            </a:r>
            <a:r>
              <a:rPr lang="en-US" baseline="0" dirty="0" smtClean="0"/>
              <a:t> to the world…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RailsConf</a:t>
            </a:r>
            <a:r>
              <a:rPr lang="en-US" baseline="0" dirty="0" smtClean="0"/>
              <a:t> Europe 2006: </a:t>
            </a:r>
            <a:r>
              <a:rPr lang="en-US" b="1" baseline="0" dirty="0" smtClean="0"/>
              <a:t>“HAML: Naughty Boys Need Structure”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Audio</a:t>
            </a:r>
            <a:r>
              <a:rPr lang="en-US" baseline="0" dirty="0" smtClean="0"/>
              <a:t> still available:</a:t>
            </a:r>
            <a:endParaRPr lang="en-US" dirty="0" smtClean="0"/>
          </a:p>
          <a:p>
            <a:r>
              <a:rPr lang="en-US" dirty="0" smtClean="0"/>
              <a:t>http://www.ror-exchange.com/railsconf-europe-2006</a:t>
            </a:r>
          </a:p>
          <a:p>
            <a:endParaRPr lang="en-US" dirty="0" smtClean="0"/>
          </a:p>
          <a:p>
            <a:r>
              <a:rPr lang="en-US" dirty="0" smtClean="0"/>
              <a:t>Sensitive ears warning: a bit of profanity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Since they can’t be here I wanted to at least show what they look like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next slide:</a:t>
            </a:r>
            <a:r>
              <a:rPr lang="en-US" baseline="0" dirty="0" smtClean="0"/>
              <a:t> Plain 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’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Have</a:t>
            </a:r>
            <a:r>
              <a:rPr lang="en-US" baseline="0" dirty="0" smtClean="0"/>
              <a:t> to keep typing &lt; and &gt;, quotes, equals signs</a:t>
            </a:r>
          </a:p>
          <a:p>
            <a:pPr>
              <a:buFontTx/>
              <a:buChar char="-"/>
            </a:pPr>
            <a:r>
              <a:rPr lang="en-US" baseline="0" dirty="0" smtClean="0"/>
              <a:t> that’s just straight HTML!</a:t>
            </a:r>
          </a:p>
          <a:p>
            <a:pPr>
              <a:buFontTx/>
              <a:buChar char="-"/>
            </a:pPr>
            <a:r>
              <a:rPr lang="en-US" baseline="0" dirty="0" smtClean="0"/>
              <a:t> ERB stuff means more &lt;%= … %&gt;</a:t>
            </a:r>
          </a:p>
          <a:p>
            <a:pPr>
              <a:buFontTx/>
              <a:buChar char="-"/>
            </a:pPr>
            <a:r>
              <a:rPr lang="en-US" baseline="0" dirty="0" smtClean="0"/>
              <a:t> take a look at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r">
              <a:defRPr sz="48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92F2-F8D1-BE4F-B330-5FB3E438348F}" type="datetimeFigureOut">
              <a:rPr lang="en-US" smtClean="0"/>
              <a:pPr/>
              <a:t>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Bookman Old Style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32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ml-lang.com/" TargetMode="External"/><Relationship Id="rId4" Type="http://schemas.openxmlformats.org/officeDocument/2006/relationships/hyperlink" Target="http://haml-lang.com/tutorial.html" TargetMode="External"/><Relationship Id="rId5" Type="http://schemas.openxmlformats.org/officeDocument/2006/relationships/hyperlink" Target="http://groups.google.com/group/haml" TargetMode="External"/><Relationship Id="rId6" Type="http://schemas.openxmlformats.org/officeDocument/2006/relationships/hyperlink" Target="http://rendera.herok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093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Intro to </a:t>
            </a:r>
            <a:r>
              <a:rPr lang="en-US" sz="5400" dirty="0" err="1" smtClean="0"/>
              <a:t>Haml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477" y="282662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Amy Lee</a:t>
            </a:r>
          </a:p>
          <a:p>
            <a:pPr algn="r"/>
            <a:r>
              <a:rPr lang="en-US" sz="1400" dirty="0" smtClean="0"/>
              <a:t>amy@sequencemediaworks.com</a:t>
            </a:r>
            <a:endParaRPr lang="en-US" sz="1400" dirty="0"/>
          </a:p>
        </p:txBody>
      </p:sp>
      <p:pic>
        <p:nvPicPr>
          <p:cNvPr id="4" name="Picture 3" descr="haml_logo.gif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06255" y="1567912"/>
            <a:ext cx="4913868" cy="531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67150" y="2584726"/>
            <a:ext cx="4492908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1" name="Oval 10"/>
          <p:cNvSpPr/>
          <p:nvPr/>
        </p:nvSpPr>
        <p:spPr>
          <a:xfrm rot="21251279">
            <a:off x="3843165" y="2606313"/>
            <a:ext cx="4684367" cy="1979459"/>
          </a:xfrm>
          <a:prstGeom prst="ellipse">
            <a:avLst/>
          </a:prstGeom>
          <a:gradFill>
            <a:gsLst>
              <a:gs pos="0">
                <a:srgbClr val="FFFF00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Ay!</a:t>
            </a:r>
          </a:p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cluttered!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2" name="Oval 11"/>
          <p:cNvSpPr/>
          <p:nvPr/>
        </p:nvSpPr>
        <p:spPr>
          <a:xfrm rot="170595">
            <a:off x="324621" y="3988243"/>
            <a:ext cx="4995074" cy="1979459"/>
          </a:xfrm>
          <a:prstGeom prst="ellipse">
            <a:avLst/>
          </a:prstGeom>
          <a:gradFill>
            <a:gsLst>
              <a:gs pos="0">
                <a:srgbClr val="3366FF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repetitive!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</a:t>
            </a:r>
            <a:endParaRPr lang="en-US" sz="3600" dirty="0">
              <a:solidFill>
                <a:srgbClr val="7F7F7F"/>
              </a:solidFill>
              <a:latin typeface="American Typewriter"/>
              <a:cs typeface="American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endParaRPr lang="en-US" sz="3600" dirty="0" smtClean="0">
              <a:latin typeface="American Typewriter"/>
              <a:cs typeface="American Typewriter"/>
            </a:endParaRPr>
          </a:p>
          <a:p>
            <a:r>
              <a:rPr lang="en-US" sz="3600" dirty="0" smtClean="0"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latin typeface="American Typewriter"/>
                <a:cs typeface="American Typewriter"/>
              </a:rPr>
              <a:t> Edit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6" name="Explosion 2 5"/>
          <p:cNvSpPr/>
          <p:nvPr/>
        </p:nvSpPr>
        <p:spPr>
          <a:xfrm rot="643935">
            <a:off x="3155731" y="1058674"/>
            <a:ext cx="6883937" cy="2661959"/>
          </a:xfrm>
          <a:prstGeom prst="irregularSeal2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Ooo</a:t>
            </a: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… shiny!</a:t>
            </a:r>
            <a:endParaRPr lang="en-US" sz="36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218" y="428900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buFont typeface="Arial"/>
              <a:buChar char="•"/>
            </a:pPr>
            <a:r>
              <a:rPr lang="en-US" sz="3600" dirty="0" smtClean="0">
                <a:latin typeface="American Typewriter"/>
                <a:cs typeface="American Typewriter"/>
              </a:rPr>
              <a:t>One tag per line (roughly)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7678" y="1092645"/>
            <a:ext cx="5096267" cy="5291109"/>
            <a:chOff x="667678" y="1092645"/>
            <a:chExt cx="5096267" cy="5291109"/>
          </a:xfrm>
        </p:grpSpPr>
        <p:sp>
          <p:nvSpPr>
            <p:cNvPr id="15" name="TextBox 14"/>
            <p:cNvSpPr txBox="1"/>
            <p:nvPr/>
          </p:nvSpPr>
          <p:spPr>
            <a:xfrm>
              <a:off x="667678" y="1092645"/>
              <a:ext cx="5096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2 spaces indentation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1894" y="3497841"/>
              <a:ext cx="504316" cy="2885913"/>
              <a:chOff x="761894" y="3497842"/>
              <a:chExt cx="504316" cy="175641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-111573" y="437130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39791" y="4375254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391155" y="437919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671632" y="1772885"/>
            <a:ext cx="3889026" cy="4180942"/>
            <a:chOff x="671632" y="1772885"/>
            <a:chExt cx="3889026" cy="4180942"/>
          </a:xfrm>
        </p:grpSpPr>
        <p:sp>
          <p:nvSpPr>
            <p:cNvPr id="22" name="TextBox 21"/>
            <p:cNvSpPr txBox="1"/>
            <p:nvPr/>
          </p:nvSpPr>
          <p:spPr>
            <a:xfrm>
              <a:off x="671632" y="1772885"/>
              <a:ext cx="3236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Class names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764885" y="4800187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62785" y="5952239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5586" y="2453125"/>
            <a:ext cx="7538548" cy="2366733"/>
            <a:chOff x="675586" y="2453125"/>
            <a:chExt cx="7538548" cy="2366733"/>
          </a:xfrm>
        </p:grpSpPr>
        <p:sp>
          <p:nvSpPr>
            <p:cNvPr id="23" name="TextBox 22"/>
            <p:cNvSpPr txBox="1"/>
            <p:nvPr/>
          </p:nvSpPr>
          <p:spPr>
            <a:xfrm>
              <a:off x="675586" y="2453125"/>
              <a:ext cx="5006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Attributes in hashes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27698" y="4818270"/>
              <a:ext cx="4486436" cy="1588"/>
            </a:xfrm>
            <a:prstGeom prst="line">
              <a:avLst/>
            </a:prstGeom>
            <a:ln w="762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12" y="318922"/>
            <a:ext cx="10090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&lt;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&lt;a </a:t>
            </a:r>
            <a:r>
              <a:rPr lang="en-US" sz="3200" dirty="0" err="1" smtClean="0">
                <a:latin typeface="American Typewriter"/>
                <a:cs typeface="American Typewriter"/>
              </a:rPr>
              <a:t>href</a:t>
            </a:r>
            <a:r>
              <a:rPr lang="en-US" sz="3200" dirty="0" smtClean="0">
                <a:latin typeface="American Typewriter"/>
                <a:cs typeface="American Typewriter"/>
              </a:rPr>
              <a:t>=‘</a:t>
            </a:r>
            <a:r>
              <a:rPr lang="en-US" sz="32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200" dirty="0" smtClean="0">
                <a:latin typeface="American Typewriter"/>
                <a:cs typeface="American Typewriter"/>
              </a:rPr>
              <a:t>’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200" dirty="0" smtClean="0">
                <a:latin typeface="American Typewriter"/>
                <a:cs typeface="American Typewriter"/>
              </a:rPr>
              <a:t>’&gt;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&lt;span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200" dirty="0" smtClean="0">
                <a:latin typeface="American Typewriter"/>
                <a:cs typeface="American Typewriter"/>
              </a:rPr>
              <a:t>’&gt;Edit&lt;/span&gt;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&lt;/a&gt;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&lt;/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  <a:endParaRPr lang="en-US" sz="32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acher_blackboard.jpg"/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-214422" y="2051703"/>
            <a:ext cx="3886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5930"/>
            <a:ext cx="8229600" cy="4525963"/>
          </a:xfrm>
        </p:spPr>
        <p:txBody>
          <a:bodyPr/>
          <a:lstStyle/>
          <a:p>
            <a:r>
              <a:rPr lang="en-US" b="1" dirty="0" smtClean="0"/>
              <a:t>Clean</a:t>
            </a:r>
            <a:r>
              <a:rPr lang="en-US" dirty="0" smtClean="0"/>
              <a:t>, predictable conventions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“Markup should be beautiful”</a:t>
            </a:r>
          </a:p>
          <a:p>
            <a:r>
              <a:rPr lang="en-US" b="1" dirty="0" smtClean="0"/>
              <a:t>Fast </a:t>
            </a:r>
            <a:r>
              <a:rPr lang="en-US" dirty="0" smtClean="0"/>
              <a:t>to type, less redundancy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default, implied closing tags, !!! shortcuts</a:t>
            </a:r>
            <a:endParaRPr lang="en-US" sz="2400" dirty="0" smtClean="0"/>
          </a:p>
          <a:p>
            <a:r>
              <a:rPr lang="en-US" dirty="0" smtClean="0"/>
              <a:t>Strong relationship: </a:t>
            </a:r>
            <a:r>
              <a:rPr lang="en-US" b="1" dirty="0" err="1" smtClean="0"/>
              <a:t>Haml</a:t>
            </a:r>
            <a:r>
              <a:rPr lang="en-US" b="1" dirty="0" smtClean="0"/>
              <a:t> </a:t>
            </a:r>
            <a:r>
              <a:rPr lang="en-US" dirty="0" err="1" smtClean="0">
                <a:sym typeface="Wingdings"/>
              </a:rPr>
              <a:t>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CSS</a:t>
            </a:r>
            <a:br>
              <a:rPr lang="en-US" b="1" dirty="0" smtClean="0">
                <a:sym typeface="Wingdings"/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Makes cut-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-paste </a:t>
            </a:r>
            <a:r>
              <a:rPr lang="en-US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soooo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</a:t>
            </a:r>
            <a:endParaRPr lang="en-US" sz="2400" b="1" dirty="0" smtClean="0">
              <a:sym typeface="Wingdings"/>
            </a:endParaRPr>
          </a:p>
          <a:p>
            <a:r>
              <a:rPr lang="en-US" b="1" dirty="0" smtClean="0"/>
              <a:t>Raw </a:t>
            </a:r>
            <a:r>
              <a:rPr lang="en-US" dirty="0" smtClean="0"/>
              <a:t>HTML/JS/CSS still </a:t>
            </a:r>
            <a:r>
              <a:rPr lang="en-US" b="1" dirty="0" smtClean="0"/>
              <a:t>OK!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Doesn’t force you to abandon custom code</a:t>
            </a:r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23664" y="1329462"/>
            <a:ext cx="1493183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he.foxes-4c.png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15711" y="-336847"/>
            <a:ext cx="5094361" cy="4310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9431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(Live coding)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355"/>
            <a:ext cx="8229600" cy="5766707"/>
          </a:xfrm>
        </p:spPr>
        <p:txBody>
          <a:bodyPr/>
          <a:lstStyle/>
          <a:p>
            <a:pPr defTabSz="1490663">
              <a:tabLst>
                <a:tab pos="4452938" algn="l"/>
              </a:tabLst>
            </a:pPr>
            <a:r>
              <a:rPr lang="en-US" dirty="0" smtClean="0"/>
              <a:t>Easy install	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gem install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haml</a:t>
            </a:r>
            <a:endParaRPr lang="en-US" sz="2400" dirty="0" smtClean="0"/>
          </a:p>
          <a:p>
            <a:pPr defTabSz="1490663">
              <a:tabLst>
                <a:tab pos="4452938" algn="l"/>
              </a:tabLst>
            </a:pPr>
            <a:r>
              <a:rPr lang="en-US" dirty="0" err="1" smtClean="0"/>
              <a:t>Haml</a:t>
            </a:r>
            <a:r>
              <a:rPr lang="en-US" dirty="0" smtClean="0"/>
              <a:t> </a:t>
            </a:r>
            <a:r>
              <a:rPr lang="en-US" sz="3600" b="1" spc="-3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dirty="0" smtClean="0"/>
              <a:t>s CSS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</a:t>
            </a:r>
            <a:r>
              <a:rPr lang="en-US" sz="2400" b="1" dirty="0" err="1" smtClean="0"/>
              <a:t>.navItem.otherClass</a:t>
            </a:r>
            <a:endParaRPr lang="en-US" b="1" dirty="0" smtClean="0"/>
          </a:p>
          <a:p>
            <a:pPr>
              <a:tabLst>
                <a:tab pos="4452938" algn="l"/>
              </a:tabLst>
            </a:pPr>
            <a:r>
              <a:rPr lang="en-US" dirty="0" smtClean="0"/>
              <a:t>Simple syntax	</a:t>
            </a:r>
            <a:r>
              <a:rPr lang="en-US" sz="2400" b="1" dirty="0" smtClean="0">
                <a:solidFill>
                  <a:srgbClr val="FF0000"/>
                </a:solidFill>
              </a:rPr>
              <a:t>%</a:t>
            </a:r>
            <a:r>
              <a:rPr lang="en-US" sz="2400" b="1" dirty="0" err="1" smtClean="0">
                <a:solidFill>
                  <a:srgbClr val="0000FF"/>
                </a:solidFill>
              </a:rPr>
              <a:t>tag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2400" b="1" dirty="0" err="1" smtClean="0">
                <a:solidFill>
                  <a:srgbClr val="FF8000"/>
                </a:solidFill>
              </a:rPr>
              <a:t>attrs</a:t>
            </a:r>
            <a:r>
              <a:rPr lang="en-US" sz="2400" b="1" dirty="0" smtClean="0">
                <a:solidFill>
                  <a:srgbClr val="FF8000"/>
                </a:solidFill>
              </a:rPr>
              <a:t>=&gt;</a:t>
            </a:r>
            <a:r>
              <a:rPr lang="en-US" sz="2400" b="1" dirty="0" err="1" smtClean="0">
                <a:solidFill>
                  <a:srgbClr val="FF8000"/>
                </a:solidFill>
              </a:rPr>
              <a:t>vals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4DAE1D"/>
                </a:solidFill>
              </a:rPr>
              <a:t>text</a:t>
            </a:r>
          </a:p>
          <a:p>
            <a:pPr>
              <a:tabLst>
                <a:tab pos="4452938" algn="l"/>
              </a:tabLst>
            </a:pPr>
            <a:r>
              <a:rPr lang="en-US" dirty="0" smtClean="0"/>
              <a:t>Indentation!</a:t>
            </a:r>
            <a:r>
              <a:rPr lang="en-US" b="1" dirty="0" smtClean="0"/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spaces</a:t>
            </a:r>
            <a:endParaRPr lang="en-US" sz="2400" b="1" dirty="0" smtClean="0"/>
          </a:p>
          <a:p>
            <a:pPr>
              <a:tabLst>
                <a:tab pos="4452938" algn="l"/>
              </a:tabLst>
            </a:pPr>
            <a:r>
              <a:rPr lang="en-US" dirty="0" smtClean="0"/>
              <a:t>Auto-closing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=&gt; &lt;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&gt;…&lt;/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2400" dirty="0" smtClean="0"/>
          </a:p>
          <a:p>
            <a:pPr>
              <a:tabLst>
                <a:tab pos="4452938" algn="l"/>
              </a:tabLst>
            </a:pPr>
            <a:r>
              <a:rPr lang="en-US" dirty="0" smtClean="0"/>
              <a:t>Easy to add Ruby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some_method.each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</a:t>
            </a:r>
            <a:endParaRPr lang="en-US" dirty="0" smtClean="0"/>
          </a:p>
          <a:p>
            <a:pPr>
              <a:tabLst>
                <a:tab pos="4452938" algn="l"/>
              </a:tabLst>
            </a:pPr>
            <a:r>
              <a:rPr lang="en-US" dirty="0" smtClean="0"/>
              <a:t>Plenty of helpers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&amp;=  !!!Strict  :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endParaRPr lang="en-US" sz="2400" dirty="0" smtClean="0"/>
          </a:p>
          <a:p>
            <a:pPr>
              <a:tabLst>
                <a:tab pos="4452938" algn="l"/>
              </a:tabLst>
            </a:pPr>
            <a:endParaRPr lang="en-US" dirty="0" smtClean="0"/>
          </a:p>
          <a:p>
            <a:pPr>
              <a:tabLst>
                <a:tab pos="4452938" algn="l"/>
              </a:tabLs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3904381"/>
            <a:ext cx="9146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 Typewriter"/>
                <a:cs typeface="American Typewriter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H</a:t>
            </a:r>
            <a:r>
              <a:rPr lang="en-US" sz="3200" dirty="0" smtClean="0">
                <a:latin typeface="American Typewriter"/>
                <a:cs typeface="American Typewriter"/>
              </a:rPr>
              <a:t>TML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r>
              <a:rPr lang="en-US" sz="3200" dirty="0" smtClean="0">
                <a:latin typeface="American Typewriter"/>
                <a:cs typeface="American Typewriter"/>
              </a:rPr>
              <a:t>bstraction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r>
              <a:rPr lang="en-US" sz="3200" dirty="0" smtClean="0">
                <a:latin typeface="American Typewriter"/>
                <a:cs typeface="American Typewriter"/>
              </a:rPr>
              <a:t>arkup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r>
              <a:rPr lang="en-US" sz="3200" dirty="0" smtClean="0">
                <a:latin typeface="American Typewriter"/>
                <a:cs typeface="American Typewriter"/>
              </a:rPr>
              <a:t>anguage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76188" y="588813"/>
            <a:ext cx="6514436" cy="2400754"/>
            <a:chOff x="176154" y="188634"/>
            <a:chExt cx="8714504" cy="3211541"/>
          </a:xfrm>
        </p:grpSpPr>
        <p:sp>
          <p:nvSpPr>
            <p:cNvPr id="9" name="Rectangle 8"/>
            <p:cNvSpPr/>
            <p:nvPr/>
          </p:nvSpPr>
          <p:spPr>
            <a:xfrm>
              <a:off x="178736" y="18876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u="sng" dirty="0" err="1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Haml</a:t>
              </a:r>
              <a:endParaRPr lang="en-US" sz="15000" u="sng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54" y="18863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dirty="0" err="1" smtClean="0">
                  <a:ln w="11430"/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31000">
                        <a:schemeClr val="tx1"/>
                      </a:gs>
                    </a:gsLst>
                    <a:lin ang="16200000" scaled="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Haml</a:t>
              </a:r>
              <a:endParaRPr lang="en-US" sz="15000" dirty="0" smtClean="0">
                <a:ln w="11430"/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1000">
                      <a:schemeClr val="tx1"/>
                    </a:gs>
                  </a:gsLst>
                  <a:lin ang="162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Haml</a:t>
            </a:r>
            <a:r>
              <a:rPr lang="en-US" sz="2400" dirty="0" smtClean="0"/>
              <a:t> – The main home page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http://haml-lang.com/</a:t>
            </a:r>
            <a:endParaRPr lang="en-US" sz="2400" dirty="0" smtClean="0"/>
          </a:p>
          <a:p>
            <a:r>
              <a:rPr lang="en-US" b="1" dirty="0" smtClean="0"/>
              <a:t>Tutorial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http://haml-lang.com/tutorial.html</a:t>
            </a:r>
            <a:endParaRPr lang="en-US" sz="2400" dirty="0" smtClean="0"/>
          </a:p>
          <a:p>
            <a:r>
              <a:rPr lang="en-US" b="1" dirty="0" smtClean="0"/>
              <a:t>Google group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http://groups.google.com/group/haml</a:t>
            </a:r>
            <a:endParaRPr lang="en-US" sz="2400" dirty="0" smtClean="0"/>
          </a:p>
          <a:p>
            <a:r>
              <a:rPr lang="en-US" b="1" dirty="0" err="1" smtClean="0"/>
              <a:t>Rendera</a:t>
            </a:r>
            <a:r>
              <a:rPr lang="en-US" dirty="0" smtClean="0"/>
              <a:t> </a:t>
            </a:r>
            <a:r>
              <a:rPr lang="en-US" sz="2400" dirty="0" smtClean="0"/>
              <a:t>– HTML5 editor </a:t>
            </a:r>
            <a:r>
              <a:rPr lang="en-US" sz="2400" dirty="0" err="1" smtClean="0"/>
              <a:t>w</a:t>
            </a:r>
            <a:r>
              <a:rPr lang="en-US" sz="2400" dirty="0" smtClean="0"/>
              <a:t>/ </a:t>
            </a:r>
            <a:r>
              <a:rPr lang="en-US" sz="2400" dirty="0" err="1" smtClean="0"/>
              <a:t>Haml+Sass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hlinkClick r:id="rId6"/>
              </a:rPr>
              <a:t>http://rendera.heroku.com/</a:t>
            </a:r>
            <a:endParaRPr lang="en-US" sz="2400" dirty="0" smtClean="0"/>
          </a:p>
          <a:p>
            <a:endParaRPr lang="en-US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08867" y="1327874"/>
            <a:ext cx="2734733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3904381"/>
            <a:ext cx="9146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 Typewriter"/>
                <a:cs typeface="American Typewriter"/>
              </a:rPr>
              <a:t>(Any questions … ?)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76188" y="588813"/>
            <a:ext cx="6514436" cy="2400754"/>
            <a:chOff x="176154" y="188634"/>
            <a:chExt cx="8714504" cy="3211541"/>
          </a:xfrm>
        </p:grpSpPr>
        <p:sp>
          <p:nvSpPr>
            <p:cNvPr id="9" name="Rectangle 8"/>
            <p:cNvSpPr/>
            <p:nvPr/>
          </p:nvSpPr>
          <p:spPr>
            <a:xfrm>
              <a:off x="178736" y="18876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u="sng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Thx!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54" y="18863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dirty="0" smtClean="0">
                  <a:ln w="11430"/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31000">
                        <a:schemeClr val="tx1"/>
                      </a:gs>
                    </a:gsLst>
                    <a:lin ang="16200000" scaled="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Thx!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9431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(Backup slides)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203623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Haml</a:t>
            </a:r>
            <a:r>
              <a:rPr lang="en-US" dirty="0" smtClean="0"/>
              <a:t> 2.2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0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vs. ERB:</a:t>
            </a:r>
          </a:p>
          <a:p>
            <a:r>
              <a:rPr lang="en-US" dirty="0" smtClean="0"/>
              <a:t>Without :ugly    2.8 times slower</a:t>
            </a:r>
          </a:p>
          <a:p>
            <a:r>
              <a:rPr lang="en-US" dirty="0" smtClean="0"/>
              <a:t>With :ugly          1.018 times slower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10412" y="1329462"/>
            <a:ext cx="6075976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nex3_haml22_benchmark.gif"/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3868285" y="4241800"/>
            <a:ext cx="8115300" cy="523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91" y="5700894"/>
            <a:ext cx="5072215" cy="830997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http://nex-3.com/posts/87-haml-benchmark-numbers-for-2-2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</a:t>
            </a:r>
            <a:r>
              <a:rPr lang="en-US" dirty="0" err="1" smtClean="0"/>
              <a:t>Haml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04" y="1786766"/>
            <a:ext cx="3995271" cy="743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42" y="1669973"/>
            <a:ext cx="2730500" cy="927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81607" y="1332638"/>
            <a:ext cx="5191252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336" y="4928711"/>
            <a:ext cx="3988224" cy="179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t="10653"/>
          <a:stretch>
            <a:fillRect/>
          </a:stretch>
        </p:blipFill>
        <p:spPr>
          <a:xfrm>
            <a:off x="2769402" y="4040766"/>
            <a:ext cx="3392276" cy="5818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833" y="5618548"/>
            <a:ext cx="1783277" cy="504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357" y="2956376"/>
            <a:ext cx="1184252" cy="559995"/>
          </a:xfrm>
          <a:prstGeom prst="rect">
            <a:avLst/>
          </a:prstGeom>
        </p:spPr>
      </p:pic>
      <p:pic>
        <p:nvPicPr>
          <p:cNvPr id="16" name="Picture 15" descr="deb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192" y="3014772"/>
            <a:ext cx="3176368" cy="579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lum bright="-14000"/>
          </a:blip>
          <a:stretch>
            <a:fillRect/>
          </a:stretch>
        </p:blipFill>
        <p:spPr>
          <a:xfrm>
            <a:off x="157689" y="2856779"/>
            <a:ext cx="1707134" cy="821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4170" y="1719942"/>
            <a:ext cx="1122307" cy="84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9094" y="2870036"/>
            <a:ext cx="2071239" cy="7244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0070" y="4040766"/>
            <a:ext cx="2413000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808" y="3996882"/>
            <a:ext cx="2043315" cy="5673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vs.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996"/>
            <a:ext cx="8229600" cy="3242789"/>
          </a:xfrm>
        </p:spPr>
        <p:txBody>
          <a:bodyPr/>
          <a:lstStyle/>
          <a:p>
            <a:r>
              <a:rPr lang="en-US" dirty="0" smtClean="0"/>
              <a:t>Rails templates were icky …</a:t>
            </a:r>
            <a:br>
              <a:rPr lang="en-US" dirty="0" smtClean="0"/>
            </a:br>
            <a:r>
              <a:rPr lang="en-US" dirty="0" smtClean="0">
                <a:solidFill>
                  <a:srgbClr val="7F7F7F"/>
                </a:solidFill>
              </a:rPr>
              <a:t>“all code should be beautiful”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 language with principles”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91267" y="1331050"/>
            <a:ext cx="495300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5500"/>
            <a:ext cx="8229600" cy="4525963"/>
          </a:xfrm>
        </p:spPr>
        <p:txBody>
          <a:bodyPr/>
          <a:lstStyle/>
          <a:p>
            <a:r>
              <a:rPr lang="en-US" dirty="0" smtClean="0"/>
              <a:t>A little background</a:t>
            </a:r>
          </a:p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</a:p>
          <a:p>
            <a:r>
              <a:rPr lang="en-US" dirty="0" smtClean="0"/>
              <a:t>… live coding demo …</a:t>
            </a:r>
          </a:p>
          <a:p>
            <a:r>
              <a:rPr lang="en-US" dirty="0" smtClean="0"/>
              <a:t>Wrapping up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1326286"/>
            <a:ext cx="37782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/>
              <a:t>b</a:t>
            </a:r>
            <a:r>
              <a:rPr lang="en-US" dirty="0" smtClean="0"/>
              <a:t>ackground…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l_2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04" y="1017320"/>
            <a:ext cx="4421976" cy="4589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Introduces </a:t>
            </a:r>
            <a:r>
              <a:rPr lang="en-US" dirty="0" err="1" smtClean="0"/>
              <a:t>Haml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264" y="2339419"/>
            <a:ext cx="2485608" cy="3153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RailsConf</a:t>
            </a:r>
            <a:r>
              <a:rPr lang="en-US" dirty="0" smtClean="0"/>
              <a:t> Europe 2006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9800" y="1327874"/>
            <a:ext cx="72961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mpton_catlin_2006.jpg"/>
          <p:cNvPicPr>
            <a:picLocks noChangeAspect="1"/>
          </p:cNvPicPr>
          <p:nvPr/>
        </p:nvPicPr>
        <p:blipFill>
          <a:blip r:embed="rId3">
            <a:lum bright="26000" contrast="26000"/>
          </a:blip>
          <a:srcRect t="14325" b="13443"/>
          <a:stretch>
            <a:fillRect/>
          </a:stretch>
        </p:blipFill>
        <p:spPr>
          <a:xfrm>
            <a:off x="0" y="1544958"/>
            <a:ext cx="4898792" cy="531304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1224" y="5323937"/>
            <a:ext cx="8621518" cy="878163"/>
            <a:chOff x="391224" y="5323937"/>
            <a:chExt cx="8621518" cy="878163"/>
          </a:xfrm>
        </p:grpSpPr>
        <p:sp>
          <p:nvSpPr>
            <p:cNvPr id="8" name="TextBox 7"/>
            <p:cNvSpPr txBox="1"/>
            <p:nvPr/>
          </p:nvSpPr>
          <p:spPr>
            <a:xfrm>
              <a:off x="391224" y="5740435"/>
              <a:ext cx="8350358" cy="461665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merican Typewriter"/>
                  <a:cs typeface="American Typewriter"/>
                </a:rPr>
                <a:t>*http://www.ror-exchange.com/railsconf-europe-2006</a:t>
              </a:r>
              <a:endParaRPr lang="en-US" sz="2400" dirty="0">
                <a:latin typeface="American Typewriter"/>
                <a:cs typeface="American Typewriter"/>
              </a:endParaRPr>
            </a:p>
          </p:txBody>
        </p:sp>
        <p:pic>
          <p:nvPicPr>
            <p:cNvPr id="9" name="Picture 8" descr="explicit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17669">
              <a:off x="7313060" y="5323937"/>
              <a:ext cx="1699682" cy="4429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445"/>
            <a:ext cx="4062225" cy="4783555"/>
          </a:xfrm>
        </p:spPr>
        <p:txBody>
          <a:bodyPr/>
          <a:lstStyle/>
          <a:p>
            <a:r>
              <a:rPr lang="en-US" dirty="0" smtClean="0"/>
              <a:t>Currently in England</a:t>
            </a:r>
          </a:p>
          <a:p>
            <a:r>
              <a:rPr lang="en-US" dirty="0" smtClean="0"/>
              <a:t>Head of Wikipedia Mobile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“is written 100% in </a:t>
            </a:r>
            <a:r>
              <a:rPr lang="en-US" sz="2800" dirty="0" err="1" smtClean="0">
                <a:solidFill>
                  <a:srgbClr val="7F7F7F"/>
                </a:solidFill>
              </a:rPr>
              <a:t>Haml</a:t>
            </a:r>
            <a:r>
              <a:rPr lang="en-US" sz="2800" dirty="0" smtClean="0">
                <a:solidFill>
                  <a:srgbClr val="7F7F7F"/>
                </a:solidFill>
              </a:rPr>
              <a:t>, Sass, </a:t>
            </a:r>
            <a:r>
              <a:rPr lang="en-US" sz="2800" dirty="0" err="1" smtClean="0">
                <a:solidFill>
                  <a:srgbClr val="7F7F7F"/>
                </a:solidFill>
              </a:rPr>
              <a:t>Merb</a:t>
            </a:r>
            <a:r>
              <a:rPr lang="en-US" sz="2800" dirty="0" smtClean="0">
                <a:solidFill>
                  <a:srgbClr val="7F7F7F"/>
                </a:solidFill>
              </a:rPr>
              <a:t>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3500" y="1331050"/>
            <a:ext cx="64960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ampton_catlin_2009.jpg"/>
          <p:cNvPicPr>
            <a:picLocks noChangeAspect="1"/>
          </p:cNvPicPr>
          <p:nvPr/>
        </p:nvPicPr>
        <p:blipFill>
          <a:blip r:embed="rId3">
            <a:lum bright="3000"/>
          </a:blip>
          <a:srcRect l="18999"/>
          <a:stretch>
            <a:fillRect/>
          </a:stretch>
        </p:blipFill>
        <p:spPr>
          <a:xfrm>
            <a:off x="5204022" y="2074444"/>
            <a:ext cx="4434806" cy="5185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568" y="5635588"/>
            <a:ext cx="426015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</a:t>
            </a:r>
            <a:r>
              <a:rPr lang="en-US" sz="2400" dirty="0" err="1" smtClean="0">
                <a:latin typeface="American Typewriter"/>
                <a:cs typeface="American Typewriter"/>
              </a:rPr>
              <a:t>hamptoncatlin.com</a:t>
            </a:r>
            <a:r>
              <a:rPr lang="en-US" sz="2400" dirty="0" smtClean="0">
                <a:latin typeface="American Typewriter"/>
                <a:cs typeface="American Typewriter"/>
              </a:rPr>
              <a:t>/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Nathan </a:t>
            </a:r>
            <a:r>
              <a:rPr lang="en-US" dirty="0" err="1" smtClean="0"/>
              <a:t>Weizenbaum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85517" y="1335814"/>
            <a:ext cx="6366781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athan_weizenbaum.jpg"/>
          <p:cNvPicPr>
            <a:picLocks noChangeAspect="1"/>
          </p:cNvPicPr>
          <p:nvPr/>
        </p:nvPicPr>
        <p:blipFill>
          <a:blip r:embed="rId3">
            <a:lum bright="20000" contrast="38000"/>
          </a:blip>
          <a:srcRect l="13709" r="8365"/>
          <a:stretch>
            <a:fillRect/>
          </a:stretch>
        </p:blipFill>
        <p:spPr>
          <a:xfrm>
            <a:off x="4449372" y="1863989"/>
            <a:ext cx="5205954" cy="5010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176"/>
            <a:ext cx="4557052" cy="4783555"/>
          </a:xfrm>
        </p:spPr>
        <p:txBody>
          <a:bodyPr/>
          <a:lstStyle/>
          <a:p>
            <a:r>
              <a:rPr lang="en-US" dirty="0" smtClean="0"/>
              <a:t>Univ. Wash.</a:t>
            </a:r>
          </a:p>
          <a:p>
            <a:r>
              <a:rPr lang="en-US" dirty="0" smtClean="0"/>
              <a:t>Sent patches to Hampton</a:t>
            </a:r>
          </a:p>
          <a:p>
            <a:r>
              <a:rPr lang="en-US" dirty="0" smtClean="0"/>
              <a:t>Rewrote the </a:t>
            </a:r>
            <a:r>
              <a:rPr lang="en-US" dirty="0" err="1" smtClean="0"/>
              <a:t>Haml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Current maintainer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76" y="5971365"/>
            <a:ext cx="305607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http://nex-3.com/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4983" y="1381665"/>
            <a:ext cx="228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why•zen•bowm</a:t>
            </a:r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)</a:t>
            </a:r>
            <a:endParaRPr lang="en-US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magnifying_glass_guy.jpg"/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54610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1150</Words>
  <Application>Microsoft Macintosh PowerPoint</Application>
  <PresentationFormat>On-screen Show (4:3)</PresentationFormat>
  <Paragraphs>157</Paragraphs>
  <Slides>25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 to Haml</vt:lpstr>
      <vt:lpstr>Slide 2</vt:lpstr>
      <vt:lpstr>Today’s Menu</vt:lpstr>
      <vt:lpstr>A little background…</vt:lpstr>
      <vt:lpstr>Slide 5</vt:lpstr>
      <vt:lpstr>Hampton Introduces Haml</vt:lpstr>
      <vt:lpstr>Hampton in the Present</vt:lpstr>
      <vt:lpstr>… Nathan Weizenbaum</vt:lpstr>
      <vt:lpstr>What’s Haml look like?</vt:lpstr>
      <vt:lpstr>Slide 10</vt:lpstr>
      <vt:lpstr>Slide 11</vt:lpstr>
      <vt:lpstr>Slide 12</vt:lpstr>
      <vt:lpstr>Slide 13</vt:lpstr>
      <vt:lpstr>Haml’s goals</vt:lpstr>
      <vt:lpstr>Goals</vt:lpstr>
      <vt:lpstr>Live Demo</vt:lpstr>
      <vt:lpstr>(Live coding)</vt:lpstr>
      <vt:lpstr>Wrapping up</vt:lpstr>
      <vt:lpstr>Slide 19</vt:lpstr>
      <vt:lpstr>Resources</vt:lpstr>
      <vt:lpstr>Slide 21</vt:lpstr>
      <vt:lpstr>(Backup slides)</vt:lpstr>
      <vt:lpstr>Haml 2.2 Benchmarks</vt:lpstr>
      <vt:lpstr>Who’s using Haml?</vt:lpstr>
      <vt:lpstr>Hampton vs. Rails</vt:lpstr>
    </vt:vector>
  </TitlesOfParts>
  <Company>Sequence Mediaworks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Haml</dc:title>
  <dc:creator>Amy Lee</dc:creator>
  <cp:lastModifiedBy>Amy Lee</cp:lastModifiedBy>
  <cp:revision>36</cp:revision>
  <dcterms:created xsi:type="dcterms:W3CDTF">2010-01-19T07:49:46Z</dcterms:created>
  <dcterms:modified xsi:type="dcterms:W3CDTF">2010-01-19T08:24:33Z</dcterms:modified>
</cp:coreProperties>
</file>