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6"/>
  </p:notesMasterIdLst>
  <p:handoutMasterIdLst>
    <p:handoutMasterId r:id="rId47"/>
  </p:handoutMasterIdLst>
  <p:sldIdLst>
    <p:sldId id="258" r:id="rId2"/>
    <p:sldId id="256" r:id="rId3"/>
    <p:sldId id="299" r:id="rId4"/>
    <p:sldId id="257" r:id="rId5"/>
    <p:sldId id="259" r:id="rId6"/>
    <p:sldId id="300" r:id="rId7"/>
    <p:sldId id="260" r:id="rId8"/>
    <p:sldId id="262" r:id="rId9"/>
    <p:sldId id="264" r:id="rId10"/>
    <p:sldId id="263" r:id="rId11"/>
    <p:sldId id="261" r:id="rId12"/>
    <p:sldId id="287" r:id="rId13"/>
    <p:sldId id="265" r:id="rId14"/>
    <p:sldId id="266" r:id="rId15"/>
    <p:sldId id="267" r:id="rId16"/>
    <p:sldId id="268" r:id="rId17"/>
    <p:sldId id="298" r:id="rId18"/>
    <p:sldId id="269" r:id="rId19"/>
    <p:sldId id="271" r:id="rId20"/>
    <p:sldId id="272" r:id="rId21"/>
    <p:sldId id="273" r:id="rId22"/>
    <p:sldId id="274" r:id="rId23"/>
    <p:sldId id="275" r:id="rId24"/>
    <p:sldId id="276" r:id="rId25"/>
    <p:sldId id="277" r:id="rId26"/>
    <p:sldId id="278" r:id="rId27"/>
    <p:sldId id="279" r:id="rId28"/>
    <p:sldId id="280" r:id="rId29"/>
    <p:sldId id="288" r:id="rId30"/>
    <p:sldId id="297" r:id="rId31"/>
    <p:sldId id="289" r:id="rId32"/>
    <p:sldId id="290" r:id="rId33"/>
    <p:sldId id="291" r:id="rId34"/>
    <p:sldId id="292" r:id="rId35"/>
    <p:sldId id="296" r:id="rId36"/>
    <p:sldId id="293" r:id="rId37"/>
    <p:sldId id="294" r:id="rId38"/>
    <p:sldId id="281" r:id="rId39"/>
    <p:sldId id="282" r:id="rId40"/>
    <p:sldId id="283" r:id="rId41"/>
    <p:sldId id="284" r:id="rId42"/>
    <p:sldId id="295" r:id="rId43"/>
    <p:sldId id="285" r:id="rId44"/>
    <p:sldId id="286" r:id="rId45"/>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3" autoAdjust="0"/>
    <p:restoredTop sz="94690" autoAdjust="0"/>
  </p:normalViewPr>
  <p:slideViewPr>
    <p:cSldViewPr>
      <p:cViewPr varScale="1">
        <p:scale>
          <a:sx n="110" d="100"/>
          <a:sy n="110" d="100"/>
        </p:scale>
        <p:origin x="117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210C4B-A0CD-434C-B957-D2D594B2FBDE}" type="slidenum">
              <a:rPr lang="en-US"/>
              <a:pPr>
                <a:defRPr/>
              </a:pPr>
              <a:t>‹#›</a:t>
            </a:fld>
            <a:endParaRPr lang="en-US"/>
          </a:p>
        </p:txBody>
      </p:sp>
    </p:spTree>
    <p:extLst>
      <p:ext uri="{BB962C8B-B14F-4D97-AF65-F5344CB8AC3E}">
        <p14:creationId xmlns:p14="http://schemas.microsoft.com/office/powerpoint/2010/main" val="1173721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3B66284-78FD-4987-8A33-BD3498E17326}" type="slidenum">
              <a:rPr lang="en-US"/>
              <a:pPr>
                <a:defRPr/>
              </a:pPr>
              <a:t>‹#›</a:t>
            </a:fld>
            <a:endParaRPr lang="en-US"/>
          </a:p>
        </p:txBody>
      </p:sp>
    </p:spTree>
    <p:extLst>
      <p:ext uri="{BB962C8B-B14F-4D97-AF65-F5344CB8AC3E}">
        <p14:creationId xmlns:p14="http://schemas.microsoft.com/office/powerpoint/2010/main" val="1636231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A6E59C7-590C-4D26-A1F9-AB793A7F1F35}" type="slidenum">
              <a:rPr lang="en-US" smtClean="0"/>
              <a:pPr/>
              <a:t>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95212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83E456B-474D-42C8-A3CB-6AE4B1733AD4}" type="slidenum">
              <a:rPr lang="en-US" smtClean="0"/>
              <a:pPr/>
              <a:t>13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3114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C19648E-13AD-4EC5-997D-B3CB1F197B6E}" type="slidenum">
              <a:rPr lang="en-US" smtClean="0"/>
              <a:pPr/>
              <a:t>14</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3495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1C3348-F0F6-414B-ADAA-D4141802A2AD}" type="slidenum">
              <a:rPr lang="en-US" smtClean="0"/>
              <a:pPr/>
              <a:t>15</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6035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2D5424-F966-4188-B827-7ADD7B5183A4}" type="slidenum">
              <a:rPr lang="en-US" smtClean="0"/>
              <a:pPr/>
              <a:t>16</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5694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“magical thinking” to poor self-esteem</a:t>
            </a:r>
            <a:endParaRPr lang="en-US" dirty="0"/>
          </a:p>
        </p:txBody>
      </p:sp>
      <p:sp>
        <p:nvSpPr>
          <p:cNvPr id="4" name="Slide Number Placeholder 3"/>
          <p:cNvSpPr>
            <a:spLocks noGrp="1"/>
          </p:cNvSpPr>
          <p:nvPr>
            <p:ph type="sldNum" sz="quarter" idx="10"/>
          </p:nvPr>
        </p:nvSpPr>
        <p:spPr/>
        <p:txBody>
          <a:bodyPr/>
          <a:lstStyle/>
          <a:p>
            <a:pPr>
              <a:defRPr/>
            </a:pPr>
            <a:fld id="{63B66284-78FD-4987-8A33-BD3498E17326}" type="slidenum">
              <a:rPr lang="en-US" smtClean="0"/>
              <a:pPr>
                <a:defRPr/>
              </a:pPr>
              <a:t>17</a:t>
            </a:fld>
            <a:endParaRPr lang="en-US"/>
          </a:p>
        </p:txBody>
      </p:sp>
    </p:spTree>
    <p:extLst>
      <p:ext uri="{BB962C8B-B14F-4D97-AF65-F5344CB8AC3E}">
        <p14:creationId xmlns:p14="http://schemas.microsoft.com/office/powerpoint/2010/main" val="3659553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6F3EC19-967A-4F91-9568-13DF062EC22B}" type="slidenum">
              <a:rPr lang="en-US" smtClean="0"/>
              <a:pPr/>
              <a:t>18</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86628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1CDA071-BA8E-46D5-8A29-1DF485BF1FD3}" type="slidenum">
              <a:rPr lang="en-US" smtClean="0"/>
              <a:pPr/>
              <a:t>19</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95453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306DBA7-402C-4CB2-B910-20A5DBA5D530}" type="slidenum">
              <a:rPr lang="en-US" smtClean="0"/>
              <a:pPr/>
              <a:t>20</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54537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7540AF3-CBDF-4176-A70B-D0EDDF054B8B}" type="slidenum">
              <a:rPr lang="en-US" smtClean="0"/>
              <a:pPr/>
              <a:t>21</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41499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289CC4C-E72E-4C59-AEAC-09A141E869FB}" type="slidenum">
              <a:rPr lang="en-US" smtClean="0"/>
              <a:pPr/>
              <a:t>22</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16049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1227A04-2DEA-4B3F-A706-28AFEE289F4A}" type="slidenum">
              <a:rPr lang="en-US" smtClean="0"/>
              <a:pPr/>
              <a:t>2</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60145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51A58EB-8F48-4865-81AE-37560CB5C25C}" type="slidenum">
              <a:rPr lang="en-US" smtClean="0"/>
              <a:pPr/>
              <a:t>23</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64377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A1189A2-1F33-4362-9C31-A13F147EB23B}" type="slidenum">
              <a:rPr lang="en-US" smtClean="0"/>
              <a:pPr/>
              <a:t>24</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41334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A839E36-4D5D-4702-A0E6-C0CFD1F1929C}" type="slidenum">
              <a:rPr lang="en-US" smtClean="0"/>
              <a:pPr/>
              <a:t>25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4102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B710A9B-326C-4DE0-B6E8-843EFC36FC5D}" type="slidenum">
              <a:rPr lang="en-US" smtClean="0"/>
              <a:pPr/>
              <a:t>26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99200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F4FB566-48BA-4DB6-9156-7BB6D7676A48}" type="slidenum">
              <a:rPr lang="en-US" smtClean="0"/>
              <a:pPr/>
              <a:t>27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26893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CCDACB2-D2B4-41F8-AE8B-1ABAD3B755F5}" type="slidenum">
              <a:rPr lang="en-US" smtClean="0"/>
              <a:pPr/>
              <a:t>28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13835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B021B2-50FF-46FC-A2F3-AE55CC45CB84}" type="slidenum">
              <a:rPr lang="en-US" smtClean="0"/>
              <a:pPr/>
              <a:t>38</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8583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7CFC9BA-4309-480A-9C97-628384287F84}" type="slidenum">
              <a:rPr lang="en-US" smtClean="0"/>
              <a:pPr/>
              <a:t>39</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dirty="0" smtClean="0"/>
              <a:t>Antioxidants;</a:t>
            </a:r>
            <a:r>
              <a:rPr lang="en-US" baseline="0" dirty="0" smtClean="0"/>
              <a:t> trace minerals; exercise for </a:t>
            </a:r>
            <a:r>
              <a:rPr lang="en-US" baseline="0" smtClean="0"/>
              <a:t>good circulation</a:t>
            </a:r>
            <a:endParaRPr lang="en-US" smtClean="0"/>
          </a:p>
        </p:txBody>
      </p:sp>
    </p:spTree>
    <p:extLst>
      <p:ext uri="{BB962C8B-B14F-4D97-AF65-F5344CB8AC3E}">
        <p14:creationId xmlns:p14="http://schemas.microsoft.com/office/powerpoint/2010/main" val="2068218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49BEFDD-4071-4371-9688-2C8238793CBB}" type="slidenum">
              <a:rPr lang="en-US" smtClean="0"/>
              <a:pPr/>
              <a:t>40</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10355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72D8A03-F695-41FB-88F0-D0F55A4FA350}" type="slidenum">
              <a:rPr lang="en-US" smtClean="0"/>
              <a:pPr/>
              <a:t>41</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5204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8545A99-BD1E-4A2D-8B88-847BCA5C432B}" type="slidenum">
              <a:rPr lang="en-US" smtClean="0"/>
              <a:pPr/>
              <a:t>4</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7610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308843E-5471-49CD-9D0C-B04E2AF946F7}" type="slidenum">
              <a:rPr lang="en-US" smtClean="0"/>
              <a:pPr/>
              <a:t>43</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9481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6CAFF86-508C-4726-B04C-4401153AB0C6}" type="slidenum">
              <a:rPr lang="en-US" smtClean="0"/>
              <a:pPr/>
              <a:t>44</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17882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0128255-C809-4DDA-8327-D24EAD8B177E}"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1515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ECA4789-AE4F-4298-8CA8-D05FDD4217F7}" type="slidenum">
              <a:rPr lang="en-US" smtClean="0"/>
              <a:pPr/>
              <a:t>7</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8187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58C5F47-5713-42D3-9B60-A922FA108D5E}" type="slidenum">
              <a:rPr lang="en-US" smtClean="0"/>
              <a:pPr/>
              <a:t>8</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93352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8C8456E-B8E4-47CD-AFF0-C9A3696F8986}" type="slidenum">
              <a:rPr lang="en-US" smtClean="0"/>
              <a:pPr/>
              <a:t>9</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64777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54F1F08-80AF-4C2B-88DF-CB62890EB829}" type="slidenum">
              <a:rPr lang="en-US" smtClean="0"/>
              <a:pPr/>
              <a:t>10</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0654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F30F5DA-27CE-411F-A387-1CB3E5FA2EB2}" type="slidenum">
              <a:rPr lang="en-US" smtClean="0"/>
              <a:pPr/>
              <a:t>11</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65766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2F05139-65E8-4819-A48E-4F69187F87C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858D407-9102-49AB-BBB2-2D6496CEC66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DF65B0E-46A4-48E8-8646-4C73F12D64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197BD62-064E-4E81-B2F0-54C5AEFD4B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33D5E6-463B-4D79-ABCC-A17138A88A1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6C5C31F-A03D-44FF-99F2-25C1AC12F8C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B0A4AF1B-9F6A-476A-939C-0FE21E886C7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9EB852BA-7C9F-4648-9251-9D62A7C2588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D603B3EF-6607-425F-9666-8C2D7C73B8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FA30197-47FB-40FC-B0AA-D7C6AE371D2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AA32774-A7E6-4849-945F-84855CC92F7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bwMode="auto">
          <a:xfrm>
            <a:off x="457200" y="1600200"/>
            <a:ext cx="82296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smtClean="0">
                <a:solidFill>
                  <a:schemeClr val="tx1">
                    <a:shade val="50000"/>
                  </a:schemeClr>
                </a:solidFill>
              </a:defRPr>
            </a:lvl1pPr>
          </a:lstStyle>
          <a:p>
            <a:pPr>
              <a:defRPr/>
            </a:pPr>
            <a:fld id="{A9B84CA8-A1DD-4042-B67E-8B19041F09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96"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fontAlgn="base">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fontAlgn="base">
        <a:spcBef>
          <a:spcPct val="0"/>
        </a:spcBef>
        <a:spcAft>
          <a:spcPct val="0"/>
        </a:spcAft>
        <a:defRPr sz="4100" b="1">
          <a:solidFill>
            <a:schemeClr val="tx1"/>
          </a:solidFill>
          <a:latin typeface="Lucida Sans" pitchFamily="34" charset="0"/>
        </a:defRPr>
      </a:lvl2pPr>
      <a:lvl3pPr algn="ctr" rtl="0" fontAlgn="base">
        <a:spcBef>
          <a:spcPct val="0"/>
        </a:spcBef>
        <a:spcAft>
          <a:spcPct val="0"/>
        </a:spcAft>
        <a:defRPr sz="4100" b="1">
          <a:solidFill>
            <a:schemeClr val="tx1"/>
          </a:solidFill>
          <a:latin typeface="Lucida Sans" pitchFamily="34" charset="0"/>
        </a:defRPr>
      </a:lvl3pPr>
      <a:lvl4pPr algn="ctr" rtl="0" fontAlgn="base">
        <a:spcBef>
          <a:spcPct val="0"/>
        </a:spcBef>
        <a:spcAft>
          <a:spcPct val="0"/>
        </a:spcAft>
        <a:defRPr sz="4100" b="1">
          <a:solidFill>
            <a:schemeClr val="tx1"/>
          </a:solidFill>
          <a:latin typeface="Lucida Sans" pitchFamily="34" charset="0"/>
        </a:defRPr>
      </a:lvl4pPr>
      <a:lvl5pPr algn="ctr" rtl="0" fontAlgn="base">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7688" indent="-411163" algn="l" rtl="0" fontAlgn="base">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363" indent="-282575" algn="l" rtl="0" fontAlgn="base">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fontAlgn="base">
        <a:spcBef>
          <a:spcPct val="20000"/>
        </a:spcBef>
        <a:spcAft>
          <a:spcPct val="0"/>
        </a:spcAft>
        <a:buClr>
          <a:schemeClr val="tx1"/>
        </a:buClr>
        <a:buSzPct val="95000"/>
        <a:buFont typeface="Wingdings" pitchFamily="2" charset="2"/>
        <a:buChar char=""/>
        <a:defRPr sz="2200" kern="1200">
          <a:solidFill>
            <a:schemeClr val="tx1"/>
          </a:solidFill>
          <a:latin typeface="+mn-lt"/>
          <a:ea typeface="+mn-ea"/>
          <a:cs typeface="+mn-cs"/>
        </a:defRPr>
      </a:lvl3pPr>
      <a:lvl4pPr marL="1352550" indent="-182563" algn="l" rtl="0" fontAlgn="base">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638" indent="-182563" algn="l" rtl="0" fontAlgn="base">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457200"/>
            <a:ext cx="7239000" cy="1371600"/>
          </a:xfrm>
        </p:spPr>
        <p:txBody>
          <a:bodyPr/>
          <a:lstStyle/>
          <a:p>
            <a:pPr fontAlgn="auto">
              <a:spcAft>
                <a:spcPts val="0"/>
              </a:spcAft>
              <a:defRPr/>
            </a:pPr>
            <a:r>
              <a:rPr lang="en-US" sz="5400" dirty="0" smtClean="0"/>
              <a:t>         </a:t>
            </a:r>
            <a:r>
              <a:rPr lang="en-US" sz="6000" dirty="0" smtClean="0"/>
              <a:t>Chapter 6</a:t>
            </a:r>
          </a:p>
        </p:txBody>
      </p:sp>
      <p:sp>
        <p:nvSpPr>
          <p:cNvPr id="3075" name="Rectangle 3"/>
          <p:cNvSpPr>
            <a:spLocks noGrp="1" noChangeArrowheads="1"/>
          </p:cNvSpPr>
          <p:nvPr>
            <p:ph type="subTitle" idx="1"/>
          </p:nvPr>
        </p:nvSpPr>
        <p:spPr>
          <a:xfrm>
            <a:off x="533400" y="2133600"/>
            <a:ext cx="3657600" cy="1822450"/>
          </a:xfrm>
        </p:spPr>
        <p:txBody>
          <a:bodyPr>
            <a:noAutofit/>
          </a:bodyPr>
          <a:lstStyle/>
          <a:p>
            <a:pPr fontAlgn="auto">
              <a:spcAft>
                <a:spcPts val="0"/>
              </a:spcAft>
              <a:buClr>
                <a:schemeClr val="tx1">
                  <a:shade val="95000"/>
                </a:schemeClr>
              </a:buClr>
              <a:buFont typeface="Wingdings 2"/>
              <a:buNone/>
              <a:defRPr/>
            </a:pPr>
            <a:r>
              <a:rPr lang="en-US" sz="4400" i="1" dirty="0" smtClean="0"/>
              <a:t>Personal Growth and Development</a:t>
            </a:r>
          </a:p>
        </p:txBody>
      </p:sp>
      <p:pic>
        <p:nvPicPr>
          <p:cNvPr id="3076" name="Picture 6" descr="magnify_illust9"/>
          <p:cNvPicPr>
            <a:picLocks noChangeAspect="1" noChangeArrowheads="1"/>
          </p:cNvPicPr>
          <p:nvPr/>
        </p:nvPicPr>
        <p:blipFill>
          <a:blip r:embed="rId3"/>
          <a:srcRect/>
          <a:stretch>
            <a:fillRect/>
          </a:stretch>
        </p:blipFill>
        <p:spPr bwMode="auto">
          <a:xfrm>
            <a:off x="1219200" y="4648200"/>
            <a:ext cx="2033588" cy="1676400"/>
          </a:xfrm>
          <a:prstGeom prst="rect">
            <a:avLst/>
          </a:prstGeom>
          <a:noFill/>
          <a:ln w="9525">
            <a:noFill/>
            <a:miter lim="800000"/>
            <a:headEnd/>
            <a:tailEnd/>
          </a:ln>
        </p:spPr>
      </p:pic>
      <p:pic>
        <p:nvPicPr>
          <p:cNvPr id="3077" name="Picture 7" descr="Front Cover.bmp"/>
          <p:cNvPicPr>
            <a:picLocks noChangeAspect="1"/>
          </p:cNvPicPr>
          <p:nvPr/>
        </p:nvPicPr>
        <p:blipFill>
          <a:blip r:embed="rId4"/>
          <a:srcRect/>
          <a:stretch>
            <a:fillRect/>
          </a:stretch>
        </p:blipFill>
        <p:spPr bwMode="auto">
          <a:xfrm>
            <a:off x="5105400" y="2514600"/>
            <a:ext cx="2966465" cy="384048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A2F05139-65E8-4819-A48E-4F69187F87C5}"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762000"/>
            <a:ext cx="8001000" cy="1143000"/>
          </a:xfrm>
        </p:spPr>
        <p:txBody>
          <a:bodyPr>
            <a:noAutofit/>
          </a:bodyPr>
          <a:lstStyle/>
          <a:p>
            <a:pPr fontAlgn="auto">
              <a:spcAft>
                <a:spcPts val="0"/>
              </a:spcAft>
              <a:defRPr/>
            </a:pPr>
            <a:r>
              <a:rPr lang="en-US" sz="4400" dirty="0" smtClean="0"/>
              <a:t>Making Behavior Modification Work for You</a:t>
            </a:r>
          </a:p>
        </p:txBody>
      </p:sp>
      <p:sp>
        <p:nvSpPr>
          <p:cNvPr id="10243" name="Rectangle 3"/>
          <p:cNvSpPr>
            <a:spLocks noGrp="1" noChangeArrowheads="1"/>
          </p:cNvSpPr>
          <p:nvPr>
            <p:ph idx="1"/>
          </p:nvPr>
        </p:nvSpPr>
        <p:spPr>
          <a:xfrm>
            <a:off x="228600" y="2438400"/>
            <a:ext cx="8915400" cy="3505200"/>
          </a:xfrm>
        </p:spPr>
        <p:txBody>
          <a:bodyPr/>
          <a:lstStyle/>
          <a:p>
            <a:pPr>
              <a:buFont typeface="Wingdings" pitchFamily="2" charset="2"/>
              <a:buNone/>
            </a:pPr>
            <a:r>
              <a:rPr lang="en-US" sz="3200" b="1" u="sng" dirty="0" smtClean="0"/>
              <a:t>Must successfully navigate three steps</a:t>
            </a:r>
          </a:p>
          <a:p>
            <a:pPr>
              <a:buFont typeface="Wingdings" pitchFamily="2" charset="2"/>
              <a:buNone/>
            </a:pPr>
            <a:endParaRPr lang="en-US" sz="1400" b="1" dirty="0" smtClean="0"/>
          </a:p>
          <a:p>
            <a:pPr>
              <a:buFont typeface="Wingdings" pitchFamily="2" charset="2"/>
              <a:buNone/>
            </a:pPr>
            <a:r>
              <a:rPr lang="en-US" sz="3200" dirty="0" smtClean="0"/>
              <a:t>Step 1. Knowledge – “You know what to do.”</a:t>
            </a:r>
          </a:p>
          <a:p>
            <a:pPr>
              <a:buFont typeface="Wingdings" pitchFamily="2" charset="2"/>
              <a:buNone/>
            </a:pPr>
            <a:endParaRPr lang="en-US" sz="1000" dirty="0" smtClean="0"/>
          </a:p>
          <a:p>
            <a:pPr>
              <a:buFont typeface="Wingdings" pitchFamily="2" charset="2"/>
              <a:buNone/>
            </a:pPr>
            <a:r>
              <a:rPr lang="en-US" sz="3200" dirty="0" smtClean="0"/>
              <a:t>Step 2. Commitment – “You want to do it.”</a:t>
            </a:r>
          </a:p>
          <a:p>
            <a:pPr>
              <a:buFont typeface="Wingdings" pitchFamily="2" charset="2"/>
              <a:buNone/>
            </a:pPr>
            <a:endParaRPr lang="en-US" sz="1400" dirty="0" smtClean="0"/>
          </a:p>
          <a:p>
            <a:pPr>
              <a:buFont typeface="Wingdings" pitchFamily="2" charset="2"/>
              <a:buNone/>
            </a:pPr>
            <a:r>
              <a:rPr lang="en-US" sz="3200" dirty="0" smtClean="0"/>
              <a:t>Step 3. Implementation – “You do it.”</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additive="base">
                                        <p:cTn id="7" dur="500" fill="hold"/>
                                        <p:tgtEl>
                                          <p:spTgt spid="1024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 calcmode="lin" valueType="num">
                                      <p:cBhvr additive="base">
                                        <p:cTn id="13" dur="500" fill="hold"/>
                                        <p:tgtEl>
                                          <p:spTgt spid="10243">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anim calcmode="lin" valueType="num">
                                      <p:cBhvr additive="base">
                                        <p:cTn id="19" dur="500" fill="hold"/>
                                        <p:tgtEl>
                                          <p:spTgt spid="10243">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457200"/>
            <a:ext cx="8229600" cy="1143000"/>
          </a:xfrm>
        </p:spPr>
        <p:txBody>
          <a:bodyPr>
            <a:noAutofit/>
          </a:bodyPr>
          <a:lstStyle/>
          <a:p>
            <a:pPr marL="855663" fontAlgn="auto">
              <a:spcAft>
                <a:spcPts val="0"/>
              </a:spcAft>
              <a:defRPr/>
            </a:pPr>
            <a:r>
              <a:rPr lang="en-US" sz="4800" dirty="0" smtClean="0"/>
              <a:t>Barriers to Choosing Productive Actions</a:t>
            </a:r>
          </a:p>
        </p:txBody>
      </p:sp>
      <p:sp>
        <p:nvSpPr>
          <p:cNvPr id="8195" name="Rectangle 3"/>
          <p:cNvSpPr>
            <a:spLocks noGrp="1" noChangeArrowheads="1"/>
          </p:cNvSpPr>
          <p:nvPr>
            <p:ph idx="1"/>
          </p:nvPr>
        </p:nvSpPr>
        <p:spPr>
          <a:xfrm>
            <a:off x="0" y="2286000"/>
            <a:ext cx="5562600" cy="4038600"/>
          </a:xfrm>
        </p:spPr>
        <p:txBody>
          <a:bodyPr/>
          <a:lstStyle/>
          <a:p>
            <a:pPr>
              <a:lnSpc>
                <a:spcPct val="120000"/>
              </a:lnSpc>
            </a:pPr>
            <a:r>
              <a:rPr lang="en-US" sz="2300" dirty="0" smtClean="0"/>
              <a:t>Current behaviors satisfy some need or want that you have</a:t>
            </a:r>
          </a:p>
          <a:p>
            <a:pPr>
              <a:lnSpc>
                <a:spcPct val="120000"/>
              </a:lnSpc>
            </a:pPr>
            <a:r>
              <a:rPr lang="en-US" sz="2300" dirty="0" smtClean="0"/>
              <a:t>Have difficulty choosing to do things you don’t find easy or enjoyable</a:t>
            </a:r>
          </a:p>
          <a:p>
            <a:pPr>
              <a:lnSpc>
                <a:spcPct val="120000"/>
              </a:lnSpc>
            </a:pPr>
            <a:r>
              <a:rPr lang="en-US" sz="2300" dirty="0" smtClean="0"/>
              <a:t>Afraid to study because if you do and still fail, it will reflect on your ability</a:t>
            </a:r>
          </a:p>
          <a:p>
            <a:pPr>
              <a:lnSpc>
                <a:spcPct val="120000"/>
              </a:lnSpc>
            </a:pPr>
            <a:r>
              <a:rPr lang="en-US" sz="2300" dirty="0" smtClean="0"/>
              <a:t>Prefer to blame your failure on people or factors external to yourself</a:t>
            </a:r>
          </a:p>
        </p:txBody>
      </p:sp>
      <p:pic>
        <p:nvPicPr>
          <p:cNvPr id="4" name="Picture 3" descr="barriers.jpg"/>
          <p:cNvPicPr>
            <a:picLocks noChangeAspect="1"/>
          </p:cNvPicPr>
          <p:nvPr/>
        </p:nvPicPr>
        <p:blipFill>
          <a:blip r:embed="rId3" cstate="print"/>
          <a:stretch>
            <a:fillRect/>
          </a:stretch>
        </p:blipFill>
        <p:spPr>
          <a:xfrm>
            <a:off x="5638800" y="2743200"/>
            <a:ext cx="3200400" cy="3200400"/>
          </a:xfrm>
          <a:prstGeom prst="rect">
            <a:avLst/>
          </a:prstGeom>
        </p:spPr>
      </p:pic>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ssolv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ssolv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dissolve">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dissolve">
                                      <p:cBhvr>
                                        <p:cTn id="2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533400"/>
            <a:ext cx="8229600" cy="1143000"/>
          </a:xfrm>
        </p:spPr>
        <p:txBody>
          <a:bodyPr>
            <a:noAutofit/>
          </a:bodyPr>
          <a:lstStyle/>
          <a:p>
            <a:pPr fontAlgn="auto">
              <a:spcAft>
                <a:spcPts val="0"/>
              </a:spcAft>
              <a:defRPr/>
            </a:pPr>
            <a:r>
              <a:rPr lang="en-US" sz="4000" dirty="0" smtClean="0"/>
              <a:t>“The Common Denominator of Success” – Albert E.N. Gray</a:t>
            </a:r>
          </a:p>
        </p:txBody>
      </p:sp>
      <p:sp>
        <p:nvSpPr>
          <p:cNvPr id="12291" name="Rectangle 3"/>
          <p:cNvSpPr>
            <a:spLocks noGrp="1" noChangeArrowheads="1"/>
          </p:cNvSpPr>
          <p:nvPr>
            <p:ph idx="1"/>
          </p:nvPr>
        </p:nvSpPr>
        <p:spPr>
          <a:xfrm>
            <a:off x="457200" y="2286000"/>
            <a:ext cx="8001000" cy="4038600"/>
          </a:xfrm>
        </p:spPr>
        <p:txBody>
          <a:bodyPr/>
          <a:lstStyle/>
          <a:p>
            <a:pPr>
              <a:spcAft>
                <a:spcPts val="1800"/>
              </a:spcAft>
            </a:pPr>
            <a:r>
              <a:rPr lang="en-US" sz="2400" b="1" u="sng" dirty="0" smtClean="0"/>
              <a:t>Successful [people]</a:t>
            </a:r>
            <a:r>
              <a:rPr lang="en-US" sz="2400" dirty="0" smtClean="0"/>
              <a:t> are influenced by the desire for pleasing results.  [They] have a purpose strong enough to make them form the habit of doing things they don’t like to do in order to accomplish the purpose they want to accomplish.</a:t>
            </a:r>
          </a:p>
          <a:p>
            <a:r>
              <a:rPr lang="en-US" sz="2400" b="1" u="sng" dirty="0" smtClean="0"/>
              <a:t>Failures</a:t>
            </a:r>
            <a:r>
              <a:rPr lang="en-US" sz="2400" b="1" dirty="0" smtClean="0"/>
              <a:t> </a:t>
            </a:r>
            <a:r>
              <a:rPr lang="en-US" sz="2400" dirty="0" smtClean="0"/>
              <a:t>are influenced by the desire for pleasing methods and are inclined to be satisfied with such results as can be obtained by doing things they like to do.</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609600"/>
            <a:ext cx="8001000" cy="1143000"/>
          </a:xfrm>
        </p:spPr>
        <p:txBody>
          <a:bodyPr>
            <a:normAutofit/>
          </a:bodyPr>
          <a:lstStyle/>
          <a:p>
            <a:pPr fontAlgn="auto">
              <a:spcAft>
                <a:spcPts val="0"/>
              </a:spcAft>
              <a:defRPr/>
            </a:pPr>
            <a:r>
              <a:rPr lang="en-US" sz="4800" dirty="0" smtClean="0"/>
              <a:t>Understanding Yourself</a:t>
            </a:r>
          </a:p>
        </p:txBody>
      </p:sp>
      <p:sp>
        <p:nvSpPr>
          <p:cNvPr id="25603" name="Rectangle 3"/>
          <p:cNvSpPr>
            <a:spLocks noGrp="1" noChangeArrowheads="1"/>
          </p:cNvSpPr>
          <p:nvPr>
            <p:ph idx="1"/>
          </p:nvPr>
        </p:nvSpPr>
        <p:spPr>
          <a:xfrm>
            <a:off x="762000" y="2286000"/>
            <a:ext cx="7315200" cy="3810000"/>
          </a:xfrm>
        </p:spPr>
        <p:txBody>
          <a:bodyPr/>
          <a:lstStyle/>
          <a:p>
            <a:pPr>
              <a:lnSpc>
                <a:spcPct val="90000"/>
              </a:lnSpc>
            </a:pPr>
            <a:r>
              <a:rPr lang="en-US" sz="3200" dirty="0" smtClean="0"/>
              <a:t>Maslow’s Hierarchy of Needs</a:t>
            </a:r>
          </a:p>
          <a:p>
            <a:pPr>
              <a:lnSpc>
                <a:spcPct val="90000"/>
              </a:lnSpc>
            </a:pPr>
            <a:endParaRPr lang="en-US" sz="3200" dirty="0" smtClean="0"/>
          </a:p>
          <a:p>
            <a:pPr>
              <a:lnSpc>
                <a:spcPct val="90000"/>
              </a:lnSpc>
            </a:pPr>
            <a:r>
              <a:rPr lang="en-US" sz="3200" dirty="0" smtClean="0"/>
              <a:t>Satisfying Your Need for Self-Esteem</a:t>
            </a:r>
          </a:p>
          <a:p>
            <a:pPr>
              <a:lnSpc>
                <a:spcPct val="90000"/>
              </a:lnSpc>
            </a:pPr>
            <a:endParaRPr lang="en-US" sz="3200" dirty="0" smtClean="0"/>
          </a:p>
          <a:p>
            <a:pPr>
              <a:lnSpc>
                <a:spcPct val="90000"/>
              </a:lnSpc>
            </a:pPr>
            <a:r>
              <a:rPr lang="en-US" sz="3200" dirty="0" smtClean="0"/>
              <a:t>Myers-Briggs Type Indicator</a:t>
            </a:r>
          </a:p>
          <a:p>
            <a:pPr>
              <a:lnSpc>
                <a:spcPct val="90000"/>
              </a:lnSpc>
            </a:pPr>
            <a:endParaRPr lang="en-US" sz="3200" dirty="0" smtClean="0"/>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 calcmode="lin" valueType="num">
                                      <p:cBhvr additive="base">
                                        <p:cTn id="13" dur="5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 calcmode="lin" valueType="num">
                                      <p:cBhvr additive="base">
                                        <p:cTn id="19" dur="500" fill="hold"/>
                                        <p:tgtEl>
                                          <p:spTgt spid="2560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533400"/>
            <a:ext cx="8001000" cy="1143000"/>
          </a:xfrm>
        </p:spPr>
        <p:txBody>
          <a:bodyPr>
            <a:noAutofit/>
          </a:bodyPr>
          <a:lstStyle/>
          <a:p>
            <a:pPr fontAlgn="auto">
              <a:spcAft>
                <a:spcPts val="0"/>
              </a:spcAft>
              <a:defRPr/>
            </a:pPr>
            <a:r>
              <a:rPr lang="en-US" sz="4800" dirty="0" smtClean="0"/>
              <a:t>Maslow’s Hierarchy of Needs</a:t>
            </a:r>
          </a:p>
        </p:txBody>
      </p:sp>
      <p:sp>
        <p:nvSpPr>
          <p:cNvPr id="26627" name="Rectangle 3"/>
          <p:cNvSpPr>
            <a:spLocks noGrp="1" noChangeArrowheads="1"/>
          </p:cNvSpPr>
          <p:nvPr>
            <p:ph idx="1"/>
          </p:nvPr>
        </p:nvSpPr>
        <p:spPr>
          <a:xfrm>
            <a:off x="304800" y="2133600"/>
            <a:ext cx="8001000" cy="4343400"/>
          </a:xfrm>
        </p:spPr>
        <p:txBody>
          <a:bodyPr/>
          <a:lstStyle/>
          <a:p>
            <a:pPr>
              <a:lnSpc>
                <a:spcPct val="90000"/>
              </a:lnSpc>
              <a:spcAft>
                <a:spcPts val="600"/>
              </a:spcAft>
            </a:pPr>
            <a:r>
              <a:rPr lang="en-US" i="1" dirty="0" smtClean="0"/>
              <a:t>Physiological needs</a:t>
            </a:r>
            <a:r>
              <a:rPr lang="en-US" dirty="0" smtClean="0"/>
              <a:t>: Food, water, air, shelter</a:t>
            </a:r>
          </a:p>
          <a:p>
            <a:pPr>
              <a:lnSpc>
                <a:spcPct val="90000"/>
              </a:lnSpc>
              <a:spcAft>
                <a:spcPts val="600"/>
              </a:spcAft>
            </a:pPr>
            <a:r>
              <a:rPr lang="en-US" i="1" dirty="0" smtClean="0"/>
              <a:t>Safety needs</a:t>
            </a:r>
            <a:r>
              <a:rPr lang="en-US" dirty="0" smtClean="0"/>
              <a:t>: Security, freedom from fear, order</a:t>
            </a:r>
          </a:p>
          <a:p>
            <a:pPr>
              <a:lnSpc>
                <a:spcPct val="90000"/>
              </a:lnSpc>
              <a:spcAft>
                <a:spcPts val="600"/>
              </a:spcAft>
            </a:pPr>
            <a:r>
              <a:rPr lang="en-US" i="1" dirty="0" smtClean="0"/>
              <a:t>Belongingness and love needs</a:t>
            </a:r>
            <a:r>
              <a:rPr lang="en-US" dirty="0" smtClean="0"/>
              <a:t>: Family, friends</a:t>
            </a:r>
          </a:p>
          <a:p>
            <a:pPr>
              <a:lnSpc>
                <a:spcPct val="90000"/>
              </a:lnSpc>
              <a:spcAft>
                <a:spcPts val="600"/>
              </a:spcAft>
            </a:pPr>
            <a:r>
              <a:rPr lang="en-US" i="1" dirty="0" smtClean="0"/>
              <a:t>Esteem needs</a:t>
            </a:r>
            <a:r>
              <a:rPr lang="en-US" dirty="0" smtClean="0"/>
              <a:t>: Self-respect, achievement, reputation</a:t>
            </a:r>
          </a:p>
          <a:p>
            <a:pPr>
              <a:lnSpc>
                <a:spcPct val="90000"/>
              </a:lnSpc>
            </a:pPr>
            <a:r>
              <a:rPr lang="en-US" i="1" dirty="0" smtClean="0"/>
              <a:t>Self-Actualization</a:t>
            </a:r>
            <a:r>
              <a:rPr lang="en-US" dirty="0" smtClean="0"/>
              <a:t> – To become what you are most fitted for</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627">
                                            <p:txEl>
                                              <p:pRg st="4" end="4"/>
                                            </p:txEl>
                                          </p:spTgt>
                                        </p:tgtEl>
                                        <p:attrNameLst>
                                          <p:attrName>style.visibility</p:attrName>
                                        </p:attrNameLst>
                                      </p:cBhvr>
                                      <p:to>
                                        <p:strVal val="visible"/>
                                      </p:to>
                                    </p:set>
                                    <p:anim calcmode="lin" valueType="num">
                                      <p:cBhvr additive="base">
                                        <p:cTn id="31"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457200"/>
            <a:ext cx="8001000" cy="1143000"/>
          </a:xfrm>
        </p:spPr>
        <p:txBody>
          <a:bodyPr>
            <a:normAutofit/>
          </a:bodyPr>
          <a:lstStyle/>
          <a:p>
            <a:pPr fontAlgn="auto">
              <a:spcAft>
                <a:spcPts val="0"/>
              </a:spcAft>
              <a:defRPr/>
            </a:pPr>
            <a:r>
              <a:rPr lang="en-US" sz="5400" dirty="0" smtClean="0"/>
              <a:t>“Needs” vs. “Wants”</a:t>
            </a:r>
          </a:p>
        </p:txBody>
      </p:sp>
      <p:sp>
        <p:nvSpPr>
          <p:cNvPr id="27651" name="Rectangle 3"/>
          <p:cNvSpPr>
            <a:spLocks noGrp="1" noChangeArrowheads="1"/>
          </p:cNvSpPr>
          <p:nvPr>
            <p:ph idx="1"/>
          </p:nvPr>
        </p:nvSpPr>
        <p:spPr>
          <a:xfrm>
            <a:off x="457200" y="2209800"/>
            <a:ext cx="8001000" cy="4343400"/>
          </a:xfrm>
        </p:spPr>
        <p:txBody>
          <a:bodyPr/>
          <a:lstStyle/>
          <a:p>
            <a:pPr indent="1588">
              <a:buFont typeface="Wingdings" pitchFamily="2" charset="2"/>
              <a:buNone/>
            </a:pPr>
            <a:r>
              <a:rPr lang="en-US" sz="4000" b="1" i="1" u="sng" dirty="0" smtClean="0"/>
              <a:t>Needs</a:t>
            </a:r>
            <a:r>
              <a:rPr lang="en-US" sz="4000" dirty="0" smtClean="0"/>
              <a:t> are things that you must have, things that are essential.</a:t>
            </a:r>
          </a:p>
          <a:p>
            <a:pPr indent="1588">
              <a:buFont typeface="Wingdings" pitchFamily="2" charset="2"/>
              <a:buNone/>
            </a:pPr>
            <a:endParaRPr lang="en-US" sz="2400" dirty="0" smtClean="0"/>
          </a:p>
          <a:p>
            <a:pPr indent="1588">
              <a:buFont typeface="Wingdings" pitchFamily="2" charset="2"/>
              <a:buNone/>
            </a:pPr>
            <a:r>
              <a:rPr lang="en-US" sz="4000" b="1" i="1" u="sng" dirty="0" smtClean="0"/>
              <a:t>Wants</a:t>
            </a:r>
            <a:r>
              <a:rPr lang="en-US" sz="4000" dirty="0" smtClean="0"/>
              <a:t> are things that you desire.</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609600"/>
            <a:ext cx="8001000" cy="1143000"/>
          </a:xfrm>
        </p:spPr>
        <p:txBody>
          <a:bodyPr>
            <a:normAutofit/>
          </a:bodyPr>
          <a:lstStyle/>
          <a:p>
            <a:pPr fontAlgn="auto">
              <a:spcAft>
                <a:spcPts val="0"/>
              </a:spcAft>
              <a:defRPr/>
            </a:pPr>
            <a:r>
              <a:rPr lang="en-US" sz="5400" dirty="0" smtClean="0"/>
              <a:t>Self-Esteem</a:t>
            </a:r>
          </a:p>
        </p:txBody>
      </p:sp>
      <p:sp>
        <p:nvSpPr>
          <p:cNvPr id="28675" name="Rectangle 3"/>
          <p:cNvSpPr>
            <a:spLocks noGrp="1" noChangeArrowheads="1"/>
          </p:cNvSpPr>
          <p:nvPr>
            <p:ph idx="1"/>
          </p:nvPr>
        </p:nvSpPr>
        <p:spPr>
          <a:xfrm>
            <a:off x="228600" y="2133600"/>
            <a:ext cx="8001000" cy="3733800"/>
          </a:xfrm>
        </p:spPr>
        <p:txBody>
          <a:bodyPr/>
          <a:lstStyle/>
          <a:p>
            <a:pPr indent="55563">
              <a:buFont typeface="Wingdings" pitchFamily="2" charset="2"/>
              <a:buNone/>
            </a:pPr>
            <a:r>
              <a:rPr lang="en-US" b="1" i="1" u="sng" dirty="0" smtClean="0"/>
              <a:t>Self-esteem</a:t>
            </a:r>
            <a:r>
              <a:rPr lang="en-US" dirty="0" smtClean="0"/>
              <a:t> is:</a:t>
            </a:r>
          </a:p>
          <a:p>
            <a:pPr indent="55563">
              <a:buFont typeface="Wingdings" pitchFamily="2" charset="2"/>
              <a:buNone/>
            </a:pPr>
            <a:r>
              <a:rPr lang="en-US" i="1" dirty="0" smtClean="0"/>
              <a:t>Appreciating my own worth and importance and having the character to be accountable for myself and to act responsibly toward others</a:t>
            </a:r>
          </a:p>
          <a:p>
            <a:pPr indent="55563">
              <a:buFont typeface="Wingdings" pitchFamily="2" charset="2"/>
              <a:buNone/>
            </a:pPr>
            <a:endParaRPr lang="en-US" sz="1600" i="1" dirty="0" smtClean="0"/>
          </a:p>
          <a:p>
            <a:pPr indent="55563">
              <a:buFont typeface="Wingdings" pitchFamily="2" charset="2"/>
              <a:buNone/>
            </a:pPr>
            <a:r>
              <a:rPr lang="en-US" b="1" i="1" u="sng" dirty="0" smtClean="0"/>
              <a:t>Self-esteem</a:t>
            </a:r>
            <a:r>
              <a:rPr lang="en-US" dirty="0" smtClean="0"/>
              <a:t> is made up of two components:</a:t>
            </a:r>
          </a:p>
          <a:p>
            <a:pPr indent="55563">
              <a:buFont typeface="Wingdings" pitchFamily="2" charset="2"/>
              <a:buNone/>
            </a:pPr>
            <a:r>
              <a:rPr lang="en-US" i="1" dirty="0" smtClean="0"/>
              <a:t>   Self-efficacy</a:t>
            </a:r>
            <a:r>
              <a:rPr lang="en-US" dirty="0" smtClean="0"/>
              <a:t> – your sense of competence</a:t>
            </a:r>
          </a:p>
          <a:p>
            <a:pPr indent="55563">
              <a:buFont typeface="Wingdings" pitchFamily="2" charset="2"/>
              <a:buNone/>
            </a:pPr>
            <a:r>
              <a:rPr lang="en-US" i="1" dirty="0" smtClean="0"/>
              <a:t>   Self-respect</a:t>
            </a:r>
            <a:r>
              <a:rPr lang="en-US" dirty="0" smtClean="0"/>
              <a:t> – your sense of personal worth</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 calcmode="lin" valueType="num">
                                      <p:cBhvr additive="base">
                                        <p:cTn id="1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additive="base">
                                        <p:cTn id="19"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5" end="5"/>
                                            </p:txEl>
                                          </p:spTgt>
                                        </p:tgtEl>
                                        <p:attrNameLst>
                                          <p:attrName>style.visibility</p:attrName>
                                        </p:attrNameLst>
                                      </p:cBhvr>
                                      <p:to>
                                        <p:strVal val="visible"/>
                                      </p:to>
                                    </p:set>
                                    <p:anim calcmode="lin" valueType="num">
                                      <p:cBhvr additive="base">
                                        <p:cTn id="25"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Self-Esteem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5588688"/>
              </p:ext>
            </p:extLst>
          </p:nvPr>
        </p:nvGraphicFramePr>
        <p:xfrm>
          <a:off x="457200" y="1600200"/>
          <a:ext cx="8229600" cy="22250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gridSpan="2">
                  <a:txBody>
                    <a:bodyPr/>
                    <a:lstStyle/>
                    <a:p>
                      <a:pPr algn="ctr"/>
                      <a:r>
                        <a:rPr lang="en-US" dirty="0" err="1" smtClean="0"/>
                        <a:t>Healty</a:t>
                      </a:r>
                      <a:r>
                        <a:rPr lang="en-US" dirty="0" smtClean="0"/>
                        <a:t> Self-Esteem</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Rationality</a:t>
                      </a:r>
                      <a:endParaRPr lang="en-US" dirty="0"/>
                    </a:p>
                  </a:txBody>
                  <a:tcPr/>
                </a:tc>
                <a:tc>
                  <a:txBody>
                    <a:bodyPr/>
                    <a:lstStyle/>
                    <a:p>
                      <a:r>
                        <a:rPr lang="en-US" dirty="0" smtClean="0"/>
                        <a:t>Realism</a:t>
                      </a:r>
                      <a:endParaRPr lang="en-US" dirty="0"/>
                    </a:p>
                  </a:txBody>
                  <a:tcPr/>
                </a:tc>
                <a:extLst>
                  <a:ext uri="{0D108BD9-81ED-4DB2-BD59-A6C34878D82A}">
                    <a16:rowId xmlns:a16="http://schemas.microsoft.com/office/drawing/2014/main" val="10001"/>
                  </a:ext>
                </a:extLst>
              </a:tr>
              <a:tr h="370840">
                <a:tc>
                  <a:txBody>
                    <a:bodyPr/>
                    <a:lstStyle/>
                    <a:p>
                      <a:r>
                        <a:rPr lang="en-US" dirty="0" smtClean="0"/>
                        <a:t>Intuitiveness</a:t>
                      </a:r>
                      <a:endParaRPr lang="en-US" dirty="0"/>
                    </a:p>
                  </a:txBody>
                  <a:tcPr/>
                </a:tc>
                <a:tc>
                  <a:txBody>
                    <a:bodyPr/>
                    <a:lstStyle/>
                    <a:p>
                      <a:r>
                        <a:rPr lang="en-US" dirty="0" smtClean="0"/>
                        <a:t>Creativity</a:t>
                      </a:r>
                      <a:endParaRPr lang="en-US" dirty="0"/>
                    </a:p>
                  </a:txBody>
                  <a:tcPr/>
                </a:tc>
                <a:extLst>
                  <a:ext uri="{0D108BD9-81ED-4DB2-BD59-A6C34878D82A}">
                    <a16:rowId xmlns:a16="http://schemas.microsoft.com/office/drawing/2014/main" val="10002"/>
                  </a:ext>
                </a:extLst>
              </a:tr>
              <a:tr h="370840">
                <a:tc>
                  <a:txBody>
                    <a:bodyPr/>
                    <a:lstStyle/>
                    <a:p>
                      <a:r>
                        <a:rPr lang="en-US" dirty="0" smtClean="0"/>
                        <a:t>Independence</a:t>
                      </a:r>
                      <a:endParaRPr lang="en-US" dirty="0"/>
                    </a:p>
                  </a:txBody>
                  <a:tcPr/>
                </a:tc>
                <a:tc>
                  <a:txBody>
                    <a:bodyPr/>
                    <a:lstStyle/>
                    <a:p>
                      <a:r>
                        <a:rPr lang="en-US" dirty="0" smtClean="0"/>
                        <a:t>Flexibility</a:t>
                      </a:r>
                      <a:endParaRPr lang="en-US" dirty="0"/>
                    </a:p>
                  </a:txBody>
                  <a:tcPr/>
                </a:tc>
                <a:extLst>
                  <a:ext uri="{0D108BD9-81ED-4DB2-BD59-A6C34878D82A}">
                    <a16:rowId xmlns:a16="http://schemas.microsoft.com/office/drawing/2014/main" val="10003"/>
                  </a:ext>
                </a:extLst>
              </a:tr>
              <a:tr h="370840">
                <a:tc>
                  <a:txBody>
                    <a:bodyPr/>
                    <a:lstStyle/>
                    <a:p>
                      <a:r>
                        <a:rPr lang="en-US" dirty="0" smtClean="0"/>
                        <a:t>Cooperativeness</a:t>
                      </a:r>
                      <a:endParaRPr lang="en-US" dirty="0"/>
                    </a:p>
                  </a:txBody>
                  <a:tcPr/>
                </a:tc>
                <a:tc>
                  <a:txBody>
                    <a:bodyPr/>
                    <a:lstStyle/>
                    <a:p>
                      <a:r>
                        <a:rPr lang="en-US" dirty="0" smtClean="0"/>
                        <a:t>Willingness to admit mistakes</a:t>
                      </a:r>
                      <a:endParaRPr lang="en-US" dirty="0"/>
                    </a:p>
                  </a:txBody>
                  <a:tcPr/>
                </a:tc>
                <a:extLst>
                  <a:ext uri="{0D108BD9-81ED-4DB2-BD59-A6C34878D82A}">
                    <a16:rowId xmlns:a16="http://schemas.microsoft.com/office/drawing/2014/main" val="10004"/>
                  </a:ext>
                </a:extLst>
              </a:tr>
              <a:tr h="370840">
                <a:tc>
                  <a:txBody>
                    <a:bodyPr/>
                    <a:lstStyle/>
                    <a:p>
                      <a:r>
                        <a:rPr lang="en-US" dirty="0" smtClean="0"/>
                        <a:t>Benevolence</a:t>
                      </a:r>
                      <a:endParaRPr lang="en-US" dirty="0"/>
                    </a:p>
                  </a:txBody>
                  <a:tcPr/>
                </a:tc>
                <a:tc>
                  <a:txBody>
                    <a:bodyPr/>
                    <a:lstStyle/>
                    <a:p>
                      <a:r>
                        <a:rPr lang="en-US" dirty="0" smtClean="0"/>
                        <a:t>Ability to manage change</a:t>
                      </a:r>
                      <a:endParaRPr lang="en-US" dirty="0"/>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863564275"/>
              </p:ext>
            </p:extLst>
          </p:nvPr>
        </p:nvGraphicFramePr>
        <p:xfrm>
          <a:off x="457200" y="4191000"/>
          <a:ext cx="8229600" cy="22250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gridSpan="2">
                  <a:txBody>
                    <a:bodyPr/>
                    <a:lstStyle/>
                    <a:p>
                      <a:pPr algn="ctr"/>
                      <a:r>
                        <a:rPr lang="en-US" dirty="0" smtClean="0"/>
                        <a:t>Poor Self-Esteem</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Irrationality</a:t>
                      </a:r>
                      <a:endParaRPr lang="en-US" dirty="0"/>
                    </a:p>
                  </a:txBody>
                  <a:tcPr/>
                </a:tc>
                <a:tc>
                  <a:txBody>
                    <a:bodyPr/>
                    <a:lstStyle/>
                    <a:p>
                      <a:r>
                        <a:rPr lang="en-US" dirty="0" smtClean="0"/>
                        <a:t>Blindness to reality</a:t>
                      </a:r>
                      <a:endParaRPr lang="en-US" dirty="0"/>
                    </a:p>
                  </a:txBody>
                  <a:tcPr/>
                </a:tc>
                <a:extLst>
                  <a:ext uri="{0D108BD9-81ED-4DB2-BD59-A6C34878D82A}">
                    <a16:rowId xmlns:a16="http://schemas.microsoft.com/office/drawing/2014/main" val="10001"/>
                  </a:ext>
                </a:extLst>
              </a:tr>
              <a:tr h="370840">
                <a:tc>
                  <a:txBody>
                    <a:bodyPr/>
                    <a:lstStyle/>
                    <a:p>
                      <a:r>
                        <a:rPr lang="en-US" dirty="0" smtClean="0"/>
                        <a:t>Rigidity</a:t>
                      </a:r>
                      <a:endParaRPr lang="en-US" dirty="0"/>
                    </a:p>
                  </a:txBody>
                  <a:tcPr/>
                </a:tc>
                <a:tc>
                  <a:txBody>
                    <a:bodyPr/>
                    <a:lstStyle/>
                    <a:p>
                      <a:r>
                        <a:rPr lang="en-US" dirty="0" smtClean="0"/>
                        <a:t>Fear of the new and unfamiliar</a:t>
                      </a:r>
                      <a:endParaRPr lang="en-US" dirty="0"/>
                    </a:p>
                  </a:txBody>
                  <a:tcPr/>
                </a:tc>
                <a:extLst>
                  <a:ext uri="{0D108BD9-81ED-4DB2-BD59-A6C34878D82A}">
                    <a16:rowId xmlns:a16="http://schemas.microsoft.com/office/drawing/2014/main" val="10002"/>
                  </a:ext>
                </a:extLst>
              </a:tr>
              <a:tr h="370840">
                <a:tc>
                  <a:txBody>
                    <a:bodyPr/>
                    <a:lstStyle/>
                    <a:p>
                      <a:r>
                        <a:rPr lang="en-US" dirty="0" smtClean="0"/>
                        <a:t>Rebelliousness</a:t>
                      </a:r>
                      <a:endParaRPr lang="en-US" dirty="0"/>
                    </a:p>
                  </a:txBody>
                  <a:tcPr/>
                </a:tc>
                <a:tc>
                  <a:txBody>
                    <a:bodyPr/>
                    <a:lstStyle/>
                    <a:p>
                      <a:r>
                        <a:rPr lang="en-US" dirty="0" smtClean="0"/>
                        <a:t>Inappropriate conformity</a:t>
                      </a:r>
                      <a:endParaRPr lang="en-US" dirty="0"/>
                    </a:p>
                  </a:txBody>
                  <a:tcPr/>
                </a:tc>
                <a:extLst>
                  <a:ext uri="{0D108BD9-81ED-4DB2-BD59-A6C34878D82A}">
                    <a16:rowId xmlns:a16="http://schemas.microsoft.com/office/drawing/2014/main" val="10003"/>
                  </a:ext>
                </a:extLst>
              </a:tr>
              <a:tr h="370840">
                <a:tc>
                  <a:txBody>
                    <a:bodyPr/>
                    <a:lstStyle/>
                    <a:p>
                      <a:r>
                        <a:rPr lang="en-US" dirty="0" smtClean="0"/>
                        <a:t>Defensiveness</a:t>
                      </a:r>
                      <a:endParaRPr lang="en-US" dirty="0"/>
                    </a:p>
                  </a:txBody>
                  <a:tcPr/>
                </a:tc>
                <a:tc>
                  <a:txBody>
                    <a:bodyPr/>
                    <a:lstStyle/>
                    <a:p>
                      <a:r>
                        <a:rPr lang="en-US" dirty="0" err="1" smtClean="0"/>
                        <a:t>Overcontrolling</a:t>
                      </a:r>
                      <a:r>
                        <a:rPr lang="en-US" dirty="0" smtClean="0"/>
                        <a:t> behavior</a:t>
                      </a:r>
                      <a:endParaRPr lang="en-US" dirty="0"/>
                    </a:p>
                  </a:txBody>
                  <a:tcPr/>
                </a:tc>
                <a:extLst>
                  <a:ext uri="{0D108BD9-81ED-4DB2-BD59-A6C34878D82A}">
                    <a16:rowId xmlns:a16="http://schemas.microsoft.com/office/drawing/2014/main" val="10004"/>
                  </a:ext>
                </a:extLst>
              </a:tr>
              <a:tr h="370840">
                <a:tc>
                  <a:txBody>
                    <a:bodyPr/>
                    <a:lstStyle/>
                    <a:p>
                      <a:r>
                        <a:rPr lang="en-US" dirty="0" smtClean="0"/>
                        <a:t>Fear of others</a:t>
                      </a:r>
                      <a:endParaRPr lang="en-US" dirty="0"/>
                    </a:p>
                  </a:txBody>
                  <a:tcPr/>
                </a:tc>
                <a:tc>
                  <a:txBody>
                    <a:bodyPr/>
                    <a:lstStyle/>
                    <a:p>
                      <a:r>
                        <a:rPr lang="en-US" dirty="0" smtClean="0"/>
                        <a:t>Hostility</a:t>
                      </a:r>
                      <a:r>
                        <a:rPr lang="en-US" baseline="0" dirty="0" smtClean="0"/>
                        <a:t> toward others</a:t>
                      </a:r>
                      <a:endParaRPr lang="en-US" dirty="0"/>
                    </a:p>
                  </a:txBody>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pPr>
              <a:defRPr/>
            </a:pPr>
            <a:fld id="{F197BD62-064E-4E81-B2F0-54C5AEFD4B7B}" type="slidenum">
              <a:rPr lang="en-US" smtClean="0"/>
              <a:pPr>
                <a:defRPr/>
              </a:pPr>
              <a:t>17</a:t>
            </a:fld>
            <a:endParaRPr lang="en-US"/>
          </a:p>
        </p:txBody>
      </p:sp>
    </p:spTree>
    <p:extLst>
      <p:ext uri="{BB962C8B-B14F-4D97-AF65-F5344CB8AC3E}">
        <p14:creationId xmlns:p14="http://schemas.microsoft.com/office/powerpoint/2010/main" val="121485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09600"/>
            <a:ext cx="8001000" cy="1143000"/>
          </a:xfrm>
        </p:spPr>
        <p:txBody>
          <a:bodyPr/>
          <a:lstStyle/>
          <a:p>
            <a:pPr fontAlgn="auto">
              <a:spcAft>
                <a:spcPts val="0"/>
              </a:spcAft>
              <a:defRPr/>
            </a:pPr>
            <a:r>
              <a:rPr lang="en-US" dirty="0" smtClean="0"/>
              <a:t>Myers-Briggs Type Indicator</a:t>
            </a:r>
          </a:p>
        </p:txBody>
      </p:sp>
      <p:sp>
        <p:nvSpPr>
          <p:cNvPr id="17411" name="Rectangle 3"/>
          <p:cNvSpPr>
            <a:spLocks noGrp="1" noChangeArrowheads="1"/>
          </p:cNvSpPr>
          <p:nvPr>
            <p:ph idx="1"/>
          </p:nvPr>
        </p:nvSpPr>
        <p:spPr>
          <a:xfrm>
            <a:off x="838200" y="2133600"/>
            <a:ext cx="6858000" cy="2209800"/>
          </a:xfrm>
        </p:spPr>
        <p:txBody>
          <a:bodyPr/>
          <a:lstStyle/>
          <a:p>
            <a:pPr>
              <a:spcAft>
                <a:spcPts val="600"/>
              </a:spcAft>
            </a:pPr>
            <a:r>
              <a:rPr lang="en-US" dirty="0" smtClean="0"/>
              <a:t>E-Extrovert or I-Introvert</a:t>
            </a:r>
          </a:p>
          <a:p>
            <a:pPr>
              <a:spcAft>
                <a:spcPts val="600"/>
              </a:spcAft>
            </a:pPr>
            <a:r>
              <a:rPr lang="en-US" dirty="0" smtClean="0"/>
              <a:t>S-Sensing or N- Intuiting</a:t>
            </a:r>
          </a:p>
          <a:p>
            <a:pPr>
              <a:spcAft>
                <a:spcPts val="600"/>
              </a:spcAft>
            </a:pPr>
            <a:r>
              <a:rPr lang="en-US" dirty="0" smtClean="0"/>
              <a:t>T-Thinking or F-Feeling</a:t>
            </a:r>
          </a:p>
          <a:p>
            <a:r>
              <a:rPr lang="en-US" dirty="0" smtClean="0"/>
              <a:t>J-Judging or P-Perceiving</a:t>
            </a:r>
          </a:p>
          <a:p>
            <a:pPr>
              <a:buFont typeface="Wingdings" pitchFamily="2" charset="2"/>
              <a:buNone/>
            </a:pPr>
            <a:endParaRPr lang="en-US" dirty="0" smtClean="0"/>
          </a:p>
        </p:txBody>
      </p:sp>
      <p:sp>
        <p:nvSpPr>
          <p:cNvPr id="29700" name="Text Box 4"/>
          <p:cNvSpPr txBox="1">
            <a:spLocks noChangeArrowheads="1"/>
          </p:cNvSpPr>
          <p:nvPr/>
        </p:nvSpPr>
        <p:spPr bwMode="auto">
          <a:xfrm>
            <a:off x="1295400" y="4876800"/>
            <a:ext cx="6172200" cy="1671638"/>
          </a:xfrm>
          <a:prstGeom prst="rect">
            <a:avLst/>
          </a:prstGeom>
          <a:noFill/>
          <a:ln w="9525">
            <a:noFill/>
            <a:miter lim="800000"/>
            <a:headEnd/>
            <a:tailEnd/>
          </a:ln>
        </p:spPr>
        <p:txBody>
          <a:bodyPr>
            <a:spAutoFit/>
          </a:bodyPr>
          <a:lstStyle/>
          <a:p>
            <a:pPr algn="l">
              <a:lnSpc>
                <a:spcPct val="90000"/>
              </a:lnSpc>
              <a:spcBef>
                <a:spcPct val="20000"/>
              </a:spcBef>
              <a:buClr>
                <a:schemeClr val="tx1"/>
              </a:buClr>
              <a:buSzPct val="75000"/>
              <a:buFont typeface="Wingdings" pitchFamily="2" charset="2"/>
              <a:buNone/>
            </a:pPr>
            <a:r>
              <a:rPr lang="en-US" sz="2800" dirty="0">
                <a:latin typeface="Arial" charset="0"/>
              </a:rPr>
              <a:t>Most frequent types among engineering students – ISTJ followed by ESTJ, INTJ, INTP, and ENTJ</a:t>
            </a:r>
          </a:p>
          <a:p>
            <a:endParaRPr lang="en-US" sz="2800" dirty="0"/>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ppt_x"/>
                                          </p:val>
                                        </p:tav>
                                        <p:tav tm="100000">
                                          <p:val>
                                            <p:strVal val="#ppt_x"/>
                                          </p:val>
                                        </p:tav>
                                      </p:tavLst>
                                    </p:anim>
                                    <p:anim calcmode="lin" valueType="num">
                                      <p:cBhvr additive="base">
                                        <p:cTn id="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762000"/>
            <a:ext cx="8001000" cy="1143000"/>
          </a:xfrm>
        </p:spPr>
        <p:txBody>
          <a:bodyPr>
            <a:noAutofit/>
          </a:bodyPr>
          <a:lstStyle/>
          <a:p>
            <a:pPr fontAlgn="auto">
              <a:spcAft>
                <a:spcPts val="0"/>
              </a:spcAft>
              <a:defRPr/>
            </a:pPr>
            <a:r>
              <a:rPr lang="en-US" sz="4000" dirty="0" smtClean="0"/>
              <a:t>Benefits of Knowing Your </a:t>
            </a:r>
            <a:br>
              <a:rPr lang="en-US" sz="4000" dirty="0" smtClean="0"/>
            </a:br>
            <a:r>
              <a:rPr lang="en-US" sz="4000" dirty="0" smtClean="0"/>
              <a:t>Personality Type and Learning Styles</a:t>
            </a:r>
          </a:p>
        </p:txBody>
      </p:sp>
      <p:sp>
        <p:nvSpPr>
          <p:cNvPr id="31747" name="Rectangle 3"/>
          <p:cNvSpPr>
            <a:spLocks noGrp="1" noChangeArrowheads="1"/>
          </p:cNvSpPr>
          <p:nvPr>
            <p:ph idx="1"/>
          </p:nvPr>
        </p:nvSpPr>
        <p:spPr>
          <a:xfrm>
            <a:off x="609600" y="2667000"/>
            <a:ext cx="8001000" cy="3733800"/>
          </a:xfrm>
        </p:spPr>
        <p:txBody>
          <a:bodyPr/>
          <a:lstStyle/>
          <a:p>
            <a:pPr>
              <a:lnSpc>
                <a:spcPct val="90000"/>
              </a:lnSpc>
              <a:spcAft>
                <a:spcPts val="600"/>
              </a:spcAft>
            </a:pPr>
            <a:r>
              <a:rPr lang="en-US" dirty="0" smtClean="0"/>
              <a:t>Guide you in creating your own learning experience to meet your needs</a:t>
            </a:r>
          </a:p>
          <a:p>
            <a:pPr>
              <a:lnSpc>
                <a:spcPct val="90000"/>
              </a:lnSpc>
              <a:spcAft>
                <a:spcPts val="600"/>
              </a:spcAft>
            </a:pPr>
            <a:r>
              <a:rPr lang="en-US" dirty="0" smtClean="0"/>
              <a:t>Guide you in selecting the engineering job functions you are most suited for</a:t>
            </a:r>
          </a:p>
          <a:p>
            <a:pPr>
              <a:lnSpc>
                <a:spcPct val="90000"/>
              </a:lnSpc>
              <a:spcAft>
                <a:spcPts val="600"/>
              </a:spcAft>
            </a:pPr>
            <a:r>
              <a:rPr lang="en-US" dirty="0" smtClean="0"/>
              <a:t>Assist you in appreciating your own uniqueness </a:t>
            </a:r>
          </a:p>
          <a:p>
            <a:pPr>
              <a:lnSpc>
                <a:spcPct val="90000"/>
              </a:lnSpc>
            </a:pPr>
            <a:r>
              <a:rPr lang="en-US" dirty="0" smtClean="0"/>
              <a:t>Assist you in appreciating the uniqueness of others</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304800"/>
            <a:ext cx="8001000" cy="1143000"/>
          </a:xfrm>
        </p:spPr>
        <p:txBody>
          <a:bodyPr>
            <a:normAutofit/>
          </a:bodyPr>
          <a:lstStyle/>
          <a:p>
            <a:pPr fontAlgn="auto">
              <a:spcAft>
                <a:spcPts val="0"/>
              </a:spcAft>
              <a:defRPr/>
            </a:pPr>
            <a:r>
              <a:rPr lang="en-US" sz="5400" dirty="0" smtClean="0">
                <a:latin typeface="Arial Unicode MS" pitchFamily="34" charset="-128"/>
              </a:rPr>
              <a:t>Chapter Overview</a:t>
            </a:r>
          </a:p>
        </p:txBody>
      </p:sp>
      <p:sp>
        <p:nvSpPr>
          <p:cNvPr id="2051" name="Rectangle 3"/>
          <p:cNvSpPr>
            <a:spLocks noGrp="1" noChangeArrowheads="1"/>
          </p:cNvSpPr>
          <p:nvPr>
            <p:ph idx="1"/>
          </p:nvPr>
        </p:nvSpPr>
        <p:spPr>
          <a:xfrm>
            <a:off x="304800" y="1676400"/>
            <a:ext cx="8229600" cy="4724400"/>
          </a:xfrm>
        </p:spPr>
        <p:txBody>
          <a:bodyPr/>
          <a:lstStyle/>
          <a:p>
            <a:r>
              <a:rPr lang="en-US" sz="2400" b="1" dirty="0" smtClean="0"/>
              <a:t>Personal development—receptiveness to change</a:t>
            </a:r>
          </a:p>
          <a:p>
            <a:r>
              <a:rPr lang="en-US" sz="2400" b="1" dirty="0" smtClean="0"/>
              <a:t>Making behavior modification work for you</a:t>
            </a:r>
          </a:p>
          <a:p>
            <a:r>
              <a:rPr lang="en-US" sz="2400" b="1" dirty="0" smtClean="0"/>
              <a:t>Understanding yourself</a:t>
            </a:r>
          </a:p>
          <a:p>
            <a:r>
              <a:rPr lang="en-US" sz="2400" b="1" dirty="0" smtClean="0"/>
              <a:t>Understanding others/Respecting differences</a:t>
            </a:r>
          </a:p>
          <a:p>
            <a:r>
              <a:rPr lang="en-US" sz="2400" b="1" dirty="0" smtClean="0"/>
              <a:t>Assessment of your strengths and areas for improvement</a:t>
            </a:r>
          </a:p>
          <a:p>
            <a:r>
              <a:rPr lang="en-US" sz="2400" b="1" dirty="0" smtClean="0"/>
              <a:t>Developing your communication skills</a:t>
            </a:r>
          </a:p>
          <a:p>
            <a:r>
              <a:rPr lang="en-US" sz="2400" b="1" dirty="0" smtClean="0"/>
              <a:t>Leadership and Teamwork</a:t>
            </a:r>
          </a:p>
          <a:p>
            <a:r>
              <a:rPr lang="en-US" sz="2400" b="1" dirty="0" smtClean="0"/>
              <a:t>Mental and physical wellness</a:t>
            </a:r>
          </a:p>
          <a:p>
            <a:r>
              <a:rPr lang="en-US" sz="2400" b="1" dirty="0" smtClean="0"/>
              <a:t>Motivating Yourself</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51">
                                            <p:txEl>
                                              <p:pRg st="5" end="5"/>
                                            </p:txEl>
                                          </p:spTgt>
                                        </p:tgtEl>
                                        <p:attrNameLst>
                                          <p:attrName>style.visibility</p:attrName>
                                        </p:attrNameLst>
                                      </p:cBhvr>
                                      <p:to>
                                        <p:strVal val="visible"/>
                                      </p:to>
                                    </p:set>
                                    <p:anim calcmode="lin" valueType="num">
                                      <p:cBhvr additive="base">
                                        <p:cTn id="37" dur="500" fill="hold"/>
                                        <p:tgtEl>
                                          <p:spTgt spid="20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51">
                                            <p:txEl>
                                              <p:pRg st="6" end="6"/>
                                            </p:txEl>
                                          </p:spTgt>
                                        </p:tgtEl>
                                        <p:attrNameLst>
                                          <p:attrName>style.visibility</p:attrName>
                                        </p:attrNameLst>
                                      </p:cBhvr>
                                      <p:to>
                                        <p:strVal val="visible"/>
                                      </p:to>
                                    </p:set>
                                    <p:anim calcmode="lin" valueType="num">
                                      <p:cBhvr additive="base">
                                        <p:cTn id="43" dur="500" fill="hold"/>
                                        <p:tgtEl>
                                          <p:spTgt spid="20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51">
                                            <p:txEl>
                                              <p:pRg st="7" end="7"/>
                                            </p:txEl>
                                          </p:spTgt>
                                        </p:tgtEl>
                                        <p:attrNameLst>
                                          <p:attrName>style.visibility</p:attrName>
                                        </p:attrNameLst>
                                      </p:cBhvr>
                                      <p:to>
                                        <p:strVal val="visible"/>
                                      </p:to>
                                    </p:set>
                                    <p:anim calcmode="lin" valueType="num">
                                      <p:cBhvr additive="base">
                                        <p:cTn id="49" dur="500" fill="hold"/>
                                        <p:tgtEl>
                                          <p:spTgt spid="205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51">
                                            <p:txEl>
                                              <p:pRg st="8" end="8"/>
                                            </p:txEl>
                                          </p:spTgt>
                                        </p:tgtEl>
                                        <p:attrNameLst>
                                          <p:attrName>style.visibility</p:attrName>
                                        </p:attrNameLst>
                                      </p:cBhvr>
                                      <p:to>
                                        <p:strVal val="visible"/>
                                      </p:to>
                                    </p:set>
                                    <p:anim calcmode="lin" valueType="num">
                                      <p:cBhvr additive="base">
                                        <p:cTn id="55" dur="500" fill="hold"/>
                                        <p:tgtEl>
                                          <p:spTgt spid="205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5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533400"/>
            <a:ext cx="8915400" cy="1143000"/>
          </a:xfrm>
        </p:spPr>
        <p:txBody>
          <a:bodyPr>
            <a:noAutofit/>
          </a:bodyPr>
          <a:lstStyle/>
          <a:p>
            <a:pPr fontAlgn="auto">
              <a:spcAft>
                <a:spcPts val="0"/>
              </a:spcAft>
              <a:defRPr/>
            </a:pPr>
            <a:r>
              <a:rPr lang="en-US" sz="4000" dirty="0" smtClean="0"/>
              <a:t>Understanding Others/Respecting Differences</a:t>
            </a:r>
          </a:p>
        </p:txBody>
      </p:sp>
      <p:sp>
        <p:nvSpPr>
          <p:cNvPr id="32771" name="Rectangle 3"/>
          <p:cNvSpPr>
            <a:spLocks noGrp="1" noChangeArrowheads="1"/>
          </p:cNvSpPr>
          <p:nvPr>
            <p:ph idx="1"/>
          </p:nvPr>
        </p:nvSpPr>
        <p:spPr>
          <a:xfrm>
            <a:off x="533400" y="2133600"/>
            <a:ext cx="8001000" cy="3962400"/>
          </a:xfrm>
        </p:spPr>
        <p:txBody>
          <a:bodyPr/>
          <a:lstStyle/>
          <a:p>
            <a:pPr marL="454025" indent="-400050">
              <a:lnSpc>
                <a:spcPct val="90000"/>
              </a:lnSpc>
            </a:pPr>
            <a:r>
              <a:rPr lang="en-US" dirty="0" smtClean="0"/>
              <a:t>Differences in personality types and learning styles</a:t>
            </a:r>
          </a:p>
          <a:p>
            <a:pPr marL="454025" indent="-400050">
              <a:lnSpc>
                <a:spcPct val="90000"/>
              </a:lnSpc>
            </a:pPr>
            <a:r>
              <a:rPr lang="en-US" dirty="0" smtClean="0"/>
              <a:t>Ethnic and gender differences</a:t>
            </a:r>
          </a:p>
          <a:p>
            <a:pPr marL="454025" indent="-400050">
              <a:lnSpc>
                <a:spcPct val="90000"/>
              </a:lnSpc>
            </a:pPr>
            <a:endParaRPr lang="en-US" sz="1200" dirty="0" smtClean="0"/>
          </a:p>
          <a:p>
            <a:pPr marL="454025" indent="-400050">
              <a:lnSpc>
                <a:spcPct val="90000"/>
              </a:lnSpc>
              <a:buFont typeface="Wingdings" pitchFamily="2" charset="2"/>
              <a:buNone/>
            </a:pPr>
            <a:r>
              <a:rPr lang="en-US" dirty="0" smtClean="0"/>
              <a:t>	</a:t>
            </a:r>
            <a:r>
              <a:rPr lang="en-US" i="1" dirty="0" smtClean="0"/>
              <a:t>A </a:t>
            </a:r>
            <a:r>
              <a:rPr lang="en-US" b="1" i="1" u="sng" dirty="0" smtClean="0"/>
              <a:t>stereotype</a:t>
            </a:r>
            <a:r>
              <a:rPr lang="en-US" i="1" dirty="0" smtClean="0"/>
              <a:t> is a fixed conception of a person or a group that allows for no individuality</a:t>
            </a:r>
          </a:p>
          <a:p>
            <a:pPr marL="454025" indent="-400050">
              <a:lnSpc>
                <a:spcPct val="90000"/>
              </a:lnSpc>
              <a:buFont typeface="Wingdings" pitchFamily="2" charset="2"/>
              <a:buNone/>
            </a:pPr>
            <a:endParaRPr lang="en-US" sz="1400" i="1" dirty="0" smtClean="0"/>
          </a:p>
          <a:p>
            <a:pPr marL="454025" indent="-400050">
              <a:lnSpc>
                <a:spcPct val="90000"/>
              </a:lnSpc>
            </a:pPr>
            <a:r>
              <a:rPr lang="en-US" dirty="0" smtClean="0"/>
              <a:t>Stereotyping is unnecessary and unfair</a:t>
            </a:r>
          </a:p>
          <a:p>
            <a:pPr marL="454025" indent="-400050">
              <a:lnSpc>
                <a:spcPct val="90000"/>
              </a:lnSpc>
            </a:pPr>
            <a:r>
              <a:rPr lang="en-US" dirty="0" smtClean="0"/>
              <a:t>Improving your effectiveness in cross-cultural communication</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ssolve">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dissolve">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dissolve">
                                      <p:cBhvr>
                                        <p:cTn id="17" dur="500"/>
                                        <p:tgtEl>
                                          <p:spTgt spid="327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1">
                                            <p:txEl>
                                              <p:pRg st="5" end="5"/>
                                            </p:txEl>
                                          </p:spTgt>
                                        </p:tgtEl>
                                        <p:attrNameLst>
                                          <p:attrName>style.visibility</p:attrName>
                                        </p:attrNameLst>
                                      </p:cBhvr>
                                      <p:to>
                                        <p:strVal val="visible"/>
                                      </p:to>
                                    </p:set>
                                    <p:animEffect transition="in" filter="dissolve">
                                      <p:cBhvr>
                                        <p:cTn id="22" dur="500"/>
                                        <p:tgtEl>
                                          <p:spTgt spid="327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animEffect transition="in" filter="dissolve">
                                      <p:cBhvr>
                                        <p:cTn id="27"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33400"/>
            <a:ext cx="8001000" cy="1143000"/>
          </a:xfrm>
        </p:spPr>
        <p:txBody>
          <a:bodyPr>
            <a:normAutofit/>
          </a:bodyPr>
          <a:lstStyle/>
          <a:p>
            <a:pPr fontAlgn="auto">
              <a:spcAft>
                <a:spcPts val="0"/>
              </a:spcAft>
              <a:defRPr/>
            </a:pPr>
            <a:r>
              <a:rPr lang="en-US" sz="6000" dirty="0" smtClean="0"/>
              <a:t>Silver Rule</a:t>
            </a:r>
          </a:p>
        </p:txBody>
      </p:sp>
      <p:sp>
        <p:nvSpPr>
          <p:cNvPr id="20483" name="Rectangle 3"/>
          <p:cNvSpPr>
            <a:spLocks noGrp="1" noChangeArrowheads="1"/>
          </p:cNvSpPr>
          <p:nvPr>
            <p:ph idx="1"/>
          </p:nvPr>
        </p:nvSpPr>
        <p:spPr>
          <a:xfrm>
            <a:off x="228600" y="2286000"/>
            <a:ext cx="5791200" cy="1295400"/>
          </a:xfrm>
        </p:spPr>
        <p:txBody>
          <a:bodyPr/>
          <a:lstStyle/>
          <a:p>
            <a:pPr indent="1588">
              <a:lnSpc>
                <a:spcPct val="90000"/>
              </a:lnSpc>
              <a:buFont typeface="Wingdings" pitchFamily="2" charset="2"/>
              <a:buNone/>
            </a:pPr>
            <a:r>
              <a:rPr lang="en-US" sz="3600" i="1" dirty="0" smtClean="0"/>
              <a:t>What you would not want others to do unto you, do not do unto them</a:t>
            </a:r>
          </a:p>
          <a:p>
            <a:pPr indent="1588">
              <a:lnSpc>
                <a:spcPct val="90000"/>
              </a:lnSpc>
              <a:buFont typeface="Wingdings" pitchFamily="2" charset="2"/>
              <a:buNone/>
            </a:pPr>
            <a:r>
              <a:rPr lang="en-US" sz="3200" i="1" dirty="0" smtClean="0"/>
              <a:t/>
            </a:r>
            <a:br>
              <a:rPr lang="en-US" sz="3200" i="1" dirty="0" smtClean="0"/>
            </a:br>
            <a:endParaRPr lang="en-US" sz="2400" i="1" dirty="0" smtClean="0"/>
          </a:p>
        </p:txBody>
      </p:sp>
      <p:sp>
        <p:nvSpPr>
          <p:cNvPr id="33796" name="Text Box 4"/>
          <p:cNvSpPr txBox="1">
            <a:spLocks noChangeArrowheads="1"/>
          </p:cNvSpPr>
          <p:nvPr/>
        </p:nvSpPr>
        <p:spPr bwMode="auto">
          <a:xfrm>
            <a:off x="762000" y="4267200"/>
            <a:ext cx="7696200" cy="2378075"/>
          </a:xfrm>
          <a:prstGeom prst="rect">
            <a:avLst/>
          </a:prstGeom>
          <a:noFill/>
          <a:ln w="9525">
            <a:noFill/>
            <a:miter lim="800000"/>
            <a:headEnd/>
            <a:tailEnd/>
          </a:ln>
        </p:spPr>
        <p:txBody>
          <a:bodyPr>
            <a:spAutoFit/>
          </a:bodyPr>
          <a:lstStyle/>
          <a:p>
            <a:pPr algn="l">
              <a:lnSpc>
                <a:spcPct val="90000"/>
              </a:lnSpc>
              <a:spcBef>
                <a:spcPct val="20000"/>
              </a:spcBef>
              <a:buClr>
                <a:schemeClr val="tx1"/>
              </a:buClr>
              <a:buSzPct val="75000"/>
              <a:buFont typeface="Wingdings" pitchFamily="2" charset="2"/>
              <a:buNone/>
            </a:pPr>
            <a:r>
              <a:rPr lang="en-US" sz="2800" i="1">
                <a:latin typeface="Arial" charset="0"/>
              </a:rPr>
              <a:t>If we practiced this simple principle, we certainly wouldn’t put others down, stereotype others, resent others, or make others the butts of our jokes, since we would not like to have these things done to us.</a:t>
            </a:r>
          </a:p>
          <a:p>
            <a:endParaRPr lang="en-US"/>
          </a:p>
        </p:txBody>
      </p:sp>
      <p:pic>
        <p:nvPicPr>
          <p:cNvPr id="37890" name="Picture 2" descr="http://2.bp.blogspot.com/-yezMIMezPcY/TstKH2BbNYI/AAAAAAAADWU/E2tJ4GzI0E0/s1600/HarmNone_SilverRule.jpg"/>
          <p:cNvPicPr>
            <a:picLocks noChangeAspect="1" noChangeArrowheads="1"/>
          </p:cNvPicPr>
          <p:nvPr/>
        </p:nvPicPr>
        <p:blipFill>
          <a:blip r:embed="rId3"/>
          <a:srcRect/>
          <a:stretch>
            <a:fillRect/>
          </a:stretch>
        </p:blipFill>
        <p:spPr bwMode="auto">
          <a:xfrm>
            <a:off x="6400800" y="1752600"/>
            <a:ext cx="2377440" cy="2377440"/>
          </a:xfrm>
          <a:prstGeom prst="rect">
            <a:avLst/>
          </a:prstGeom>
          <a:noFill/>
        </p:spPr>
      </p:pic>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dissolve">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533400"/>
            <a:ext cx="8229600" cy="1143000"/>
          </a:xfrm>
        </p:spPr>
        <p:txBody>
          <a:bodyPr>
            <a:noAutofit/>
          </a:bodyPr>
          <a:lstStyle/>
          <a:p>
            <a:pPr fontAlgn="auto">
              <a:spcAft>
                <a:spcPts val="0"/>
              </a:spcAft>
              <a:defRPr/>
            </a:pPr>
            <a:r>
              <a:rPr lang="en-US" sz="4000" dirty="0" smtClean="0"/>
              <a:t>Assessment of Your Strengths and Areas for Improvement</a:t>
            </a:r>
          </a:p>
        </p:txBody>
      </p:sp>
      <p:sp>
        <p:nvSpPr>
          <p:cNvPr id="34819" name="Rectangle 3"/>
          <p:cNvSpPr>
            <a:spLocks noGrp="1" noChangeArrowheads="1"/>
          </p:cNvSpPr>
          <p:nvPr>
            <p:ph idx="1"/>
          </p:nvPr>
        </p:nvSpPr>
        <p:spPr>
          <a:xfrm>
            <a:off x="762000" y="2209800"/>
            <a:ext cx="8001000" cy="4114800"/>
          </a:xfrm>
        </p:spPr>
        <p:txBody>
          <a:bodyPr/>
          <a:lstStyle/>
          <a:p>
            <a:pPr>
              <a:spcAft>
                <a:spcPts val="600"/>
              </a:spcAft>
            </a:pPr>
            <a:r>
              <a:rPr lang="en-US" dirty="0" smtClean="0"/>
              <a:t>Assessment based on attributes model</a:t>
            </a:r>
          </a:p>
          <a:p>
            <a:pPr>
              <a:spcAft>
                <a:spcPts val="600"/>
              </a:spcAft>
            </a:pPr>
            <a:r>
              <a:rPr lang="en-US" dirty="0" smtClean="0"/>
              <a:t>Assessment based on employment model</a:t>
            </a:r>
          </a:p>
          <a:p>
            <a:r>
              <a:rPr lang="en-US" dirty="0" smtClean="0"/>
              <a:t>Assessment based on </a:t>
            </a:r>
            <a:r>
              <a:rPr lang="en-US" dirty="0" err="1" smtClean="0"/>
              <a:t>Astin’s</a:t>
            </a:r>
            <a:r>
              <a:rPr lang="en-US" dirty="0" smtClean="0"/>
              <a:t>  Student Involvement Model</a:t>
            </a:r>
          </a:p>
          <a:p>
            <a:endParaRPr lang="en-US" dirty="0" smtClean="0"/>
          </a:p>
          <a:p>
            <a:pPr>
              <a:buFont typeface="Wingdings" pitchFamily="2" charset="2"/>
              <a:buNone/>
            </a:pPr>
            <a:r>
              <a:rPr lang="en-US" dirty="0" smtClean="0"/>
              <a:t>	Rate yourself on a scale of 0 to 10 on each item listed</a:t>
            </a:r>
          </a:p>
          <a:p>
            <a:pPr>
              <a:buFont typeface="Wingdings" pitchFamily="2" charset="2"/>
              <a:buNone/>
            </a:pPr>
            <a:endParaRPr lang="en-US" dirty="0" smtClean="0"/>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9">
                                            <p:txEl>
                                              <p:pRg st="4" end="4"/>
                                            </p:txEl>
                                          </p:spTgt>
                                        </p:tgtEl>
                                        <p:attrNameLst>
                                          <p:attrName>style.visibility</p:attrName>
                                        </p:attrNameLst>
                                      </p:cBhvr>
                                      <p:to>
                                        <p:strVal val="visible"/>
                                      </p:to>
                                    </p:set>
                                    <p:anim calcmode="lin" valueType="num">
                                      <p:cBhvr additive="base">
                                        <p:cTn id="25" dur="500" fill="hold"/>
                                        <p:tgtEl>
                                          <p:spTgt spid="348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533400"/>
            <a:ext cx="8153400" cy="1143000"/>
          </a:xfrm>
        </p:spPr>
        <p:txBody>
          <a:bodyPr>
            <a:noAutofit/>
          </a:bodyPr>
          <a:lstStyle/>
          <a:p>
            <a:pPr fontAlgn="auto">
              <a:spcAft>
                <a:spcPts val="0"/>
              </a:spcAft>
              <a:defRPr/>
            </a:pPr>
            <a:r>
              <a:rPr lang="en-US" sz="5400" dirty="0" smtClean="0"/>
              <a:t>Personal Development Plans</a:t>
            </a:r>
          </a:p>
        </p:txBody>
      </p:sp>
      <p:sp>
        <p:nvSpPr>
          <p:cNvPr id="35843" name="Rectangle 3"/>
          <p:cNvSpPr>
            <a:spLocks noGrp="1" noChangeArrowheads="1"/>
          </p:cNvSpPr>
          <p:nvPr>
            <p:ph idx="1"/>
          </p:nvPr>
        </p:nvSpPr>
        <p:spPr>
          <a:xfrm>
            <a:off x="914400" y="2286000"/>
            <a:ext cx="7696200" cy="3962400"/>
          </a:xfrm>
        </p:spPr>
        <p:txBody>
          <a:bodyPr/>
          <a:lstStyle/>
          <a:p>
            <a:r>
              <a:rPr lang="en-US" sz="3200" dirty="0" smtClean="0"/>
              <a:t>Identify areas for improvement</a:t>
            </a:r>
          </a:p>
          <a:p>
            <a:endParaRPr lang="en-US" sz="1600" dirty="0" smtClean="0"/>
          </a:p>
          <a:p>
            <a:r>
              <a:rPr lang="en-US" sz="3200" dirty="0" smtClean="0"/>
              <a:t>Prioritize them in order of importance</a:t>
            </a:r>
          </a:p>
          <a:p>
            <a:endParaRPr lang="en-US" sz="1600" dirty="0" smtClean="0"/>
          </a:p>
          <a:p>
            <a:r>
              <a:rPr lang="en-US" sz="3200" dirty="0" smtClean="0"/>
              <a:t>Choose several items to work on</a:t>
            </a:r>
          </a:p>
          <a:p>
            <a:endParaRPr lang="en-US" sz="1600" dirty="0" smtClean="0"/>
          </a:p>
          <a:p>
            <a:r>
              <a:rPr lang="en-US" sz="3200" dirty="0" smtClean="0"/>
              <a:t>Create a personal development (action) plan </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anim calcmode="lin" valueType="num">
                                      <p:cBhvr additive="base">
                                        <p:cTn id="19" dur="500" fill="hold"/>
                                        <p:tgtEl>
                                          <p:spTgt spid="3584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58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43">
                                            <p:txEl>
                                              <p:pRg st="6" end="6"/>
                                            </p:txEl>
                                          </p:spTgt>
                                        </p:tgtEl>
                                        <p:attrNameLst>
                                          <p:attrName>style.visibility</p:attrName>
                                        </p:attrNameLst>
                                      </p:cBhvr>
                                      <p:to>
                                        <p:strVal val="visible"/>
                                      </p:to>
                                    </p:set>
                                    <p:anim calcmode="lin" valueType="num">
                                      <p:cBhvr additive="base">
                                        <p:cTn id="25" dur="500" fill="hold"/>
                                        <p:tgtEl>
                                          <p:spTgt spid="35843">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58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685800"/>
            <a:ext cx="8001000" cy="1143000"/>
          </a:xfrm>
        </p:spPr>
        <p:txBody>
          <a:bodyPr>
            <a:noAutofit/>
          </a:bodyPr>
          <a:lstStyle/>
          <a:p>
            <a:pPr fontAlgn="auto">
              <a:spcAft>
                <a:spcPts val="0"/>
              </a:spcAft>
              <a:defRPr/>
            </a:pPr>
            <a:r>
              <a:rPr lang="en-US" sz="4800" dirty="0" smtClean="0"/>
              <a:t>Developing Your </a:t>
            </a:r>
            <a:br>
              <a:rPr lang="en-US" sz="4800" dirty="0" smtClean="0"/>
            </a:br>
            <a:r>
              <a:rPr lang="en-US" sz="4800" dirty="0" smtClean="0"/>
              <a:t>Communication Skills</a:t>
            </a:r>
          </a:p>
        </p:txBody>
      </p:sp>
      <p:sp>
        <p:nvSpPr>
          <p:cNvPr id="36867" name="Rectangle 3"/>
          <p:cNvSpPr>
            <a:spLocks noGrp="1" noChangeArrowheads="1"/>
          </p:cNvSpPr>
          <p:nvPr>
            <p:ph idx="1"/>
          </p:nvPr>
        </p:nvSpPr>
        <p:spPr>
          <a:xfrm>
            <a:off x="381000" y="2362200"/>
            <a:ext cx="8001000" cy="4191000"/>
          </a:xfrm>
        </p:spPr>
        <p:txBody>
          <a:bodyPr/>
          <a:lstStyle/>
          <a:p>
            <a:pPr>
              <a:spcAft>
                <a:spcPts val="600"/>
              </a:spcAft>
            </a:pPr>
            <a:r>
              <a:rPr lang="en-US" sz="3600" dirty="0" smtClean="0"/>
              <a:t>Importance of communication skills in engineering</a:t>
            </a:r>
          </a:p>
          <a:p>
            <a:pPr>
              <a:spcAft>
                <a:spcPts val="600"/>
              </a:spcAft>
            </a:pPr>
            <a:r>
              <a:rPr lang="en-US" sz="3600" dirty="0" smtClean="0"/>
              <a:t>Employers want more</a:t>
            </a:r>
          </a:p>
          <a:p>
            <a:pPr>
              <a:spcAft>
                <a:spcPts val="600"/>
              </a:spcAft>
            </a:pPr>
            <a:r>
              <a:rPr lang="en-US" sz="3600" dirty="0" smtClean="0"/>
              <a:t>Developing a positive attitude</a:t>
            </a:r>
          </a:p>
          <a:p>
            <a:r>
              <a:rPr lang="en-US" sz="3600" dirty="0" smtClean="0"/>
              <a:t>Developing a plan to improve your communication skills</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81000"/>
            <a:ext cx="8001000" cy="1143000"/>
          </a:xfrm>
        </p:spPr>
        <p:txBody>
          <a:bodyPr>
            <a:noAutofit/>
          </a:bodyPr>
          <a:lstStyle/>
          <a:p>
            <a:pPr fontAlgn="auto">
              <a:spcAft>
                <a:spcPts val="0"/>
              </a:spcAft>
              <a:defRPr/>
            </a:pPr>
            <a:r>
              <a:rPr lang="en-US" sz="4800" dirty="0" smtClean="0"/>
              <a:t>Writing Demands of an Engineer</a:t>
            </a:r>
          </a:p>
        </p:txBody>
      </p:sp>
      <p:sp>
        <p:nvSpPr>
          <p:cNvPr id="37891" name="Rectangle 3"/>
          <p:cNvSpPr>
            <a:spLocks noGrp="1" noChangeArrowheads="1"/>
          </p:cNvSpPr>
          <p:nvPr>
            <p:ph idx="1"/>
          </p:nvPr>
        </p:nvSpPr>
        <p:spPr>
          <a:xfrm>
            <a:off x="609600" y="2057400"/>
            <a:ext cx="8001000" cy="3733800"/>
          </a:xfrm>
        </p:spPr>
        <p:txBody>
          <a:bodyPr/>
          <a:lstStyle/>
          <a:p>
            <a:pPr>
              <a:lnSpc>
                <a:spcPct val="90000"/>
              </a:lnSpc>
            </a:pPr>
            <a:r>
              <a:rPr lang="en-US" sz="2600" dirty="0" smtClean="0"/>
              <a:t>Letters, memoranda, and e-mail correspondence</a:t>
            </a:r>
          </a:p>
          <a:p>
            <a:pPr>
              <a:lnSpc>
                <a:spcPct val="90000"/>
              </a:lnSpc>
            </a:pPr>
            <a:r>
              <a:rPr lang="en-US" sz="2600" dirty="0" smtClean="0"/>
              <a:t>Design specifications</a:t>
            </a:r>
          </a:p>
          <a:p>
            <a:pPr>
              <a:lnSpc>
                <a:spcPct val="90000"/>
              </a:lnSpc>
            </a:pPr>
            <a:r>
              <a:rPr lang="en-US" sz="2600" dirty="0" smtClean="0"/>
              <a:t>Requests for proposals (RFPs)</a:t>
            </a:r>
          </a:p>
          <a:p>
            <a:pPr>
              <a:lnSpc>
                <a:spcPct val="90000"/>
              </a:lnSpc>
            </a:pPr>
            <a:r>
              <a:rPr lang="en-US" sz="2600" dirty="0" smtClean="0"/>
              <a:t>Proposals submitted in response to RFPs</a:t>
            </a:r>
          </a:p>
          <a:p>
            <a:pPr>
              <a:lnSpc>
                <a:spcPct val="90000"/>
              </a:lnSpc>
            </a:pPr>
            <a:r>
              <a:rPr lang="en-US" sz="2600" dirty="0" smtClean="0"/>
              <a:t>Contracts, patents, and other government documents</a:t>
            </a:r>
          </a:p>
          <a:p>
            <a:pPr>
              <a:lnSpc>
                <a:spcPct val="90000"/>
              </a:lnSpc>
            </a:pPr>
            <a:r>
              <a:rPr lang="en-US" sz="2600" dirty="0" smtClean="0"/>
              <a:t>Written progress reports</a:t>
            </a:r>
          </a:p>
          <a:p>
            <a:pPr>
              <a:lnSpc>
                <a:spcPct val="90000"/>
              </a:lnSpc>
            </a:pPr>
            <a:r>
              <a:rPr lang="en-US" sz="2600" dirty="0" smtClean="0"/>
              <a:t>Technical reports</a:t>
            </a:r>
          </a:p>
          <a:p>
            <a:pPr>
              <a:lnSpc>
                <a:spcPct val="90000"/>
              </a:lnSpc>
            </a:pPr>
            <a:r>
              <a:rPr lang="en-US" sz="2600" dirty="0" smtClean="0"/>
              <a:t>Publications in professional engineering journals</a:t>
            </a:r>
          </a:p>
          <a:p>
            <a:pPr>
              <a:lnSpc>
                <a:spcPct val="90000"/>
              </a:lnSpc>
            </a:pPr>
            <a:r>
              <a:rPr lang="en-US" sz="2600" dirty="0" smtClean="0"/>
              <a:t>Written performance evaluations of subordinates</a:t>
            </a:r>
          </a:p>
          <a:p>
            <a:pPr>
              <a:lnSpc>
                <a:spcPct val="90000"/>
              </a:lnSpc>
            </a:pPr>
            <a:endParaRPr lang="en-US" sz="2400" dirty="0" smtClean="0"/>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762000"/>
            <a:ext cx="8229600" cy="1143000"/>
          </a:xfrm>
        </p:spPr>
        <p:txBody>
          <a:bodyPr>
            <a:noAutofit/>
          </a:bodyPr>
          <a:lstStyle/>
          <a:p>
            <a:pPr fontAlgn="auto">
              <a:spcAft>
                <a:spcPts val="0"/>
              </a:spcAft>
              <a:defRPr/>
            </a:pPr>
            <a:r>
              <a:rPr lang="en-US" sz="4800" dirty="0" smtClean="0"/>
              <a:t>Oral Communication Demands of an Engineer</a:t>
            </a:r>
          </a:p>
        </p:txBody>
      </p:sp>
      <p:sp>
        <p:nvSpPr>
          <p:cNvPr id="53251" name="Rectangle 3"/>
          <p:cNvSpPr>
            <a:spLocks noGrp="1" noChangeArrowheads="1"/>
          </p:cNvSpPr>
          <p:nvPr>
            <p:ph idx="1"/>
          </p:nvPr>
        </p:nvSpPr>
        <p:spPr>
          <a:xfrm>
            <a:off x="0" y="2362200"/>
            <a:ext cx="5334000" cy="3733800"/>
          </a:xfrm>
        </p:spPr>
        <p:txBody>
          <a:bodyPr/>
          <a:lstStyle/>
          <a:p>
            <a:pPr>
              <a:lnSpc>
                <a:spcPct val="90000"/>
              </a:lnSpc>
            </a:pPr>
            <a:r>
              <a:rPr lang="en-US" sz="2400" dirty="0" smtClean="0"/>
              <a:t>Oral progress reports</a:t>
            </a:r>
          </a:p>
          <a:p>
            <a:pPr>
              <a:lnSpc>
                <a:spcPct val="90000"/>
              </a:lnSpc>
            </a:pPr>
            <a:r>
              <a:rPr lang="en-US" sz="2400" dirty="0" smtClean="0"/>
              <a:t>Formal presentations</a:t>
            </a:r>
          </a:p>
          <a:p>
            <a:pPr>
              <a:lnSpc>
                <a:spcPct val="90000"/>
              </a:lnSpc>
            </a:pPr>
            <a:r>
              <a:rPr lang="en-US" sz="2400" dirty="0" smtClean="0"/>
              <a:t>Project and committee meetings</a:t>
            </a:r>
          </a:p>
          <a:p>
            <a:pPr>
              <a:lnSpc>
                <a:spcPct val="90000"/>
              </a:lnSpc>
            </a:pPr>
            <a:r>
              <a:rPr lang="en-US" sz="2400" dirty="0" smtClean="0"/>
              <a:t>Team collaborations</a:t>
            </a:r>
          </a:p>
          <a:p>
            <a:pPr>
              <a:lnSpc>
                <a:spcPct val="90000"/>
              </a:lnSpc>
            </a:pPr>
            <a:r>
              <a:rPr lang="en-US" sz="2400" dirty="0" smtClean="0"/>
              <a:t>Short courses and training seminars</a:t>
            </a:r>
          </a:p>
          <a:p>
            <a:pPr>
              <a:lnSpc>
                <a:spcPct val="90000"/>
              </a:lnSpc>
            </a:pPr>
            <a:r>
              <a:rPr lang="en-US" sz="2400" dirty="0" smtClean="0"/>
              <a:t>Guest lectures at engineering schools or professional society conferences</a:t>
            </a:r>
          </a:p>
          <a:p>
            <a:pPr>
              <a:lnSpc>
                <a:spcPct val="90000"/>
              </a:lnSpc>
            </a:pPr>
            <a:r>
              <a:rPr lang="en-US" sz="2400" dirty="0" smtClean="0"/>
              <a:t>Oral evaluations of subordinates</a:t>
            </a:r>
          </a:p>
        </p:txBody>
      </p:sp>
      <p:pic>
        <p:nvPicPr>
          <p:cNvPr id="4" name="Picture 3" descr="Chapter 6 - Graphic 4.jpg"/>
          <p:cNvPicPr>
            <a:picLocks noChangeAspect="1"/>
          </p:cNvPicPr>
          <p:nvPr/>
        </p:nvPicPr>
        <p:blipFill>
          <a:blip r:embed="rId3" cstate="print"/>
          <a:stretch>
            <a:fillRect/>
          </a:stretch>
        </p:blipFill>
        <p:spPr>
          <a:xfrm>
            <a:off x="5105400" y="2362200"/>
            <a:ext cx="3607544" cy="2651760"/>
          </a:xfrm>
          <a:prstGeom prst="rect">
            <a:avLst/>
          </a:prstGeom>
        </p:spPr>
      </p:pic>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685800"/>
            <a:ext cx="8001000" cy="1143000"/>
          </a:xfrm>
        </p:spPr>
        <p:txBody>
          <a:bodyPr>
            <a:normAutofit/>
          </a:bodyPr>
          <a:lstStyle/>
          <a:p>
            <a:pPr fontAlgn="auto">
              <a:spcAft>
                <a:spcPts val="0"/>
              </a:spcAft>
              <a:defRPr/>
            </a:pPr>
            <a:r>
              <a:rPr lang="en-US" sz="5400" dirty="0" smtClean="0"/>
              <a:t>Employers Want More</a:t>
            </a:r>
          </a:p>
        </p:txBody>
      </p:sp>
      <p:sp>
        <p:nvSpPr>
          <p:cNvPr id="54275" name="Rectangle 3"/>
          <p:cNvSpPr>
            <a:spLocks noGrp="1" noChangeArrowheads="1"/>
          </p:cNvSpPr>
          <p:nvPr>
            <p:ph idx="1"/>
          </p:nvPr>
        </p:nvSpPr>
        <p:spPr>
          <a:xfrm>
            <a:off x="381000" y="1981200"/>
            <a:ext cx="8229600" cy="4114800"/>
          </a:xfrm>
        </p:spPr>
        <p:txBody>
          <a:bodyPr/>
          <a:lstStyle/>
          <a:p>
            <a:pPr>
              <a:buFont typeface="Wingdings" pitchFamily="2" charset="2"/>
              <a:buNone/>
            </a:pPr>
            <a:r>
              <a:rPr lang="en-US" dirty="0" smtClean="0"/>
              <a:t>	</a:t>
            </a:r>
          </a:p>
          <a:p>
            <a:pPr>
              <a:buFont typeface="Wingdings" pitchFamily="2" charset="2"/>
              <a:buNone/>
            </a:pPr>
            <a:r>
              <a:rPr lang="en-US" dirty="0" smtClean="0"/>
              <a:t>	National survey of over 1,000 engineering employers revealed that industry’s #1 concern was:</a:t>
            </a:r>
          </a:p>
          <a:p>
            <a:endParaRPr lang="en-US" sz="1600" dirty="0" smtClean="0"/>
          </a:p>
          <a:p>
            <a:pPr>
              <a:buFont typeface="Wingdings" pitchFamily="2" charset="2"/>
              <a:buNone/>
            </a:pPr>
            <a:r>
              <a:rPr lang="en-US" dirty="0" smtClean="0"/>
              <a:t>		</a:t>
            </a:r>
            <a:r>
              <a:rPr lang="en-US" sz="3600" b="1" i="1" dirty="0" smtClean="0"/>
              <a:t>To give engineering students more 	instruction in written and oral 	communication</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animEffect transition="in" filter="dissolve">
                                      <p:cBhvr>
                                        <p:cTn id="7"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533400"/>
            <a:ext cx="8229600" cy="1143000"/>
          </a:xfrm>
        </p:spPr>
        <p:txBody>
          <a:bodyPr>
            <a:noAutofit/>
          </a:bodyPr>
          <a:lstStyle/>
          <a:p>
            <a:pPr fontAlgn="auto">
              <a:spcAft>
                <a:spcPts val="0"/>
              </a:spcAft>
              <a:defRPr/>
            </a:pPr>
            <a:r>
              <a:rPr lang="en-US" sz="4000" dirty="0" smtClean="0"/>
              <a:t>Develop a Plan to Improve Your Communication Skills</a:t>
            </a:r>
          </a:p>
        </p:txBody>
      </p:sp>
      <p:sp>
        <p:nvSpPr>
          <p:cNvPr id="55299" name="Rectangle 3"/>
          <p:cNvSpPr>
            <a:spLocks noGrp="1" noChangeArrowheads="1"/>
          </p:cNvSpPr>
          <p:nvPr>
            <p:ph idx="1"/>
          </p:nvPr>
        </p:nvSpPr>
        <p:spPr>
          <a:xfrm>
            <a:off x="533400" y="2133600"/>
            <a:ext cx="8001000" cy="3733800"/>
          </a:xfrm>
        </p:spPr>
        <p:txBody>
          <a:bodyPr/>
          <a:lstStyle/>
          <a:p>
            <a:pPr>
              <a:lnSpc>
                <a:spcPct val="90000"/>
              </a:lnSpc>
              <a:spcAft>
                <a:spcPts val="600"/>
              </a:spcAft>
            </a:pPr>
            <a:r>
              <a:rPr lang="en-US" dirty="0" smtClean="0"/>
              <a:t>Take courses in oral and written communications</a:t>
            </a:r>
          </a:p>
          <a:p>
            <a:pPr>
              <a:lnSpc>
                <a:spcPct val="90000"/>
              </a:lnSpc>
              <a:spcAft>
                <a:spcPts val="600"/>
              </a:spcAft>
            </a:pPr>
            <a:r>
              <a:rPr lang="en-US" dirty="0" smtClean="0"/>
              <a:t>Look for opportunities to write (keep a journal, write a poem or short story, send e-mails)</a:t>
            </a:r>
          </a:p>
          <a:p>
            <a:pPr>
              <a:lnSpc>
                <a:spcPct val="90000"/>
              </a:lnSpc>
              <a:spcAft>
                <a:spcPts val="600"/>
              </a:spcAft>
            </a:pPr>
            <a:r>
              <a:rPr lang="en-US" dirty="0" smtClean="0"/>
              <a:t>Read – anything and everything (newspaper, magazines, technical journals, novels)</a:t>
            </a:r>
          </a:p>
          <a:p>
            <a:pPr>
              <a:lnSpc>
                <a:spcPct val="90000"/>
              </a:lnSpc>
            </a:pPr>
            <a:r>
              <a:rPr lang="en-US" dirty="0" smtClean="0"/>
              <a:t>Look for opportunities to speak (student organizations, high school class, regular class)</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299">
                                            <p:txEl>
                                              <p:pRg st="3" end="3"/>
                                            </p:txEl>
                                          </p:spTgt>
                                        </p:tgtEl>
                                        <p:attrNameLst>
                                          <p:attrName>style.visibility</p:attrName>
                                        </p:attrNameLst>
                                      </p:cBhvr>
                                      <p:to>
                                        <p:strVal val="visible"/>
                                      </p:to>
                                    </p:set>
                                    <p:anim calcmode="lin" valueType="num">
                                      <p:cBhvr additive="base">
                                        <p:cTn id="25"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Leadership and Teamwork</a:t>
            </a:r>
            <a:endParaRPr lang="en-US" sz="4400" dirty="0"/>
          </a:p>
        </p:txBody>
      </p:sp>
      <p:sp>
        <p:nvSpPr>
          <p:cNvPr id="3" name="Content Placeholder 2"/>
          <p:cNvSpPr>
            <a:spLocks noGrp="1"/>
          </p:cNvSpPr>
          <p:nvPr>
            <p:ph idx="1"/>
          </p:nvPr>
        </p:nvSpPr>
        <p:spPr/>
        <p:txBody>
          <a:bodyPr/>
          <a:lstStyle/>
          <a:p>
            <a:r>
              <a:rPr lang="en-US" sz="3200" dirty="0" smtClean="0"/>
              <a:t>Definition – Team is two or more people who interact regularly and coordinate their work to accomplish a mutual objective</a:t>
            </a:r>
          </a:p>
          <a:p>
            <a:r>
              <a:rPr lang="en-US" sz="3200" dirty="0" smtClean="0"/>
              <a:t>Nothing of significance is ever achieved by an individual acting alone</a:t>
            </a:r>
          </a:p>
          <a:p>
            <a:r>
              <a:rPr lang="en-US" sz="3200" dirty="0" smtClean="0"/>
              <a:t>ABET attribute of engineering graduate – </a:t>
            </a:r>
            <a:r>
              <a:rPr lang="en-US" sz="3200" i="1" dirty="0" smtClean="0"/>
              <a:t>Ability to function on multi-disciplinary teams</a:t>
            </a:r>
            <a:endParaRPr lang="en-US" sz="3200" i="1" dirty="0"/>
          </a:p>
        </p:txBody>
      </p:sp>
      <p:sp>
        <p:nvSpPr>
          <p:cNvPr id="4" name="Slide Number Placeholder 3"/>
          <p:cNvSpPr>
            <a:spLocks noGrp="1"/>
          </p:cNvSpPr>
          <p:nvPr>
            <p:ph type="sldNum" sz="quarter" idx="12"/>
          </p:nvPr>
        </p:nvSpPr>
        <p:spPr/>
        <p:txBody>
          <a:bodyPr/>
          <a:lstStyle/>
          <a:p>
            <a:pPr>
              <a:defRPr/>
            </a:pPr>
            <a:fld id="{F197BD62-064E-4E81-B2F0-54C5AEFD4B7B}"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Receptiveness to Change</a:t>
            </a:r>
            <a:endParaRPr lang="en-US" dirty="0"/>
          </a:p>
        </p:txBody>
      </p:sp>
      <p:sp>
        <p:nvSpPr>
          <p:cNvPr id="3" name="Content Placeholder 2"/>
          <p:cNvSpPr>
            <a:spLocks noGrp="1"/>
          </p:cNvSpPr>
          <p:nvPr>
            <p:ph idx="1"/>
          </p:nvPr>
        </p:nvSpPr>
        <p:spPr/>
        <p:txBody>
          <a:bodyPr/>
          <a:lstStyle/>
          <a:p>
            <a:r>
              <a:rPr lang="en-US" dirty="0" smtClean="0"/>
              <a:t>How many of you want to change something about yourself?</a:t>
            </a:r>
            <a:endParaRPr lang="en-US" dirty="0"/>
          </a:p>
        </p:txBody>
      </p:sp>
      <p:sp>
        <p:nvSpPr>
          <p:cNvPr id="4" name="Slide Number Placeholder 3"/>
          <p:cNvSpPr>
            <a:spLocks noGrp="1"/>
          </p:cNvSpPr>
          <p:nvPr>
            <p:ph type="sldNum" sz="quarter" idx="12"/>
          </p:nvPr>
        </p:nvSpPr>
        <p:spPr/>
        <p:txBody>
          <a:bodyPr/>
          <a:lstStyle/>
          <a:p>
            <a:pPr>
              <a:defRPr/>
            </a:pPr>
            <a:fld id="{F197BD62-064E-4E81-B2F0-54C5AEFD4B7B}" type="slidenum">
              <a:rPr lang="en-US" smtClean="0"/>
              <a:pPr>
                <a:defRPr/>
              </a:pPr>
              <a:t>3</a:t>
            </a:fld>
            <a:endParaRPr lang="en-US"/>
          </a:p>
        </p:txBody>
      </p:sp>
    </p:spTree>
    <p:extLst>
      <p:ext uri="{BB962C8B-B14F-4D97-AF65-F5344CB8AC3E}">
        <p14:creationId xmlns:p14="http://schemas.microsoft.com/office/powerpoint/2010/main" val="1491641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Example of Teamwork</a:t>
            </a:r>
            <a:endParaRPr lang="en-US" dirty="0"/>
          </a:p>
        </p:txBody>
      </p:sp>
      <p:pic>
        <p:nvPicPr>
          <p:cNvPr id="4" name="Content Placeholder 3" descr="teamwork2.jpg"/>
          <p:cNvPicPr>
            <a:picLocks noGrp="1" noChangeAspect="1"/>
          </p:cNvPicPr>
          <p:nvPr>
            <p:ph idx="1"/>
          </p:nvPr>
        </p:nvPicPr>
        <p:blipFill>
          <a:blip r:embed="rId2"/>
          <a:stretch>
            <a:fillRect/>
          </a:stretch>
        </p:blipFill>
        <p:spPr>
          <a:xfrm>
            <a:off x="2133600" y="1066800"/>
            <a:ext cx="4532240" cy="5486400"/>
          </a:xfrm>
        </p:spPr>
      </p:pic>
      <p:sp>
        <p:nvSpPr>
          <p:cNvPr id="3" name="Slide Number Placeholder 2"/>
          <p:cNvSpPr>
            <a:spLocks noGrp="1"/>
          </p:cNvSpPr>
          <p:nvPr>
            <p:ph type="sldNum" sz="quarter" idx="12"/>
          </p:nvPr>
        </p:nvSpPr>
        <p:spPr/>
        <p:txBody>
          <a:bodyPr/>
          <a:lstStyle/>
          <a:p>
            <a:pPr>
              <a:defRPr/>
            </a:pPr>
            <a:fld id="{F197BD62-064E-4E81-B2F0-54C5AEFD4B7B}"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Participation on Teams During Engineering Study</a:t>
            </a:r>
            <a:endParaRPr lang="en-US" dirty="0"/>
          </a:p>
        </p:txBody>
      </p:sp>
      <p:sp>
        <p:nvSpPr>
          <p:cNvPr id="3" name="Content Placeholder 2"/>
          <p:cNvSpPr>
            <a:spLocks noGrp="1"/>
          </p:cNvSpPr>
          <p:nvPr>
            <p:ph idx="1"/>
          </p:nvPr>
        </p:nvSpPr>
        <p:spPr>
          <a:xfrm>
            <a:off x="0" y="3733800"/>
            <a:ext cx="5410200" cy="3124200"/>
          </a:xfrm>
        </p:spPr>
        <p:txBody>
          <a:bodyPr/>
          <a:lstStyle/>
          <a:p>
            <a:pPr>
              <a:buNone/>
            </a:pPr>
            <a:endParaRPr lang="en-US" sz="2000" dirty="0" smtClean="0"/>
          </a:p>
          <a:p>
            <a:pPr>
              <a:buNone/>
            </a:pPr>
            <a:r>
              <a:rPr lang="en-US" sz="1800" u="sng" dirty="0" smtClean="0"/>
              <a:t>Elective Participation</a:t>
            </a:r>
          </a:p>
          <a:p>
            <a:r>
              <a:rPr lang="en-US" sz="1800" dirty="0" smtClean="0"/>
              <a:t>Study groups</a:t>
            </a:r>
          </a:p>
          <a:p>
            <a:r>
              <a:rPr lang="en-US" sz="1800" dirty="0" smtClean="0"/>
              <a:t>Engineering student design competitions</a:t>
            </a:r>
          </a:p>
          <a:p>
            <a:r>
              <a:rPr lang="en-US" sz="1800" dirty="0" smtClean="0"/>
              <a:t>Research teams</a:t>
            </a:r>
          </a:p>
          <a:p>
            <a:r>
              <a:rPr lang="en-US" sz="1800" dirty="0" smtClean="0"/>
              <a:t>Service project teams</a:t>
            </a:r>
          </a:p>
          <a:p>
            <a:r>
              <a:rPr lang="en-US" sz="1800" dirty="0" smtClean="0"/>
              <a:t>Student organizations and student government</a:t>
            </a:r>
            <a:endParaRPr lang="en-US" sz="1800" dirty="0"/>
          </a:p>
        </p:txBody>
      </p:sp>
      <p:pic>
        <p:nvPicPr>
          <p:cNvPr id="4" name="Picture 3" descr="student design competition.jpg"/>
          <p:cNvPicPr>
            <a:picLocks noChangeAspect="1"/>
          </p:cNvPicPr>
          <p:nvPr/>
        </p:nvPicPr>
        <p:blipFill>
          <a:blip r:embed="rId2"/>
          <a:stretch>
            <a:fillRect/>
          </a:stretch>
        </p:blipFill>
        <p:spPr>
          <a:xfrm>
            <a:off x="5181600" y="3048000"/>
            <a:ext cx="3600747" cy="3474720"/>
          </a:xfrm>
          <a:prstGeom prst="rect">
            <a:avLst/>
          </a:prstGeom>
        </p:spPr>
      </p:pic>
      <p:pic>
        <p:nvPicPr>
          <p:cNvPr id="5" name="Picture 4" descr="student team.jpg"/>
          <p:cNvPicPr>
            <a:picLocks noChangeAspect="1"/>
          </p:cNvPicPr>
          <p:nvPr/>
        </p:nvPicPr>
        <p:blipFill>
          <a:blip r:embed="rId3"/>
          <a:stretch>
            <a:fillRect/>
          </a:stretch>
        </p:blipFill>
        <p:spPr>
          <a:xfrm>
            <a:off x="228600" y="1524000"/>
            <a:ext cx="3627410" cy="2468880"/>
          </a:xfrm>
          <a:prstGeom prst="rect">
            <a:avLst/>
          </a:prstGeom>
        </p:spPr>
      </p:pic>
      <p:sp>
        <p:nvSpPr>
          <p:cNvPr id="6" name="TextBox 5"/>
          <p:cNvSpPr txBox="1"/>
          <p:nvPr/>
        </p:nvSpPr>
        <p:spPr>
          <a:xfrm>
            <a:off x="4191000" y="1600200"/>
            <a:ext cx="4953000" cy="1154162"/>
          </a:xfrm>
          <a:prstGeom prst="rect">
            <a:avLst/>
          </a:prstGeom>
          <a:noFill/>
        </p:spPr>
        <p:txBody>
          <a:bodyPr wrap="square" rtlCol="0">
            <a:spAutoFit/>
          </a:bodyPr>
          <a:lstStyle/>
          <a:p>
            <a:pPr algn="l">
              <a:spcAft>
                <a:spcPts val="1200"/>
              </a:spcAft>
              <a:buNone/>
            </a:pPr>
            <a:r>
              <a:rPr lang="en-US" sz="1800" u="sng" dirty="0" smtClean="0">
                <a:latin typeface="Book Antiqua" pitchFamily="18" charset="0"/>
              </a:rPr>
              <a:t>Required Participation</a:t>
            </a:r>
          </a:p>
          <a:p>
            <a:pPr marL="650875" indent="-514350" algn="l">
              <a:spcAft>
                <a:spcPts val="600"/>
              </a:spcAft>
              <a:buFont typeface="Wingdings" pitchFamily="2" charset="2"/>
              <a:buChar char="q"/>
            </a:pPr>
            <a:r>
              <a:rPr lang="en-US" sz="1800" dirty="0" smtClean="0">
                <a:latin typeface="Book Antiqua" pitchFamily="18" charset="0"/>
              </a:rPr>
              <a:t>Laboratory groups</a:t>
            </a:r>
          </a:p>
          <a:p>
            <a:pPr marL="650875" indent="-514350" algn="l">
              <a:buFont typeface="Wingdings" pitchFamily="2" charset="2"/>
              <a:buChar char="q"/>
            </a:pPr>
            <a:r>
              <a:rPr lang="en-US" sz="1800" dirty="0" smtClean="0">
                <a:latin typeface="Book Antiqua" pitchFamily="18" charset="0"/>
              </a:rPr>
              <a:t>Engineering design project teams</a:t>
            </a:r>
          </a:p>
        </p:txBody>
      </p:sp>
      <p:sp>
        <p:nvSpPr>
          <p:cNvPr id="7" name="Slide Number Placeholder 6"/>
          <p:cNvSpPr>
            <a:spLocks noGrp="1"/>
          </p:cNvSpPr>
          <p:nvPr>
            <p:ph type="sldNum" sz="quarter" idx="12"/>
          </p:nvPr>
        </p:nvSpPr>
        <p:spPr/>
        <p:txBody>
          <a:bodyPr/>
          <a:lstStyle/>
          <a:p>
            <a:pPr>
              <a:defRPr/>
            </a:pPr>
            <a:fld id="{F197BD62-064E-4E81-B2F0-54C5AEFD4B7B}"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Principles of Teamwork</a:t>
            </a:r>
            <a:endParaRPr lang="en-US" sz="4800" dirty="0"/>
          </a:p>
        </p:txBody>
      </p:sp>
      <p:sp>
        <p:nvSpPr>
          <p:cNvPr id="3" name="Content Placeholder 2"/>
          <p:cNvSpPr>
            <a:spLocks noGrp="1"/>
          </p:cNvSpPr>
          <p:nvPr>
            <p:ph idx="1"/>
          </p:nvPr>
        </p:nvSpPr>
        <p:spPr>
          <a:xfrm>
            <a:off x="457200" y="1752600"/>
            <a:ext cx="8229600" cy="4708525"/>
          </a:xfrm>
        </p:spPr>
        <p:txBody>
          <a:bodyPr/>
          <a:lstStyle/>
          <a:p>
            <a:pPr>
              <a:buNone/>
            </a:pPr>
            <a:r>
              <a:rPr lang="en-US" dirty="0" smtClean="0"/>
              <a:t>Purpose			Trust/Reliance</a:t>
            </a:r>
          </a:p>
          <a:p>
            <a:pPr>
              <a:buNone/>
            </a:pPr>
            <a:r>
              <a:rPr lang="en-US" dirty="0" smtClean="0"/>
              <a:t>Synergy			Discipline			</a:t>
            </a:r>
          </a:p>
          <a:p>
            <a:pPr>
              <a:buNone/>
            </a:pPr>
            <a:r>
              <a:rPr lang="en-US" dirty="0" smtClean="0"/>
              <a:t>Cooperation		Focus		</a:t>
            </a:r>
          </a:p>
          <a:p>
            <a:pPr>
              <a:buNone/>
            </a:pPr>
            <a:r>
              <a:rPr lang="en-US" dirty="0" smtClean="0"/>
              <a:t>Roles			Values			</a:t>
            </a:r>
          </a:p>
          <a:p>
            <a:pPr>
              <a:buNone/>
            </a:pPr>
            <a:r>
              <a:rPr lang="en-US" dirty="0" smtClean="0"/>
              <a:t>Difficulty			Leadership		</a:t>
            </a:r>
          </a:p>
          <a:p>
            <a:pPr>
              <a:buNone/>
            </a:pPr>
            <a:r>
              <a:rPr lang="en-US" dirty="0" smtClean="0"/>
              <a:t>Motivation		Morale		</a:t>
            </a:r>
          </a:p>
          <a:p>
            <a:pPr>
              <a:buNone/>
            </a:pPr>
            <a:r>
              <a:rPr lang="en-US" dirty="0" smtClean="0"/>
              <a:t>Weakest Link		Planning and resources</a:t>
            </a:r>
          </a:p>
          <a:p>
            <a:pPr>
              <a:buNone/>
            </a:pPr>
            <a:r>
              <a:rPr lang="en-US" dirty="0" smtClean="0"/>
              <a:t>Attitude			Decision-making</a:t>
            </a:r>
          </a:p>
        </p:txBody>
      </p:sp>
      <p:sp>
        <p:nvSpPr>
          <p:cNvPr id="4" name="Slide Number Placeholder 3"/>
          <p:cNvSpPr>
            <a:spLocks noGrp="1"/>
          </p:cNvSpPr>
          <p:nvPr>
            <p:ph type="sldNum" sz="quarter" idx="12"/>
          </p:nvPr>
        </p:nvSpPr>
        <p:spPr/>
        <p:txBody>
          <a:bodyPr/>
          <a:lstStyle/>
          <a:p>
            <a:pPr>
              <a:defRPr/>
            </a:pPr>
            <a:fld id="{F197BD62-064E-4E81-B2F0-54C5AEFD4B7B}"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Attributes of an Effective Team Leader</a:t>
            </a:r>
            <a:endParaRPr lang="en-US" dirty="0"/>
          </a:p>
        </p:txBody>
      </p:sp>
      <p:sp>
        <p:nvSpPr>
          <p:cNvPr id="3" name="Content Placeholder 2"/>
          <p:cNvSpPr>
            <a:spLocks noGrp="1"/>
          </p:cNvSpPr>
          <p:nvPr>
            <p:ph idx="1"/>
          </p:nvPr>
        </p:nvSpPr>
        <p:spPr/>
        <p:txBody>
          <a:bodyPr/>
          <a:lstStyle/>
          <a:p>
            <a:pPr lvl="0"/>
            <a:r>
              <a:rPr lang="en-US" sz="2400" dirty="0" smtClean="0"/>
              <a:t>Willingness to lead and take charge</a:t>
            </a:r>
          </a:p>
          <a:p>
            <a:pPr lvl="0"/>
            <a:r>
              <a:rPr lang="en-US" sz="2400" dirty="0" smtClean="0"/>
              <a:t>Ability to keep the team focused on its purpose</a:t>
            </a:r>
          </a:p>
          <a:p>
            <a:pPr lvl="0"/>
            <a:r>
              <a:rPr lang="en-US" sz="2400" dirty="0" smtClean="0"/>
              <a:t>Ability to set goals, priorities, and standards of performance</a:t>
            </a:r>
          </a:p>
          <a:p>
            <a:pPr lvl="0"/>
            <a:r>
              <a:rPr lang="en-US" sz="2400" dirty="0" smtClean="0"/>
              <a:t>Proficiency at being a team builder</a:t>
            </a:r>
          </a:p>
          <a:p>
            <a:pPr lvl="0"/>
            <a:r>
              <a:rPr lang="en-US" sz="2400" dirty="0" smtClean="0"/>
              <a:t>Ability to plan appropriately/accordingly</a:t>
            </a:r>
          </a:p>
          <a:p>
            <a:pPr lvl="0"/>
            <a:r>
              <a:rPr lang="en-US" sz="2400" dirty="0" smtClean="0"/>
              <a:t>Able to run productive meetings</a:t>
            </a:r>
          </a:p>
          <a:p>
            <a:pPr lvl="0"/>
            <a:r>
              <a:rPr lang="en-US" sz="2400" dirty="0" smtClean="0"/>
              <a:t>Ability to communicate effectively</a:t>
            </a:r>
          </a:p>
          <a:p>
            <a:pPr lvl="0"/>
            <a:r>
              <a:rPr lang="en-US" sz="2400" dirty="0" smtClean="0"/>
              <a:t>Ability to promote harmony and inspire trust</a:t>
            </a:r>
          </a:p>
          <a:p>
            <a:pPr lvl="0"/>
            <a:r>
              <a:rPr lang="en-US" sz="2400" dirty="0" smtClean="0"/>
              <a:t>Ability to foster high levels of performance by team members</a:t>
            </a:r>
          </a:p>
          <a:p>
            <a:endParaRPr lang="en-US" dirty="0"/>
          </a:p>
        </p:txBody>
      </p:sp>
      <p:sp>
        <p:nvSpPr>
          <p:cNvPr id="4" name="Slide Number Placeholder 3"/>
          <p:cNvSpPr>
            <a:spLocks noGrp="1"/>
          </p:cNvSpPr>
          <p:nvPr>
            <p:ph type="sldNum" sz="quarter" idx="12"/>
          </p:nvPr>
        </p:nvSpPr>
        <p:spPr/>
        <p:txBody>
          <a:bodyPr/>
          <a:lstStyle/>
          <a:p>
            <a:pPr>
              <a:defRPr/>
            </a:pPr>
            <a:fld id="{F197BD62-064E-4E81-B2F0-54C5AEFD4B7B}"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Styles</a:t>
            </a:r>
            <a:endParaRPr lang="en-US" dirty="0"/>
          </a:p>
        </p:txBody>
      </p:sp>
      <p:sp>
        <p:nvSpPr>
          <p:cNvPr id="3" name="Content Placeholder 2"/>
          <p:cNvSpPr>
            <a:spLocks noGrp="1"/>
          </p:cNvSpPr>
          <p:nvPr>
            <p:ph idx="1"/>
          </p:nvPr>
        </p:nvSpPr>
        <p:spPr/>
        <p:txBody>
          <a:bodyPr/>
          <a:lstStyle/>
          <a:p>
            <a:pPr lvl="0"/>
            <a:r>
              <a:rPr lang="en-US" dirty="0" smtClean="0"/>
              <a:t>Autocratic – Leader makes decisions independently with little input from team members.</a:t>
            </a:r>
          </a:p>
          <a:p>
            <a:pPr lvl="0"/>
            <a:r>
              <a:rPr lang="en-US" dirty="0" smtClean="0"/>
              <a:t>Democratic – Leader offers guidance but also encourages strong participation from team members.</a:t>
            </a:r>
          </a:p>
          <a:p>
            <a:pPr lvl="0"/>
            <a:r>
              <a:rPr lang="en-US" dirty="0" smtClean="0"/>
              <a:t>Laissez-Faire – Leaders offer little guidance and leave decision-making up to team members.</a:t>
            </a:r>
          </a:p>
          <a:p>
            <a:endParaRPr lang="en-US" dirty="0"/>
          </a:p>
        </p:txBody>
      </p:sp>
      <p:sp>
        <p:nvSpPr>
          <p:cNvPr id="4" name="Slide Number Placeholder 3"/>
          <p:cNvSpPr>
            <a:spLocks noGrp="1"/>
          </p:cNvSpPr>
          <p:nvPr>
            <p:ph type="sldNum" sz="quarter" idx="12"/>
          </p:nvPr>
        </p:nvSpPr>
        <p:spPr/>
        <p:txBody>
          <a:bodyPr/>
          <a:lstStyle/>
          <a:p>
            <a:pPr>
              <a:defRPr/>
            </a:pPr>
            <a:fld id="{F197BD62-064E-4E81-B2F0-54C5AEFD4B7B}"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800" dirty="0" smtClean="0"/>
              <a:t>How Not to Lead</a:t>
            </a:r>
            <a:endParaRPr lang="en-US" sz="4800" dirty="0"/>
          </a:p>
        </p:txBody>
      </p:sp>
      <p:pic>
        <p:nvPicPr>
          <p:cNvPr id="4" name="Content Placeholder 3" descr="glasbergen cartoon - succeed as a team.jpg"/>
          <p:cNvPicPr>
            <a:picLocks noGrp="1" noChangeAspect="1"/>
          </p:cNvPicPr>
          <p:nvPr>
            <p:ph idx="1"/>
          </p:nvPr>
        </p:nvPicPr>
        <p:blipFill>
          <a:blip r:embed="rId2"/>
          <a:stretch>
            <a:fillRect/>
          </a:stretch>
        </p:blipFill>
        <p:spPr>
          <a:xfrm>
            <a:off x="990600" y="1143000"/>
            <a:ext cx="7006273" cy="5303520"/>
          </a:xfrm>
          <a:prstGeom prst="rect">
            <a:avLst/>
          </a:prstGeom>
        </p:spPr>
      </p:pic>
      <p:sp>
        <p:nvSpPr>
          <p:cNvPr id="3" name="Slide Number Placeholder 2"/>
          <p:cNvSpPr>
            <a:spLocks noGrp="1"/>
          </p:cNvSpPr>
          <p:nvPr>
            <p:ph type="sldNum" sz="quarter" idx="12"/>
          </p:nvPr>
        </p:nvSpPr>
        <p:spPr/>
        <p:txBody>
          <a:bodyPr/>
          <a:lstStyle/>
          <a:p>
            <a:pPr>
              <a:defRPr/>
            </a:pPr>
            <a:fld id="{F197BD62-064E-4E81-B2F0-54C5AEFD4B7B}"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an Effective Team Member</a:t>
            </a:r>
            <a:endParaRPr lang="en-US" dirty="0"/>
          </a:p>
        </p:txBody>
      </p:sp>
      <p:sp>
        <p:nvSpPr>
          <p:cNvPr id="3" name="Content Placeholder 2"/>
          <p:cNvSpPr>
            <a:spLocks noGrp="1"/>
          </p:cNvSpPr>
          <p:nvPr>
            <p:ph idx="1"/>
          </p:nvPr>
        </p:nvSpPr>
        <p:spPr>
          <a:xfrm>
            <a:off x="457200" y="1676400"/>
            <a:ext cx="8229600" cy="4953000"/>
          </a:xfrm>
        </p:spPr>
        <p:txBody>
          <a:bodyPr/>
          <a:lstStyle/>
          <a:p>
            <a:pPr lvl="0"/>
            <a:r>
              <a:rPr lang="en-US" sz="2000" dirty="0" smtClean="0"/>
              <a:t>Supports and helps the team leader succeed</a:t>
            </a:r>
          </a:p>
          <a:p>
            <a:pPr lvl="0"/>
            <a:r>
              <a:rPr lang="en-US" sz="2000" dirty="0" smtClean="0"/>
              <a:t>Understands and supports the team mission, purpose, and goal</a:t>
            </a:r>
          </a:p>
          <a:p>
            <a:pPr lvl="0"/>
            <a:r>
              <a:rPr lang="en-US" sz="2000" dirty="0" smtClean="0"/>
              <a:t>Subordinates self-interest on behalf of the team’s purpose</a:t>
            </a:r>
          </a:p>
          <a:p>
            <a:pPr lvl="0"/>
            <a:r>
              <a:rPr lang="en-US" sz="2000" dirty="0" smtClean="0"/>
              <a:t>Welcomes being a member of the team and works to get to know and build trust with other team members</a:t>
            </a:r>
          </a:p>
          <a:p>
            <a:pPr lvl="0"/>
            <a:r>
              <a:rPr lang="en-US" sz="2000" dirty="0" smtClean="0"/>
              <a:t>Communicates openly and honestly</a:t>
            </a:r>
          </a:p>
          <a:p>
            <a:pPr lvl="0"/>
            <a:r>
              <a:rPr lang="en-US" sz="2000" dirty="0" smtClean="0"/>
              <a:t>Respects differences and diversity in team members </a:t>
            </a:r>
          </a:p>
          <a:p>
            <a:pPr lvl="0"/>
            <a:r>
              <a:rPr lang="en-US" sz="2000" dirty="0" smtClean="0"/>
              <a:t>Works to elicit the ideas of others; listens to understand others’ points of view</a:t>
            </a:r>
          </a:p>
          <a:p>
            <a:pPr lvl="0"/>
            <a:r>
              <a:rPr lang="en-US" sz="2000" dirty="0" smtClean="0"/>
              <a:t>Views conflict as useful and necessary; works toward consensus</a:t>
            </a:r>
          </a:p>
          <a:p>
            <a:pPr lvl="0"/>
            <a:r>
              <a:rPr lang="en-US" sz="2000" dirty="0" smtClean="0"/>
              <a:t>Is reliable; follows through on tasks; meets deadlines</a:t>
            </a:r>
          </a:p>
          <a:p>
            <a:pPr lvl="0"/>
            <a:r>
              <a:rPr lang="en-US" sz="2000" dirty="0" smtClean="0"/>
              <a:t>Is willing to work hard, often “beyond the call of duty,” for the success of the team</a:t>
            </a:r>
          </a:p>
          <a:p>
            <a:endParaRPr lang="en-US" dirty="0"/>
          </a:p>
        </p:txBody>
      </p:sp>
      <p:sp>
        <p:nvSpPr>
          <p:cNvPr id="4" name="Slide Number Placeholder 3"/>
          <p:cNvSpPr>
            <a:spLocks noGrp="1"/>
          </p:cNvSpPr>
          <p:nvPr>
            <p:ph type="sldNum" sz="quarter" idx="12"/>
          </p:nvPr>
        </p:nvSpPr>
        <p:spPr/>
        <p:txBody>
          <a:bodyPr/>
          <a:lstStyle/>
          <a:p>
            <a:pPr>
              <a:defRPr/>
            </a:pPr>
            <a:fld id="{F197BD62-064E-4E81-B2F0-54C5AEFD4B7B}"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smtClean="0"/>
              <a:t>Stages of Team Development</a:t>
            </a:r>
            <a:endParaRPr lang="en-US" dirty="0"/>
          </a:p>
        </p:txBody>
      </p:sp>
      <p:sp>
        <p:nvSpPr>
          <p:cNvPr id="3" name="Content Placeholder 2"/>
          <p:cNvSpPr>
            <a:spLocks noGrp="1"/>
          </p:cNvSpPr>
          <p:nvPr>
            <p:ph idx="1"/>
          </p:nvPr>
        </p:nvSpPr>
        <p:spPr>
          <a:xfrm>
            <a:off x="228600" y="1981200"/>
            <a:ext cx="4267200" cy="3946525"/>
          </a:xfrm>
        </p:spPr>
        <p:txBody>
          <a:bodyPr/>
          <a:lstStyle/>
          <a:p>
            <a:pPr>
              <a:spcAft>
                <a:spcPts val="1200"/>
              </a:spcAft>
              <a:buNone/>
            </a:pPr>
            <a:r>
              <a:rPr lang="en-US" sz="3200" dirty="0" smtClean="0"/>
              <a:t>Stage 1 – Forming</a:t>
            </a:r>
          </a:p>
          <a:p>
            <a:pPr>
              <a:spcAft>
                <a:spcPts val="1200"/>
              </a:spcAft>
              <a:buNone/>
            </a:pPr>
            <a:r>
              <a:rPr lang="en-US" sz="3200" dirty="0" smtClean="0"/>
              <a:t>Stage 2 – Storming</a:t>
            </a:r>
          </a:p>
          <a:p>
            <a:pPr>
              <a:spcAft>
                <a:spcPts val="1200"/>
              </a:spcAft>
              <a:buNone/>
            </a:pPr>
            <a:r>
              <a:rPr lang="en-US" sz="3200" dirty="0" smtClean="0"/>
              <a:t>Stage 3 – </a:t>
            </a:r>
            <a:r>
              <a:rPr lang="en-US" sz="3200" dirty="0" err="1" smtClean="0"/>
              <a:t>Norming</a:t>
            </a:r>
            <a:endParaRPr lang="en-US" sz="3200" dirty="0" smtClean="0"/>
          </a:p>
          <a:p>
            <a:pPr>
              <a:spcAft>
                <a:spcPts val="1200"/>
              </a:spcAft>
              <a:buNone/>
            </a:pPr>
            <a:r>
              <a:rPr lang="en-US" sz="3200" dirty="0" smtClean="0"/>
              <a:t>Stage 4 – Performing</a:t>
            </a:r>
          </a:p>
          <a:p>
            <a:pPr>
              <a:buNone/>
            </a:pPr>
            <a:r>
              <a:rPr lang="en-US" sz="3200" dirty="0" smtClean="0"/>
              <a:t>Stage 5 - Adjourning</a:t>
            </a:r>
            <a:endParaRPr lang="en-US" sz="3200" dirty="0"/>
          </a:p>
        </p:txBody>
      </p:sp>
      <p:pic>
        <p:nvPicPr>
          <p:cNvPr id="5" name="Picture 4" descr="nuna 3 team.jpg"/>
          <p:cNvPicPr>
            <a:picLocks noChangeAspect="1"/>
          </p:cNvPicPr>
          <p:nvPr/>
        </p:nvPicPr>
        <p:blipFill>
          <a:blip r:embed="rId2"/>
          <a:stretch>
            <a:fillRect/>
          </a:stretch>
        </p:blipFill>
        <p:spPr>
          <a:xfrm>
            <a:off x="4419600" y="2438400"/>
            <a:ext cx="4445000" cy="2641600"/>
          </a:xfrm>
          <a:prstGeom prst="rect">
            <a:avLst/>
          </a:prstGeom>
        </p:spPr>
      </p:pic>
      <p:sp>
        <p:nvSpPr>
          <p:cNvPr id="4" name="Slide Number Placeholder 3"/>
          <p:cNvSpPr>
            <a:spLocks noGrp="1"/>
          </p:cNvSpPr>
          <p:nvPr>
            <p:ph type="sldNum" sz="quarter" idx="12"/>
          </p:nvPr>
        </p:nvSpPr>
        <p:spPr/>
        <p:txBody>
          <a:bodyPr/>
          <a:lstStyle/>
          <a:p>
            <a:pPr>
              <a:defRPr/>
            </a:pPr>
            <a:fld id="{F197BD62-064E-4E81-B2F0-54C5AEFD4B7B}"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533400"/>
            <a:ext cx="8001000" cy="1143000"/>
          </a:xfrm>
        </p:spPr>
        <p:txBody>
          <a:bodyPr>
            <a:noAutofit/>
          </a:bodyPr>
          <a:lstStyle/>
          <a:p>
            <a:pPr fontAlgn="auto">
              <a:spcAft>
                <a:spcPts val="0"/>
              </a:spcAft>
              <a:defRPr/>
            </a:pPr>
            <a:r>
              <a:rPr lang="en-US" sz="4800" dirty="0" smtClean="0"/>
              <a:t>Mental and Physical Wellness</a:t>
            </a:r>
          </a:p>
        </p:txBody>
      </p:sp>
      <p:sp>
        <p:nvSpPr>
          <p:cNvPr id="56323" name="Rectangle 3"/>
          <p:cNvSpPr>
            <a:spLocks noGrp="1" noChangeArrowheads="1"/>
          </p:cNvSpPr>
          <p:nvPr>
            <p:ph idx="1"/>
          </p:nvPr>
        </p:nvSpPr>
        <p:spPr>
          <a:xfrm>
            <a:off x="457200" y="2514600"/>
            <a:ext cx="4495800" cy="3733800"/>
          </a:xfrm>
        </p:spPr>
        <p:txBody>
          <a:bodyPr/>
          <a:lstStyle/>
          <a:p>
            <a:r>
              <a:rPr lang="en-US" sz="3600" dirty="0" smtClean="0"/>
              <a:t>Tips for good health</a:t>
            </a:r>
          </a:p>
          <a:p>
            <a:endParaRPr lang="en-US" sz="1400" dirty="0" smtClean="0"/>
          </a:p>
          <a:p>
            <a:r>
              <a:rPr lang="en-US" sz="3600" dirty="0" smtClean="0"/>
              <a:t>Balancing work and play</a:t>
            </a:r>
          </a:p>
          <a:p>
            <a:endParaRPr lang="en-US" sz="1400" dirty="0" smtClean="0"/>
          </a:p>
          <a:p>
            <a:r>
              <a:rPr lang="en-US" sz="3600" dirty="0" smtClean="0"/>
              <a:t>Managing stress</a:t>
            </a:r>
          </a:p>
          <a:p>
            <a:endParaRPr lang="en-US" sz="3200" dirty="0" smtClean="0"/>
          </a:p>
        </p:txBody>
      </p:sp>
      <p:pic>
        <p:nvPicPr>
          <p:cNvPr id="14338" name="Picture 2" descr="http://www.networkwestvirginia.com/lib/sitefiles/images/Health%20and%20Wellness%20Logo%20REV.png"/>
          <p:cNvPicPr>
            <a:picLocks noChangeAspect="1" noChangeArrowheads="1"/>
          </p:cNvPicPr>
          <p:nvPr/>
        </p:nvPicPr>
        <p:blipFill>
          <a:blip r:embed="rId3"/>
          <a:srcRect/>
          <a:stretch>
            <a:fillRect/>
          </a:stretch>
        </p:blipFill>
        <p:spPr bwMode="auto">
          <a:xfrm>
            <a:off x="4572000" y="2819400"/>
            <a:ext cx="4228245" cy="2560320"/>
          </a:xfrm>
          <a:prstGeom prst="rect">
            <a:avLst/>
          </a:prstGeom>
          <a:noFill/>
        </p:spPr>
      </p:pic>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609600"/>
            <a:ext cx="8001000" cy="1143000"/>
          </a:xfrm>
        </p:spPr>
        <p:txBody>
          <a:bodyPr>
            <a:normAutofit/>
          </a:bodyPr>
          <a:lstStyle/>
          <a:p>
            <a:pPr fontAlgn="auto">
              <a:spcAft>
                <a:spcPts val="0"/>
              </a:spcAft>
              <a:defRPr/>
            </a:pPr>
            <a:r>
              <a:rPr lang="en-US" sz="4800" dirty="0" smtClean="0"/>
              <a:t>Tips for Good Health</a:t>
            </a:r>
          </a:p>
        </p:txBody>
      </p:sp>
      <p:sp>
        <p:nvSpPr>
          <p:cNvPr id="57347" name="Rectangle 3"/>
          <p:cNvSpPr>
            <a:spLocks noGrp="1" noChangeArrowheads="1"/>
          </p:cNvSpPr>
          <p:nvPr>
            <p:ph idx="1"/>
          </p:nvPr>
        </p:nvSpPr>
        <p:spPr>
          <a:xfrm>
            <a:off x="304800" y="2057400"/>
            <a:ext cx="4114800" cy="3733800"/>
          </a:xfrm>
        </p:spPr>
        <p:txBody>
          <a:bodyPr/>
          <a:lstStyle/>
          <a:p>
            <a:r>
              <a:rPr lang="en-US" dirty="0" smtClean="0"/>
              <a:t>Eat nutritionally</a:t>
            </a:r>
          </a:p>
          <a:p>
            <a:endParaRPr lang="en-US" sz="1600" dirty="0" smtClean="0"/>
          </a:p>
          <a:p>
            <a:r>
              <a:rPr lang="en-US" dirty="0" smtClean="0"/>
              <a:t>Engage in regular aerobic exercise</a:t>
            </a:r>
          </a:p>
          <a:p>
            <a:endParaRPr lang="en-US" sz="1600" dirty="0" smtClean="0"/>
          </a:p>
          <a:p>
            <a:r>
              <a:rPr lang="en-US" dirty="0" smtClean="0"/>
              <a:t>Get adequate sleep</a:t>
            </a:r>
          </a:p>
          <a:p>
            <a:endParaRPr lang="en-US" sz="1600" dirty="0" smtClean="0"/>
          </a:p>
          <a:p>
            <a:r>
              <a:rPr lang="en-US" dirty="0" smtClean="0"/>
              <a:t>Avoid drugs</a:t>
            </a:r>
          </a:p>
        </p:txBody>
      </p:sp>
      <p:pic>
        <p:nvPicPr>
          <p:cNvPr id="4" name="Picture 3" descr="jogging.jpg"/>
          <p:cNvPicPr>
            <a:picLocks noChangeAspect="1"/>
          </p:cNvPicPr>
          <p:nvPr/>
        </p:nvPicPr>
        <p:blipFill>
          <a:blip r:embed="rId3" cstate="print"/>
          <a:stretch>
            <a:fillRect/>
          </a:stretch>
        </p:blipFill>
        <p:spPr>
          <a:xfrm>
            <a:off x="4267200" y="2209800"/>
            <a:ext cx="4537624" cy="3017520"/>
          </a:xfrm>
          <a:prstGeom prst="rect">
            <a:avLst/>
          </a:prstGeom>
        </p:spPr>
      </p:pic>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dissolve">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dissolve">
                                      <p:cBhvr>
                                        <p:cTn id="12" dur="500"/>
                                        <p:tgtEl>
                                          <p:spTgt spid="573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dissolve">
                                      <p:cBhvr>
                                        <p:cTn id="17" dur="500"/>
                                        <p:tgtEl>
                                          <p:spTgt spid="573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347">
                                            <p:txEl>
                                              <p:pRg st="6" end="6"/>
                                            </p:txEl>
                                          </p:spTgt>
                                        </p:tgtEl>
                                        <p:attrNameLst>
                                          <p:attrName>style.visibility</p:attrName>
                                        </p:attrNameLst>
                                      </p:cBhvr>
                                      <p:to>
                                        <p:strVal val="visible"/>
                                      </p:to>
                                    </p:set>
                                    <p:animEffect transition="in" filter="dissolve">
                                      <p:cBhvr>
                                        <p:cTn id="22"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457200"/>
            <a:ext cx="8001000" cy="1371600"/>
          </a:xfrm>
        </p:spPr>
        <p:txBody>
          <a:bodyPr>
            <a:noAutofit/>
          </a:bodyPr>
          <a:lstStyle/>
          <a:p>
            <a:pPr fontAlgn="auto">
              <a:spcAft>
                <a:spcPts val="0"/>
              </a:spcAft>
              <a:defRPr/>
            </a:pPr>
            <a:r>
              <a:rPr lang="en-US" sz="4400" dirty="0" smtClean="0">
                <a:latin typeface="Arial Unicode MS" pitchFamily="34" charset="-128"/>
              </a:rPr>
              <a:t>Personal Development </a:t>
            </a:r>
            <a:br>
              <a:rPr lang="en-US" sz="4400" dirty="0" smtClean="0">
                <a:latin typeface="Arial Unicode MS" pitchFamily="34" charset="-128"/>
              </a:rPr>
            </a:br>
            <a:r>
              <a:rPr lang="en-US" sz="4400" dirty="0" smtClean="0">
                <a:latin typeface="Arial Unicode MS" pitchFamily="34" charset="-128"/>
              </a:rPr>
              <a:t>Receptiveness to Change</a:t>
            </a:r>
          </a:p>
        </p:txBody>
      </p:sp>
      <p:sp>
        <p:nvSpPr>
          <p:cNvPr id="5123" name="Rectangle 3"/>
          <p:cNvSpPr>
            <a:spLocks noGrp="1" noChangeArrowheads="1"/>
          </p:cNvSpPr>
          <p:nvPr>
            <p:ph idx="1"/>
          </p:nvPr>
        </p:nvSpPr>
        <p:spPr>
          <a:xfrm>
            <a:off x="609600" y="2209800"/>
            <a:ext cx="7543800" cy="1828800"/>
          </a:xfrm>
        </p:spPr>
        <p:txBody>
          <a:bodyPr/>
          <a:lstStyle/>
          <a:p>
            <a:pPr marL="236538" indent="0">
              <a:lnSpc>
                <a:spcPct val="90000"/>
              </a:lnSpc>
              <a:buFont typeface="Wingdings" pitchFamily="2" charset="2"/>
              <a:buNone/>
            </a:pPr>
            <a:r>
              <a:rPr lang="en-US" b="1" u="sng" dirty="0" smtClean="0">
                <a:latin typeface="Arial Unicode MS" pitchFamily="34" charset="-128"/>
              </a:rPr>
              <a:t>Personal Total Quality Management (TQM)</a:t>
            </a:r>
          </a:p>
          <a:p>
            <a:pPr marL="236538" indent="0">
              <a:lnSpc>
                <a:spcPct val="90000"/>
              </a:lnSpc>
              <a:buFont typeface="Wingdings" pitchFamily="2" charset="2"/>
              <a:buNone/>
            </a:pPr>
            <a:endParaRPr lang="en-US" sz="1400" b="1" dirty="0" smtClean="0">
              <a:latin typeface="Arial Unicode MS" pitchFamily="34" charset="-128"/>
            </a:endParaRPr>
          </a:p>
          <a:p>
            <a:pPr marL="236538" indent="0">
              <a:lnSpc>
                <a:spcPct val="90000"/>
              </a:lnSpc>
              <a:buFont typeface="Wingdings" pitchFamily="2" charset="2"/>
              <a:buNone/>
            </a:pPr>
            <a:r>
              <a:rPr lang="en-US" sz="2400" b="1" i="1" dirty="0" smtClean="0"/>
              <a:t>Strive to change, grow, and improve yourself continuously in every area that impacts your effectiveness</a:t>
            </a:r>
          </a:p>
        </p:txBody>
      </p:sp>
      <p:sp>
        <p:nvSpPr>
          <p:cNvPr id="3076" name="Text Box 4"/>
          <p:cNvSpPr txBox="1">
            <a:spLocks noChangeArrowheads="1"/>
          </p:cNvSpPr>
          <p:nvPr/>
        </p:nvSpPr>
        <p:spPr bwMode="auto">
          <a:xfrm>
            <a:off x="609600" y="4191000"/>
            <a:ext cx="7102475" cy="2215991"/>
          </a:xfrm>
          <a:prstGeom prst="rect">
            <a:avLst/>
          </a:prstGeom>
          <a:noFill/>
          <a:ln w="9525">
            <a:noFill/>
            <a:miter lim="800000"/>
            <a:headEnd/>
            <a:tailEnd/>
          </a:ln>
        </p:spPr>
        <p:txBody>
          <a:bodyPr>
            <a:spAutoFit/>
          </a:bodyPr>
          <a:lstStyle/>
          <a:p>
            <a:pPr marL="236538" algn="l"/>
            <a:r>
              <a:rPr lang="en-US" sz="2800" b="1" u="sng" dirty="0">
                <a:latin typeface="Arial" charset="0"/>
              </a:rPr>
              <a:t>Student Development</a:t>
            </a:r>
          </a:p>
          <a:p>
            <a:pPr marL="236538" algn="l"/>
            <a:endParaRPr lang="en-US" sz="1400" b="1" dirty="0"/>
          </a:p>
          <a:p>
            <a:pPr marL="236538" algn="l"/>
            <a:r>
              <a:rPr lang="en-US" b="1" i="1" dirty="0">
                <a:latin typeface="Arial" charset="0"/>
              </a:rPr>
              <a:t>Areas in which you need to grow, change, or develop to achieve your goal of receiving your B.S. degree in </a:t>
            </a:r>
            <a:r>
              <a:rPr lang="en-US" b="1" i="1" dirty="0" smtClean="0">
                <a:latin typeface="Arial" charset="0"/>
              </a:rPr>
              <a:t>engineering or </a:t>
            </a:r>
            <a:r>
              <a:rPr lang="en-US" b="1" i="1" smtClean="0">
                <a:latin typeface="Arial" charset="0"/>
              </a:rPr>
              <a:t>Computer Science</a:t>
            </a:r>
            <a:endParaRPr lang="en-US" b="1" i="1" dirty="0">
              <a:latin typeface="Arial" charset="0"/>
            </a:endParaRP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609600"/>
            <a:ext cx="8001000" cy="1143000"/>
          </a:xfrm>
        </p:spPr>
        <p:txBody>
          <a:bodyPr>
            <a:normAutofit/>
          </a:bodyPr>
          <a:lstStyle/>
          <a:p>
            <a:pPr fontAlgn="auto">
              <a:spcAft>
                <a:spcPts val="0"/>
              </a:spcAft>
              <a:defRPr/>
            </a:pPr>
            <a:r>
              <a:rPr lang="en-US" sz="4400" dirty="0" smtClean="0"/>
              <a:t>Balancing Work and Play</a:t>
            </a:r>
          </a:p>
        </p:txBody>
      </p:sp>
      <p:sp>
        <p:nvSpPr>
          <p:cNvPr id="58371" name="Rectangle 3"/>
          <p:cNvSpPr>
            <a:spLocks noGrp="1" noChangeArrowheads="1"/>
          </p:cNvSpPr>
          <p:nvPr>
            <p:ph idx="1"/>
          </p:nvPr>
        </p:nvSpPr>
        <p:spPr>
          <a:xfrm>
            <a:off x="304800" y="1981200"/>
            <a:ext cx="4953000" cy="3048000"/>
          </a:xfrm>
        </p:spPr>
        <p:txBody>
          <a:bodyPr/>
          <a:lstStyle/>
          <a:p>
            <a:pPr marL="0" indent="0">
              <a:spcAft>
                <a:spcPts val="600"/>
              </a:spcAft>
              <a:buFont typeface="Wingdings" pitchFamily="2" charset="2"/>
              <a:buNone/>
            </a:pPr>
            <a:r>
              <a:rPr lang="en-US" sz="2400" dirty="0" smtClean="0"/>
              <a:t>Strike a balance between immediate and future gratification</a:t>
            </a:r>
          </a:p>
          <a:p>
            <a:pPr marL="0" indent="0">
              <a:spcAft>
                <a:spcPts val="600"/>
              </a:spcAft>
              <a:buFont typeface="Wingdings" pitchFamily="2" charset="2"/>
              <a:buNone/>
            </a:pPr>
            <a:r>
              <a:rPr lang="en-US" sz="2400" dirty="0" smtClean="0"/>
              <a:t>Too much immediate gratification – Don’t get work done; feel guilty</a:t>
            </a:r>
          </a:p>
          <a:p>
            <a:pPr marL="0" indent="0">
              <a:spcAft>
                <a:spcPts val="600"/>
              </a:spcAft>
              <a:buFont typeface="Wingdings" pitchFamily="2" charset="2"/>
              <a:buNone/>
            </a:pPr>
            <a:r>
              <a:rPr lang="en-US" sz="2400" dirty="0" smtClean="0"/>
              <a:t>Too much delayed gratification – feelings of deprivation and resentment can sabotage your commitment</a:t>
            </a:r>
          </a:p>
        </p:txBody>
      </p:sp>
      <p:sp>
        <p:nvSpPr>
          <p:cNvPr id="58372" name="Text Box 4"/>
          <p:cNvSpPr txBox="1">
            <a:spLocks noChangeArrowheads="1"/>
          </p:cNvSpPr>
          <p:nvPr/>
        </p:nvSpPr>
        <p:spPr bwMode="auto">
          <a:xfrm>
            <a:off x="762000" y="5486400"/>
            <a:ext cx="7566495" cy="523220"/>
          </a:xfrm>
          <a:prstGeom prst="rect">
            <a:avLst/>
          </a:prstGeom>
          <a:noFill/>
          <a:ln w="9525">
            <a:noFill/>
            <a:miter lim="800000"/>
            <a:headEnd/>
            <a:tailEnd/>
          </a:ln>
        </p:spPr>
        <p:txBody>
          <a:bodyPr wrap="none">
            <a:spAutoFit/>
          </a:bodyPr>
          <a:lstStyle/>
          <a:p>
            <a:r>
              <a:rPr lang="en-US" sz="2800" dirty="0">
                <a:latin typeface="Arial" charset="0"/>
              </a:rPr>
              <a:t>Find a proper balance between work and </a:t>
            </a:r>
            <a:r>
              <a:rPr lang="en-US" sz="2800" dirty="0" smtClean="0">
                <a:latin typeface="Arial" charset="0"/>
              </a:rPr>
              <a:t>play!</a:t>
            </a:r>
            <a:endParaRPr lang="en-US" sz="2800" dirty="0">
              <a:latin typeface="Arial" charset="0"/>
            </a:endParaRPr>
          </a:p>
        </p:txBody>
      </p:sp>
      <p:pic>
        <p:nvPicPr>
          <p:cNvPr id="5" name="Picture 4" descr="balance.jpg"/>
          <p:cNvPicPr>
            <a:picLocks noChangeAspect="1"/>
          </p:cNvPicPr>
          <p:nvPr/>
        </p:nvPicPr>
        <p:blipFill>
          <a:blip r:embed="rId3"/>
          <a:stretch>
            <a:fillRect/>
          </a:stretch>
        </p:blipFill>
        <p:spPr>
          <a:xfrm>
            <a:off x="5333996" y="2057400"/>
            <a:ext cx="3540235" cy="2651760"/>
          </a:xfrm>
          <a:prstGeom prst="rect">
            <a:avLst/>
          </a:prstGeom>
        </p:spPr>
      </p:pic>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additive="base">
                                        <p:cTn id="19" dur="500" fill="hold"/>
                                        <p:tgtEl>
                                          <p:spTgt spid="58372"/>
                                        </p:tgtEl>
                                        <p:attrNameLst>
                                          <p:attrName>ppt_x</p:attrName>
                                        </p:attrNameLst>
                                      </p:cBhvr>
                                      <p:tavLst>
                                        <p:tav tm="0">
                                          <p:val>
                                            <p:strVal val="#ppt_x"/>
                                          </p:val>
                                        </p:tav>
                                        <p:tav tm="100000">
                                          <p:val>
                                            <p:strVal val="#ppt_x"/>
                                          </p:val>
                                        </p:tav>
                                      </p:tavLst>
                                    </p:anim>
                                    <p:anim calcmode="lin" valueType="num">
                                      <p:cBhvr additive="base">
                                        <p:cTn id="20"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P spid="583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533400"/>
            <a:ext cx="8001000" cy="1143000"/>
          </a:xfrm>
        </p:spPr>
        <p:txBody>
          <a:bodyPr>
            <a:normAutofit/>
          </a:bodyPr>
          <a:lstStyle/>
          <a:p>
            <a:pPr fontAlgn="auto">
              <a:spcAft>
                <a:spcPts val="0"/>
              </a:spcAft>
              <a:defRPr/>
            </a:pPr>
            <a:r>
              <a:rPr lang="en-US" sz="4800" dirty="0" smtClean="0"/>
              <a:t>Managing </a:t>
            </a:r>
            <a:r>
              <a:rPr lang="en-US" sz="4800" u="sng" dirty="0" smtClean="0"/>
              <a:t>Stress</a:t>
            </a:r>
          </a:p>
        </p:txBody>
      </p:sp>
      <p:sp>
        <p:nvSpPr>
          <p:cNvPr id="59395" name="Rectangle 3"/>
          <p:cNvSpPr>
            <a:spLocks noGrp="1" noChangeArrowheads="1"/>
          </p:cNvSpPr>
          <p:nvPr>
            <p:ph idx="1"/>
          </p:nvPr>
        </p:nvSpPr>
        <p:spPr>
          <a:xfrm>
            <a:off x="533400" y="2057400"/>
            <a:ext cx="8001000" cy="2819400"/>
          </a:xfrm>
        </p:spPr>
        <p:txBody>
          <a:bodyPr/>
          <a:lstStyle/>
          <a:p>
            <a:r>
              <a:rPr lang="en-US" b="1" i="1" dirty="0" err="1" smtClean="0"/>
              <a:t>Eustress</a:t>
            </a:r>
            <a:r>
              <a:rPr lang="en-US" dirty="0" smtClean="0"/>
              <a:t> – Positive form of stress.  Can motivate individuals to attain high levels of performance</a:t>
            </a:r>
          </a:p>
          <a:p>
            <a:r>
              <a:rPr lang="en-US" b="1" i="1" dirty="0" smtClean="0"/>
              <a:t>Distress</a:t>
            </a:r>
            <a:r>
              <a:rPr lang="en-US" dirty="0" smtClean="0"/>
              <a:t> – Negative form of stress.  Can distract you from being the best that you can be.</a:t>
            </a:r>
          </a:p>
        </p:txBody>
      </p:sp>
      <p:sp>
        <p:nvSpPr>
          <p:cNvPr id="59397" name="Text Box 5"/>
          <p:cNvSpPr txBox="1">
            <a:spLocks noChangeArrowheads="1"/>
          </p:cNvSpPr>
          <p:nvPr/>
        </p:nvSpPr>
        <p:spPr bwMode="auto">
          <a:xfrm>
            <a:off x="1752600" y="5105400"/>
            <a:ext cx="5334000" cy="946150"/>
          </a:xfrm>
          <a:prstGeom prst="rect">
            <a:avLst/>
          </a:prstGeom>
          <a:noFill/>
          <a:ln w="9525">
            <a:noFill/>
            <a:miter lim="800000"/>
            <a:headEnd/>
            <a:tailEnd/>
          </a:ln>
        </p:spPr>
        <p:txBody>
          <a:bodyPr>
            <a:spAutoFit/>
          </a:bodyPr>
          <a:lstStyle/>
          <a:p>
            <a:r>
              <a:rPr lang="en-US" sz="2800" b="1" dirty="0">
                <a:latin typeface="Arial" charset="0"/>
              </a:rPr>
              <a:t>Learn strategies for coping with and managing stress</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7"/>
                                        </p:tgtEl>
                                        <p:attrNameLst>
                                          <p:attrName>style.visibility</p:attrName>
                                        </p:attrNameLst>
                                      </p:cBhvr>
                                      <p:to>
                                        <p:strVal val="visible"/>
                                      </p:to>
                                    </p:set>
                                    <p:anim calcmode="lin" valueType="num">
                                      <p:cBhvr additive="base">
                                        <p:cTn id="19" dur="500" fill="hold"/>
                                        <p:tgtEl>
                                          <p:spTgt spid="59397"/>
                                        </p:tgtEl>
                                        <p:attrNameLst>
                                          <p:attrName>ppt_x</p:attrName>
                                        </p:attrNameLst>
                                      </p:cBhvr>
                                      <p:tavLst>
                                        <p:tav tm="0">
                                          <p:val>
                                            <p:strVal val="#ppt_x"/>
                                          </p:val>
                                        </p:tav>
                                        <p:tav tm="100000">
                                          <p:val>
                                            <p:strVal val="#ppt_x"/>
                                          </p:val>
                                        </p:tav>
                                      </p:tavLst>
                                    </p:anim>
                                    <p:anim calcmode="lin" valueType="num">
                                      <p:cBhvr additive="base">
                                        <p:cTn id="20"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P spid="5939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normAutofit/>
          </a:bodyPr>
          <a:lstStyle/>
          <a:p>
            <a:r>
              <a:rPr lang="en-US" sz="5400" dirty="0" smtClean="0"/>
              <a:t>Motivating Yourself</a:t>
            </a:r>
            <a:endParaRPr lang="en-US" sz="5400" dirty="0"/>
          </a:p>
        </p:txBody>
      </p:sp>
      <p:sp>
        <p:nvSpPr>
          <p:cNvPr id="3" name="Content Placeholder 2"/>
          <p:cNvSpPr>
            <a:spLocks noGrp="1"/>
          </p:cNvSpPr>
          <p:nvPr>
            <p:ph idx="1"/>
          </p:nvPr>
        </p:nvSpPr>
        <p:spPr>
          <a:xfrm>
            <a:off x="0" y="2149475"/>
            <a:ext cx="5562600" cy="4708525"/>
          </a:xfrm>
        </p:spPr>
        <p:txBody>
          <a:bodyPr/>
          <a:lstStyle/>
          <a:p>
            <a:r>
              <a:rPr lang="en-US" sz="3200" dirty="0" smtClean="0"/>
              <a:t>“No deposit, No return”</a:t>
            </a:r>
          </a:p>
          <a:p>
            <a:r>
              <a:rPr lang="en-US" sz="3200" dirty="0" smtClean="0"/>
              <a:t>Jesse Jackson’s “Excel” Message</a:t>
            </a:r>
          </a:p>
          <a:p>
            <a:r>
              <a:rPr lang="en-US" sz="3200" dirty="0" smtClean="0"/>
              <a:t>Inspirational and Motivational Quotes</a:t>
            </a:r>
          </a:p>
          <a:p>
            <a:r>
              <a:rPr lang="en-US" sz="3200" dirty="0" smtClean="0"/>
              <a:t>Power of Positive Thinking</a:t>
            </a:r>
            <a:endParaRPr lang="en-US" sz="3200" dirty="0"/>
          </a:p>
        </p:txBody>
      </p:sp>
      <p:pic>
        <p:nvPicPr>
          <p:cNvPr id="4" name="Picture 3" descr="no deposit no return rescan"/>
          <p:cNvPicPr>
            <a:picLocks noChangeAspect="1"/>
          </p:cNvPicPr>
          <p:nvPr/>
        </p:nvPicPr>
        <p:blipFill>
          <a:blip r:embed="rId2" cstate="print"/>
          <a:srcRect/>
          <a:stretch>
            <a:fillRect/>
          </a:stretch>
        </p:blipFill>
        <p:spPr bwMode="auto">
          <a:xfrm>
            <a:off x="5486400" y="2209800"/>
            <a:ext cx="3128871" cy="374904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F197BD62-064E-4E81-B2F0-54C5AEFD4B7B}"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762000"/>
            <a:ext cx="8001000" cy="1143000"/>
          </a:xfrm>
        </p:spPr>
        <p:txBody>
          <a:bodyPr>
            <a:noAutofit/>
          </a:bodyPr>
          <a:lstStyle/>
          <a:p>
            <a:pPr fontAlgn="auto">
              <a:spcAft>
                <a:spcPts val="0"/>
              </a:spcAft>
              <a:defRPr/>
            </a:pPr>
            <a:r>
              <a:rPr lang="en-US" sz="4400" dirty="0" smtClean="0"/>
              <a:t>Group Discussion Exercise</a:t>
            </a:r>
            <a:br>
              <a:rPr lang="en-US" sz="4400" dirty="0" smtClean="0"/>
            </a:br>
            <a:r>
              <a:rPr lang="en-US" sz="4400" dirty="0" smtClean="0"/>
              <a:t>Positive Aspects of College</a:t>
            </a:r>
          </a:p>
        </p:txBody>
      </p:sp>
      <p:sp>
        <p:nvSpPr>
          <p:cNvPr id="61443" name="Rectangle 3"/>
          <p:cNvSpPr>
            <a:spLocks noGrp="1" noChangeArrowheads="1"/>
          </p:cNvSpPr>
          <p:nvPr>
            <p:ph idx="1"/>
          </p:nvPr>
        </p:nvSpPr>
        <p:spPr>
          <a:xfrm>
            <a:off x="685800" y="2514600"/>
            <a:ext cx="8001000" cy="3733800"/>
          </a:xfrm>
        </p:spPr>
        <p:txBody>
          <a:bodyPr/>
          <a:lstStyle/>
          <a:p>
            <a:pPr>
              <a:buFont typeface="Wingdings" pitchFamily="2" charset="2"/>
              <a:buNone/>
            </a:pPr>
            <a:r>
              <a:rPr lang="en-US" dirty="0" smtClean="0"/>
              <a:t>	</a:t>
            </a:r>
            <a:r>
              <a:rPr lang="en-US" sz="3200" dirty="0" smtClean="0"/>
              <a:t>In your group, brainstorm a list of the positive aspects of being a college student.  Then discuss each item.</a:t>
            </a:r>
          </a:p>
          <a:p>
            <a:endParaRPr lang="en-US" sz="3200" dirty="0" smtClean="0"/>
          </a:p>
          <a:p>
            <a:pPr>
              <a:buFont typeface="Wingdings" pitchFamily="2" charset="2"/>
              <a:buNone/>
            </a:pPr>
            <a:r>
              <a:rPr lang="en-US" dirty="0" smtClean="0"/>
              <a:t>	</a:t>
            </a:r>
            <a:r>
              <a:rPr lang="en-US" sz="2400" dirty="0" smtClean="0"/>
              <a:t>Select a leader to keep the discussion on topic and a recorder to write down and report out on what was learned</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dissolv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dissolve">
                                      <p:cBhvr>
                                        <p:cTn id="12" dur="5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457200"/>
            <a:ext cx="8229600" cy="1143000"/>
          </a:xfrm>
        </p:spPr>
        <p:txBody>
          <a:bodyPr>
            <a:noAutofit/>
          </a:bodyPr>
          <a:lstStyle/>
          <a:p>
            <a:pPr fontAlgn="auto">
              <a:spcAft>
                <a:spcPts val="0"/>
              </a:spcAft>
              <a:defRPr/>
            </a:pPr>
            <a:r>
              <a:rPr lang="en-US" sz="4400" dirty="0" smtClean="0"/>
              <a:t>Alternate Group Discussion</a:t>
            </a:r>
            <a:br>
              <a:rPr lang="en-US" sz="4400" dirty="0" smtClean="0"/>
            </a:br>
            <a:r>
              <a:rPr lang="en-US" sz="4400" dirty="0" smtClean="0"/>
              <a:t>Importance of Attitude</a:t>
            </a:r>
          </a:p>
        </p:txBody>
      </p:sp>
      <p:sp>
        <p:nvSpPr>
          <p:cNvPr id="62467" name="Rectangle 3"/>
          <p:cNvSpPr>
            <a:spLocks noGrp="1" noChangeArrowheads="1"/>
          </p:cNvSpPr>
          <p:nvPr>
            <p:ph idx="1"/>
          </p:nvPr>
        </p:nvSpPr>
        <p:spPr>
          <a:xfrm>
            <a:off x="838200" y="2667000"/>
            <a:ext cx="8001000" cy="2819400"/>
          </a:xfrm>
        </p:spPr>
        <p:txBody>
          <a:bodyPr/>
          <a:lstStyle/>
          <a:p>
            <a:pPr marL="0" indent="0" algn="just">
              <a:lnSpc>
                <a:spcPct val="90000"/>
              </a:lnSpc>
              <a:spcAft>
                <a:spcPts val="600"/>
              </a:spcAft>
              <a:buFont typeface="Wingdings" pitchFamily="2" charset="2"/>
              <a:buNone/>
              <a:tabLst>
                <a:tab pos="0" algn="l"/>
              </a:tabLst>
            </a:pPr>
            <a:r>
              <a:rPr lang="en-US" sz="1600" dirty="0" smtClean="0">
                <a:cs typeface="Times New Roman" pitchFamily="18" charset="0"/>
              </a:rPr>
              <a:t>"The longer I live, the more I realize the impact of attitude on life. Attitude to me, is more important than facts.  It is more important than the past, than education, than money, than circumstances, than failures, than successes, than what other people think or say or do. It is more important than appearance, giftedness, or skill.  It will make or break a company, a church, a home.</a:t>
            </a:r>
          </a:p>
          <a:p>
            <a:pPr marL="0" indent="0" algn="just">
              <a:lnSpc>
                <a:spcPct val="90000"/>
              </a:lnSpc>
              <a:spcAft>
                <a:spcPts val="600"/>
              </a:spcAft>
              <a:buFont typeface="Wingdings" pitchFamily="2" charset="2"/>
              <a:buNone/>
              <a:tabLst>
                <a:tab pos="0" algn="l"/>
              </a:tabLst>
            </a:pPr>
            <a:r>
              <a:rPr lang="en-US" sz="1600" dirty="0" smtClean="0">
                <a:cs typeface="Arial" charset="0"/>
              </a:rPr>
              <a:t>The remarkable thing is we have a choice every day regarding the attitude we will embrace for that day.  We cannot change our past.  We cannot change the fact that people will act in a certain way.  We cannot change the inevitable.  The only thing we can do is play the one string we have, our attitude.</a:t>
            </a:r>
            <a:endParaRPr lang="en-US" sz="1600" dirty="0" smtClean="0">
              <a:cs typeface="Times New Roman" pitchFamily="18" charset="0"/>
            </a:endParaRPr>
          </a:p>
          <a:p>
            <a:pPr marL="0" indent="0" algn="just">
              <a:lnSpc>
                <a:spcPct val="90000"/>
              </a:lnSpc>
              <a:buFont typeface="Wingdings" pitchFamily="2" charset="2"/>
              <a:buNone/>
              <a:tabLst>
                <a:tab pos="0" algn="l"/>
              </a:tabLst>
            </a:pPr>
            <a:r>
              <a:rPr lang="en-US" sz="1600" dirty="0" smtClean="0">
                <a:cs typeface="Arial" charset="0"/>
              </a:rPr>
              <a:t>I am convinced that life is 10% what happens to me and 90% how I react to it.  And so it is with you. We are in charge of our </a:t>
            </a:r>
            <a:r>
              <a:rPr lang="en-US" sz="1600" i="1" dirty="0" smtClean="0">
                <a:cs typeface="Arial" charset="0"/>
              </a:rPr>
              <a:t>Attitudes</a:t>
            </a:r>
            <a:r>
              <a:rPr lang="en-US" sz="1600" dirty="0" smtClean="0">
                <a:cs typeface="Arial" charset="0"/>
              </a:rPr>
              <a:t>."</a:t>
            </a:r>
            <a:endParaRPr lang="en-US" sz="1600" dirty="0" smtClean="0">
              <a:cs typeface="Times New Roman" pitchFamily="18" charset="0"/>
            </a:endParaRPr>
          </a:p>
          <a:p>
            <a:pPr marL="0" indent="0">
              <a:lnSpc>
                <a:spcPct val="90000"/>
              </a:lnSpc>
              <a:tabLst>
                <a:tab pos="0" algn="l"/>
              </a:tabLst>
            </a:pPr>
            <a:endParaRPr lang="en-US" sz="1600" dirty="0" smtClean="0"/>
          </a:p>
        </p:txBody>
      </p:sp>
      <p:sp>
        <p:nvSpPr>
          <p:cNvPr id="33796" name="Text Box 4"/>
          <p:cNvSpPr txBox="1">
            <a:spLocks noChangeArrowheads="1"/>
          </p:cNvSpPr>
          <p:nvPr/>
        </p:nvSpPr>
        <p:spPr bwMode="auto">
          <a:xfrm>
            <a:off x="685800" y="1981200"/>
            <a:ext cx="6315075" cy="519113"/>
          </a:xfrm>
          <a:prstGeom prst="rect">
            <a:avLst/>
          </a:prstGeom>
          <a:noFill/>
          <a:ln w="9525">
            <a:noFill/>
            <a:miter lim="800000"/>
            <a:headEnd/>
            <a:tailEnd/>
          </a:ln>
        </p:spPr>
        <p:txBody>
          <a:bodyPr wrap="none">
            <a:spAutoFit/>
          </a:bodyPr>
          <a:lstStyle/>
          <a:p>
            <a:r>
              <a:rPr lang="en-US" sz="2800" dirty="0"/>
              <a:t>In your group, discuss the following quote:</a:t>
            </a:r>
          </a:p>
        </p:txBody>
      </p:sp>
      <p:sp>
        <p:nvSpPr>
          <p:cNvPr id="62469" name="Text Box 5"/>
          <p:cNvSpPr txBox="1">
            <a:spLocks noChangeArrowheads="1"/>
          </p:cNvSpPr>
          <p:nvPr/>
        </p:nvSpPr>
        <p:spPr bwMode="auto">
          <a:xfrm>
            <a:off x="914400" y="5562600"/>
            <a:ext cx="7772400" cy="822325"/>
          </a:xfrm>
          <a:prstGeom prst="rect">
            <a:avLst/>
          </a:prstGeom>
          <a:noFill/>
          <a:ln w="9525">
            <a:noFill/>
            <a:miter lim="800000"/>
            <a:headEnd/>
            <a:tailEnd/>
          </a:ln>
        </p:spPr>
        <p:txBody>
          <a:bodyPr>
            <a:spAutoFit/>
          </a:bodyPr>
          <a:lstStyle/>
          <a:p>
            <a:r>
              <a:rPr lang="en-US" dirty="0"/>
              <a:t>Select a leader to keep the discussion on topic and a recorder to write down and report out on what was learned.</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2469"/>
                                        </p:tgtEl>
                                        <p:attrNameLst>
                                          <p:attrName>style.visibility</p:attrName>
                                        </p:attrNameLst>
                                      </p:cBhvr>
                                      <p:to>
                                        <p:strVal val="visible"/>
                                      </p:to>
                                    </p:set>
                                    <p:anim calcmode="lin" valueType="num">
                                      <p:cBhvr additive="base">
                                        <p:cTn id="15" dur="500" fill="hold"/>
                                        <p:tgtEl>
                                          <p:spTgt spid="62469"/>
                                        </p:tgtEl>
                                        <p:attrNameLst>
                                          <p:attrName>ppt_x</p:attrName>
                                        </p:attrNameLst>
                                      </p:cBhvr>
                                      <p:tavLst>
                                        <p:tav tm="0">
                                          <p:val>
                                            <p:strVal val="#ppt_x"/>
                                          </p:val>
                                        </p:tav>
                                        <p:tav tm="100000">
                                          <p:val>
                                            <p:strVal val="#ppt_x"/>
                                          </p:val>
                                        </p:tav>
                                      </p:tavLst>
                                    </p:anim>
                                    <p:anim calcmode="lin" valueType="num">
                                      <p:cBhvr additive="base">
                                        <p:cTn id="16"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838200"/>
            <a:ext cx="8686800" cy="1143000"/>
          </a:xfrm>
        </p:spPr>
        <p:txBody>
          <a:bodyPr>
            <a:noAutofit/>
          </a:bodyPr>
          <a:lstStyle/>
          <a:p>
            <a:pPr fontAlgn="auto">
              <a:spcAft>
                <a:spcPts val="0"/>
              </a:spcAft>
              <a:defRPr/>
            </a:pPr>
            <a:r>
              <a:rPr lang="en-US" sz="4800" dirty="0" smtClean="0">
                <a:effectLst>
                  <a:outerShdw blurRad="38100" dist="38100" dir="2700000" algn="tl">
                    <a:srgbClr val="000000">
                      <a:alpha val="43137"/>
                    </a:srgbClr>
                  </a:outerShdw>
                </a:effectLst>
              </a:rPr>
              <a:t>Value Judgments Applied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to Our Actions</a:t>
            </a:r>
          </a:p>
        </p:txBody>
      </p:sp>
      <p:sp>
        <p:nvSpPr>
          <p:cNvPr id="7171" name="Rectangle 3"/>
          <p:cNvSpPr>
            <a:spLocks noGrp="1" noChangeArrowheads="1"/>
          </p:cNvSpPr>
          <p:nvPr>
            <p:ph idx="1"/>
          </p:nvPr>
        </p:nvSpPr>
        <p:spPr>
          <a:xfrm>
            <a:off x="1219200" y="2362200"/>
            <a:ext cx="7543800" cy="4114800"/>
          </a:xfrm>
        </p:spPr>
        <p:txBody>
          <a:bodyPr/>
          <a:lstStyle/>
          <a:p>
            <a:pPr marL="0" indent="0">
              <a:spcAft>
                <a:spcPts val="1200"/>
              </a:spcAft>
              <a:buFont typeface="Wingdings" pitchFamily="2" charset="2"/>
              <a:buNone/>
            </a:pPr>
            <a:r>
              <a:rPr lang="en-US" sz="4000" b="1" u="sng" dirty="0" smtClean="0">
                <a:latin typeface="Arial Unicode MS" pitchFamily="34" charset="-128"/>
              </a:rPr>
              <a:t>Actions</a:t>
            </a:r>
          </a:p>
          <a:p>
            <a:pPr marL="0" indent="0">
              <a:spcAft>
                <a:spcPts val="1200"/>
              </a:spcAft>
              <a:buFont typeface="Wingdings" pitchFamily="2" charset="2"/>
              <a:buNone/>
            </a:pPr>
            <a:r>
              <a:rPr lang="en-US" sz="3200" b="1" i="1" dirty="0" smtClean="0">
                <a:latin typeface="Arial Unicode MS" pitchFamily="34" charset="-128"/>
              </a:rPr>
              <a:t>Productive actions</a:t>
            </a:r>
            <a:r>
              <a:rPr lang="en-US" sz="3200" i="1" dirty="0" smtClean="0">
                <a:latin typeface="Arial Unicode MS" pitchFamily="34" charset="-128"/>
              </a:rPr>
              <a:t> – </a:t>
            </a:r>
            <a:r>
              <a:rPr lang="en-US" sz="3200" dirty="0" smtClean="0">
                <a:latin typeface="Arial Unicode MS" pitchFamily="34" charset="-128"/>
              </a:rPr>
              <a:t>support the achievement of your goals</a:t>
            </a:r>
          </a:p>
          <a:p>
            <a:pPr marL="0" indent="0">
              <a:buFont typeface="Wingdings" pitchFamily="2" charset="2"/>
              <a:buNone/>
            </a:pPr>
            <a:r>
              <a:rPr lang="en-US" sz="3200" b="1" i="1" dirty="0" smtClean="0">
                <a:latin typeface="Arial Unicode MS" pitchFamily="34" charset="-128"/>
              </a:rPr>
              <a:t>Non-productive actions</a:t>
            </a:r>
            <a:r>
              <a:rPr lang="en-US" sz="3200" i="1" dirty="0" smtClean="0">
                <a:latin typeface="Arial Unicode MS" pitchFamily="34" charset="-128"/>
              </a:rPr>
              <a:t> – </a:t>
            </a:r>
            <a:r>
              <a:rPr lang="en-US" sz="3200" dirty="0" smtClean="0">
                <a:latin typeface="Arial Unicode MS" pitchFamily="34" charset="-128"/>
              </a:rPr>
              <a:t>Interfere with or work against the achievement of your goals</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ssolv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dissolve">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dissolve">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 and Actions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8848287"/>
              </p:ext>
            </p:extLst>
          </p:nvPr>
        </p:nvGraphicFramePr>
        <p:xfrm>
          <a:off x="457200" y="1600200"/>
          <a:ext cx="8229600" cy="36728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656983341"/>
                    </a:ext>
                  </a:extLst>
                </a:gridCol>
                <a:gridCol w="4114800">
                  <a:extLst>
                    <a:ext uri="{9D8B030D-6E8A-4147-A177-3AD203B41FA5}">
                      <a16:colId xmlns:a16="http://schemas.microsoft.com/office/drawing/2014/main" val="1710405234"/>
                    </a:ext>
                  </a:extLst>
                </a:gridCol>
              </a:tblGrid>
              <a:tr h="370840">
                <a:tc>
                  <a:txBody>
                    <a:bodyPr/>
                    <a:lstStyle/>
                    <a:p>
                      <a:r>
                        <a:rPr lang="en-US" dirty="0" smtClean="0"/>
                        <a:t>Negative</a:t>
                      </a:r>
                      <a:r>
                        <a:rPr lang="en-US" baseline="0" dirty="0" smtClean="0"/>
                        <a:t> Thought</a:t>
                      </a:r>
                      <a:endParaRPr lang="en-US" dirty="0"/>
                    </a:p>
                  </a:txBody>
                  <a:tcPr/>
                </a:tc>
                <a:tc>
                  <a:txBody>
                    <a:bodyPr/>
                    <a:lstStyle/>
                    <a:p>
                      <a:r>
                        <a:rPr lang="en-US" dirty="0" smtClean="0"/>
                        <a:t>Non-Productive Action</a:t>
                      </a:r>
                      <a:endParaRPr lang="en-US" dirty="0"/>
                    </a:p>
                  </a:txBody>
                  <a:tcPr/>
                </a:tc>
                <a:extLst>
                  <a:ext uri="{0D108BD9-81ED-4DB2-BD59-A6C34878D82A}">
                    <a16:rowId xmlns:a16="http://schemas.microsoft.com/office/drawing/2014/main" val="2479728606"/>
                  </a:ext>
                </a:extLst>
              </a:tr>
              <a:tr h="370840">
                <a:tc>
                  <a:txBody>
                    <a:bodyPr/>
                    <a:lstStyle/>
                    <a:p>
                      <a:r>
                        <a:rPr lang="en-US" dirty="0" smtClean="0"/>
                        <a:t>“I’m so far behind I don’t get anything</a:t>
                      </a:r>
                      <a:r>
                        <a:rPr lang="en-US" baseline="0" dirty="0" smtClean="0"/>
                        <a:t> out of going to class.”</a:t>
                      </a:r>
                      <a:endParaRPr lang="en-US" dirty="0"/>
                    </a:p>
                  </a:txBody>
                  <a:tcPr/>
                </a:tc>
                <a:tc>
                  <a:txBody>
                    <a:bodyPr/>
                    <a:lstStyle/>
                    <a:p>
                      <a:r>
                        <a:rPr lang="en-US" dirty="0" smtClean="0"/>
                        <a:t>Cut class</a:t>
                      </a:r>
                      <a:endParaRPr lang="en-US" dirty="0"/>
                    </a:p>
                  </a:txBody>
                  <a:tcPr/>
                </a:tc>
                <a:extLst>
                  <a:ext uri="{0D108BD9-81ED-4DB2-BD59-A6C34878D82A}">
                    <a16:rowId xmlns:a16="http://schemas.microsoft.com/office/drawing/2014/main" val="3721363207"/>
                  </a:ext>
                </a:extLst>
              </a:tr>
              <a:tr h="370840">
                <a:tc>
                  <a:txBody>
                    <a:bodyPr/>
                    <a:lstStyle/>
                    <a:p>
                      <a:r>
                        <a:rPr lang="en-US" dirty="0" smtClean="0"/>
                        <a:t>“I learn better studying by myself.”</a:t>
                      </a:r>
                      <a:endParaRPr lang="en-US" dirty="0"/>
                    </a:p>
                  </a:txBody>
                  <a:tcPr/>
                </a:tc>
                <a:tc>
                  <a:txBody>
                    <a:bodyPr/>
                    <a:lstStyle/>
                    <a:p>
                      <a:r>
                        <a:rPr lang="en-US" dirty="0" smtClean="0"/>
                        <a:t>Spend 100%</a:t>
                      </a:r>
                      <a:r>
                        <a:rPr lang="en-US" baseline="0" dirty="0" smtClean="0"/>
                        <a:t> of time studying alone</a:t>
                      </a:r>
                      <a:endParaRPr lang="en-US" dirty="0"/>
                    </a:p>
                  </a:txBody>
                  <a:tcPr/>
                </a:tc>
                <a:extLst>
                  <a:ext uri="{0D108BD9-81ED-4DB2-BD59-A6C34878D82A}">
                    <a16:rowId xmlns:a16="http://schemas.microsoft.com/office/drawing/2014/main" val="2521736448"/>
                  </a:ext>
                </a:extLst>
              </a:tr>
              <a:tr h="370840">
                <a:tc>
                  <a:txBody>
                    <a:bodyPr/>
                    <a:lstStyle/>
                    <a:p>
                      <a:r>
                        <a:rPr lang="en-US" dirty="0" smtClean="0"/>
                        <a:t>“Physics is too</a:t>
                      </a:r>
                      <a:r>
                        <a:rPr lang="en-US" baseline="0" dirty="0" smtClean="0"/>
                        <a:t> hard.  I just can’t do it.”</a:t>
                      </a:r>
                      <a:endParaRPr lang="en-US" dirty="0"/>
                    </a:p>
                  </a:txBody>
                  <a:tcPr/>
                </a:tc>
                <a:tc>
                  <a:txBody>
                    <a:bodyPr/>
                    <a:lstStyle/>
                    <a:p>
                      <a:r>
                        <a:rPr lang="en-US" dirty="0" smtClean="0"/>
                        <a:t>Procrastinate.</a:t>
                      </a:r>
                      <a:r>
                        <a:rPr lang="en-US" baseline="0" dirty="0" smtClean="0"/>
                        <a:t>  Don’t study</a:t>
                      </a:r>
                      <a:endParaRPr lang="en-US" dirty="0"/>
                    </a:p>
                  </a:txBody>
                  <a:tcPr/>
                </a:tc>
                <a:extLst>
                  <a:ext uri="{0D108BD9-81ED-4DB2-BD59-A6C34878D82A}">
                    <a16:rowId xmlns:a16="http://schemas.microsoft.com/office/drawing/2014/main" val="2958551212"/>
                  </a:ext>
                </a:extLst>
              </a:tr>
              <a:tr h="370840">
                <a:tc>
                  <a:txBody>
                    <a:bodyPr/>
                    <a:lstStyle/>
                    <a:p>
                      <a:r>
                        <a:rPr lang="en-US" dirty="0" smtClean="0"/>
                        <a:t>“The professors don’t seem to want to help me.”</a:t>
                      </a:r>
                      <a:endParaRPr lang="en-US" dirty="0"/>
                    </a:p>
                  </a:txBody>
                  <a:tcPr/>
                </a:tc>
                <a:tc>
                  <a:txBody>
                    <a:bodyPr/>
                    <a:lstStyle/>
                    <a:p>
                      <a:r>
                        <a:rPr lang="en-US" dirty="0" smtClean="0"/>
                        <a:t>Avoid seeking help from professors </a:t>
                      </a:r>
                      <a:r>
                        <a:rPr lang="en-US" smtClean="0"/>
                        <a:t>or TAs</a:t>
                      </a:r>
                      <a:endParaRPr lang="en-US" dirty="0"/>
                    </a:p>
                  </a:txBody>
                  <a:tcPr/>
                </a:tc>
                <a:extLst>
                  <a:ext uri="{0D108BD9-81ED-4DB2-BD59-A6C34878D82A}">
                    <a16:rowId xmlns:a16="http://schemas.microsoft.com/office/drawing/2014/main" val="2726613656"/>
                  </a:ext>
                </a:extLst>
              </a:tr>
              <a:tr h="370840">
                <a:tc>
                  <a:txBody>
                    <a:bodyPr/>
                    <a:lstStyle/>
                    <a:p>
                      <a:r>
                        <a:rPr lang="en-US" dirty="0" smtClean="0"/>
                        <a:t>“I don’t like having</a:t>
                      </a:r>
                      <a:r>
                        <a:rPr lang="en-US" baseline="0" dirty="0" smtClean="0"/>
                        <a:t> my life run by a schedule.”</a:t>
                      </a:r>
                      <a:endParaRPr lang="en-US" dirty="0"/>
                    </a:p>
                  </a:txBody>
                  <a:tcPr/>
                </a:tc>
                <a:tc>
                  <a:txBody>
                    <a:bodyPr/>
                    <a:lstStyle/>
                    <a:p>
                      <a:r>
                        <a:rPr lang="en-US" dirty="0" smtClean="0"/>
                        <a:t>Waste</a:t>
                      </a:r>
                      <a:r>
                        <a:rPr lang="en-US" baseline="0" dirty="0" smtClean="0"/>
                        <a:t> time by not scheduling it</a:t>
                      </a:r>
                      <a:endParaRPr lang="en-US" dirty="0"/>
                    </a:p>
                  </a:txBody>
                  <a:tcPr/>
                </a:tc>
                <a:extLst>
                  <a:ext uri="{0D108BD9-81ED-4DB2-BD59-A6C34878D82A}">
                    <a16:rowId xmlns:a16="http://schemas.microsoft.com/office/drawing/2014/main" val="4065399608"/>
                  </a:ext>
                </a:extLst>
              </a:tr>
              <a:tr h="370840">
                <a:tc>
                  <a:txBody>
                    <a:bodyPr/>
                    <a:lstStyle/>
                    <a:p>
                      <a:r>
                        <a:rPr lang="en-US" dirty="0" smtClean="0"/>
                        <a:t>“I’m not good at writing and</a:t>
                      </a:r>
                      <a:r>
                        <a:rPr lang="en-US" baseline="0" dirty="0" smtClean="0"/>
                        <a:t> I don’t like doing it.”</a:t>
                      </a:r>
                      <a:endParaRPr lang="en-US" dirty="0"/>
                    </a:p>
                  </a:txBody>
                  <a:tcPr/>
                </a:tc>
                <a:tc>
                  <a:txBody>
                    <a:bodyPr/>
                    <a:lstStyle/>
                    <a:p>
                      <a:r>
                        <a:rPr lang="en-US" dirty="0" smtClean="0"/>
                        <a:t>Avoid</a:t>
                      </a:r>
                      <a:r>
                        <a:rPr lang="en-US" baseline="0" dirty="0" smtClean="0"/>
                        <a:t> opportunities to develop writing skills</a:t>
                      </a:r>
                      <a:endParaRPr lang="en-US" dirty="0"/>
                    </a:p>
                  </a:txBody>
                  <a:tcPr/>
                </a:tc>
                <a:extLst>
                  <a:ext uri="{0D108BD9-81ED-4DB2-BD59-A6C34878D82A}">
                    <a16:rowId xmlns:a16="http://schemas.microsoft.com/office/drawing/2014/main" val="3792132174"/>
                  </a:ext>
                </a:extLst>
              </a:tr>
            </a:tbl>
          </a:graphicData>
        </a:graphic>
      </p:graphicFrame>
      <p:sp>
        <p:nvSpPr>
          <p:cNvPr id="4" name="Slide Number Placeholder 3"/>
          <p:cNvSpPr>
            <a:spLocks noGrp="1"/>
          </p:cNvSpPr>
          <p:nvPr>
            <p:ph type="sldNum" sz="quarter" idx="12"/>
          </p:nvPr>
        </p:nvSpPr>
        <p:spPr/>
        <p:txBody>
          <a:bodyPr/>
          <a:lstStyle/>
          <a:p>
            <a:pPr>
              <a:defRPr/>
            </a:pPr>
            <a:fld id="{F197BD62-064E-4E81-B2F0-54C5AEFD4B7B}" type="slidenum">
              <a:rPr lang="en-US" smtClean="0"/>
              <a:pPr>
                <a:defRPr/>
              </a:pPr>
              <a:t>6</a:t>
            </a:fld>
            <a:endParaRPr lang="en-US"/>
          </a:p>
        </p:txBody>
      </p:sp>
    </p:spTree>
    <p:extLst>
      <p:ext uri="{BB962C8B-B14F-4D97-AF65-F5344CB8AC3E}">
        <p14:creationId xmlns:p14="http://schemas.microsoft.com/office/powerpoint/2010/main" val="49024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762000"/>
            <a:ext cx="8534400" cy="1143000"/>
          </a:xfrm>
        </p:spPr>
        <p:txBody>
          <a:bodyPr>
            <a:noAutofit/>
          </a:bodyPr>
          <a:lstStyle/>
          <a:p>
            <a:pPr fontAlgn="auto">
              <a:spcAft>
                <a:spcPts val="0"/>
              </a:spcAft>
              <a:defRPr/>
            </a:pPr>
            <a:r>
              <a:rPr lang="en-US" sz="4400" dirty="0" smtClean="0"/>
              <a:t>Value Judgments Applied </a:t>
            </a:r>
            <a:br>
              <a:rPr lang="en-US" sz="4400" dirty="0" smtClean="0"/>
            </a:br>
            <a:r>
              <a:rPr lang="en-US" sz="4400" dirty="0" smtClean="0"/>
              <a:t>to Our Thoughts</a:t>
            </a:r>
          </a:p>
        </p:txBody>
      </p:sp>
      <p:sp>
        <p:nvSpPr>
          <p:cNvPr id="1027" name="Rectangle 3"/>
          <p:cNvSpPr>
            <a:spLocks noGrp="1" noChangeArrowheads="1"/>
          </p:cNvSpPr>
          <p:nvPr>
            <p:ph idx="1"/>
          </p:nvPr>
        </p:nvSpPr>
        <p:spPr>
          <a:xfrm>
            <a:off x="381000" y="2286000"/>
            <a:ext cx="5638800" cy="3962400"/>
          </a:xfrm>
        </p:spPr>
        <p:txBody>
          <a:bodyPr/>
          <a:lstStyle/>
          <a:p>
            <a:pPr indent="1588">
              <a:lnSpc>
                <a:spcPct val="90000"/>
              </a:lnSpc>
              <a:buFont typeface="Wingdings" pitchFamily="2" charset="2"/>
              <a:buNone/>
            </a:pPr>
            <a:endParaRPr lang="en-US" dirty="0" smtClean="0"/>
          </a:p>
          <a:p>
            <a:pPr indent="1588">
              <a:lnSpc>
                <a:spcPct val="90000"/>
              </a:lnSpc>
              <a:buFont typeface="Wingdings" pitchFamily="2" charset="2"/>
              <a:buNone/>
            </a:pPr>
            <a:r>
              <a:rPr lang="en-US" sz="3600" b="1" u="sng" dirty="0" smtClean="0"/>
              <a:t>Thoughts</a:t>
            </a:r>
          </a:p>
          <a:p>
            <a:pPr indent="1588">
              <a:lnSpc>
                <a:spcPct val="90000"/>
              </a:lnSpc>
              <a:buFont typeface="Wingdings" pitchFamily="2" charset="2"/>
              <a:buNone/>
            </a:pPr>
            <a:endParaRPr lang="en-US" sz="1800" b="1" u="sng" dirty="0" smtClean="0"/>
          </a:p>
          <a:p>
            <a:pPr indent="1588">
              <a:lnSpc>
                <a:spcPct val="90000"/>
              </a:lnSpc>
              <a:spcAft>
                <a:spcPts val="1200"/>
              </a:spcAft>
              <a:buFont typeface="Wingdings" pitchFamily="2" charset="2"/>
              <a:buNone/>
            </a:pPr>
            <a:r>
              <a:rPr lang="en-US" b="1" i="1" dirty="0" smtClean="0"/>
              <a:t>Positive thoughts</a:t>
            </a:r>
            <a:r>
              <a:rPr lang="en-US" dirty="0" smtClean="0"/>
              <a:t> - result in our choosing productive actions</a:t>
            </a:r>
          </a:p>
          <a:p>
            <a:pPr indent="1588">
              <a:lnSpc>
                <a:spcPct val="90000"/>
              </a:lnSpc>
              <a:buFont typeface="Wingdings" pitchFamily="2" charset="2"/>
              <a:buNone/>
            </a:pPr>
            <a:r>
              <a:rPr lang="en-US" b="1" i="1" dirty="0" smtClean="0"/>
              <a:t>Negative thoughts</a:t>
            </a:r>
            <a:r>
              <a:rPr lang="en-US" dirty="0" smtClean="0"/>
              <a:t> – result in our choosing non-productive actions</a:t>
            </a:r>
          </a:p>
          <a:p>
            <a:pPr indent="1588">
              <a:lnSpc>
                <a:spcPct val="90000"/>
              </a:lnSpc>
            </a:pPr>
            <a:endParaRPr lang="en-US" dirty="0" smtClean="0"/>
          </a:p>
        </p:txBody>
      </p:sp>
      <p:pic>
        <p:nvPicPr>
          <p:cNvPr id="4" name="Picture 3" descr="the-thinker-229x300.jpg"/>
          <p:cNvPicPr>
            <a:picLocks noChangeAspect="1"/>
          </p:cNvPicPr>
          <p:nvPr/>
        </p:nvPicPr>
        <p:blipFill>
          <a:blip r:embed="rId3"/>
          <a:stretch>
            <a:fillRect/>
          </a:stretch>
        </p:blipFill>
        <p:spPr>
          <a:xfrm>
            <a:off x="6172200" y="2514600"/>
            <a:ext cx="2442971" cy="3200400"/>
          </a:xfrm>
          <a:prstGeom prst="rect">
            <a:avLst/>
          </a:prstGeom>
        </p:spPr>
      </p:pic>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anim calcmode="lin" valueType="num">
                                      <p:cBhvr additive="base">
                                        <p:cTn id="7"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anim calcmode="lin" valueType="num">
                                      <p:cBhvr additive="base">
                                        <p:cTn id="13"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27">
                                            <p:txEl>
                                              <p:pRg st="4" end="4"/>
                                            </p:txEl>
                                          </p:spTgt>
                                        </p:tgtEl>
                                        <p:attrNameLst>
                                          <p:attrName>style.visibility</p:attrName>
                                        </p:attrNameLst>
                                      </p:cBhvr>
                                      <p:to>
                                        <p:strVal val="visible"/>
                                      </p:to>
                                    </p:set>
                                    <p:anim calcmode="lin" valueType="num">
                                      <p:cBhvr additive="base">
                                        <p:cTn id="19"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85800"/>
            <a:ext cx="8229600" cy="1143000"/>
          </a:xfrm>
        </p:spPr>
        <p:txBody>
          <a:bodyPr>
            <a:noAutofit/>
          </a:bodyPr>
          <a:lstStyle/>
          <a:p>
            <a:pPr fontAlgn="auto">
              <a:spcAft>
                <a:spcPts val="0"/>
              </a:spcAft>
              <a:defRPr/>
            </a:pPr>
            <a:r>
              <a:rPr lang="en-US" sz="4400" dirty="0" smtClean="0"/>
              <a:t>Value Judgments Applied </a:t>
            </a:r>
            <a:br>
              <a:rPr lang="en-US" sz="4400" dirty="0" smtClean="0"/>
            </a:br>
            <a:r>
              <a:rPr lang="en-US" sz="4400" dirty="0" smtClean="0"/>
              <a:t>to Our Feelings</a:t>
            </a:r>
          </a:p>
        </p:txBody>
      </p:sp>
      <p:sp>
        <p:nvSpPr>
          <p:cNvPr id="9219" name="Rectangle 3"/>
          <p:cNvSpPr>
            <a:spLocks noGrp="1" noChangeArrowheads="1"/>
          </p:cNvSpPr>
          <p:nvPr>
            <p:ph idx="1"/>
          </p:nvPr>
        </p:nvSpPr>
        <p:spPr>
          <a:xfrm>
            <a:off x="457200" y="2149475"/>
            <a:ext cx="8229600" cy="4022725"/>
          </a:xfrm>
        </p:spPr>
        <p:txBody>
          <a:bodyPr/>
          <a:lstStyle/>
          <a:p>
            <a:pPr indent="1588">
              <a:lnSpc>
                <a:spcPct val="90000"/>
              </a:lnSpc>
              <a:buFont typeface="Wingdings" pitchFamily="2" charset="2"/>
              <a:buNone/>
            </a:pPr>
            <a:r>
              <a:rPr lang="en-US" dirty="0" smtClean="0"/>
              <a:t> </a:t>
            </a:r>
          </a:p>
          <a:p>
            <a:pPr indent="1588">
              <a:lnSpc>
                <a:spcPct val="90000"/>
              </a:lnSpc>
              <a:buFont typeface="Wingdings" pitchFamily="2" charset="2"/>
              <a:buNone/>
            </a:pPr>
            <a:r>
              <a:rPr lang="en-US" sz="3600" b="1" u="sng" dirty="0" smtClean="0"/>
              <a:t>Feelings</a:t>
            </a:r>
          </a:p>
          <a:p>
            <a:pPr indent="1588">
              <a:lnSpc>
                <a:spcPct val="90000"/>
              </a:lnSpc>
              <a:buFont typeface="Wingdings" pitchFamily="2" charset="2"/>
              <a:buNone/>
            </a:pPr>
            <a:endParaRPr lang="en-US" sz="1800" b="1" u="sng" dirty="0" smtClean="0"/>
          </a:p>
          <a:p>
            <a:pPr indent="1588">
              <a:lnSpc>
                <a:spcPct val="90000"/>
              </a:lnSpc>
              <a:buFont typeface="Wingdings" pitchFamily="2" charset="2"/>
              <a:buNone/>
            </a:pPr>
            <a:r>
              <a:rPr lang="en-US" b="1" i="1" dirty="0" smtClean="0"/>
              <a:t>Positive feelings</a:t>
            </a:r>
            <a:r>
              <a:rPr lang="en-US" dirty="0" smtClean="0"/>
              <a:t> – produce positive thoughts, which in turn lead to productive actions</a:t>
            </a:r>
          </a:p>
          <a:p>
            <a:pPr indent="1588">
              <a:lnSpc>
                <a:spcPct val="90000"/>
              </a:lnSpc>
              <a:buFont typeface="Wingdings" pitchFamily="2" charset="2"/>
              <a:buNone/>
            </a:pPr>
            <a:endParaRPr lang="en-US" sz="1400" dirty="0" smtClean="0"/>
          </a:p>
          <a:p>
            <a:pPr indent="1588">
              <a:lnSpc>
                <a:spcPct val="90000"/>
              </a:lnSpc>
              <a:buFont typeface="Wingdings" pitchFamily="2" charset="2"/>
              <a:buNone/>
            </a:pPr>
            <a:r>
              <a:rPr lang="en-US" b="1" i="1" dirty="0" smtClean="0"/>
              <a:t>Negative feelings</a:t>
            </a:r>
            <a:r>
              <a:rPr lang="en-US" dirty="0" smtClean="0"/>
              <a:t> – produce negative thoughts, which in turn lead to non-productive actions</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 calcmode="lin" valueType="num">
                                      <p:cBhvr additive="base">
                                        <p:cTn id="13"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 calcmode="lin" valueType="num">
                                      <p:cBhvr additive="base">
                                        <p:cTn id="1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609600"/>
            <a:ext cx="8001000" cy="1143000"/>
          </a:xfrm>
        </p:spPr>
        <p:txBody>
          <a:bodyPr>
            <a:normAutofit/>
          </a:bodyPr>
          <a:lstStyle/>
          <a:p>
            <a:pPr fontAlgn="auto">
              <a:spcAft>
                <a:spcPts val="0"/>
              </a:spcAft>
              <a:defRPr/>
            </a:pPr>
            <a:r>
              <a:rPr lang="en-US" sz="4800" dirty="0" smtClean="0"/>
              <a:t>Models for Change</a:t>
            </a:r>
          </a:p>
        </p:txBody>
      </p:sp>
      <p:sp>
        <p:nvSpPr>
          <p:cNvPr id="23555" name="Rectangle 3"/>
          <p:cNvSpPr>
            <a:spLocks noGrp="1" noChangeArrowheads="1"/>
          </p:cNvSpPr>
          <p:nvPr>
            <p:ph idx="1"/>
          </p:nvPr>
        </p:nvSpPr>
        <p:spPr>
          <a:xfrm>
            <a:off x="838200" y="2209800"/>
            <a:ext cx="7086600" cy="3733800"/>
          </a:xfrm>
        </p:spPr>
        <p:txBody>
          <a:bodyPr/>
          <a:lstStyle/>
          <a:p>
            <a:pPr marL="446088" indent="0">
              <a:lnSpc>
                <a:spcPct val="90000"/>
              </a:lnSpc>
              <a:buFont typeface="Wingdings" pitchFamily="2" charset="2"/>
              <a:buNone/>
            </a:pPr>
            <a:r>
              <a:rPr lang="en-US" sz="3200" b="1" u="sng" dirty="0" smtClean="0"/>
              <a:t>Therapy</a:t>
            </a:r>
          </a:p>
          <a:p>
            <a:pPr marL="446088" indent="0">
              <a:lnSpc>
                <a:spcPct val="90000"/>
              </a:lnSpc>
              <a:spcAft>
                <a:spcPts val="1200"/>
              </a:spcAft>
              <a:buFont typeface="Wingdings" pitchFamily="2" charset="2"/>
              <a:buNone/>
            </a:pPr>
            <a:r>
              <a:rPr lang="en-US" i="1" dirty="0" smtClean="0"/>
              <a:t>Change negative feelings to positive feelings and thoughts and behaviors will follow</a:t>
            </a:r>
          </a:p>
          <a:p>
            <a:pPr marL="446088" indent="0">
              <a:lnSpc>
                <a:spcPct val="90000"/>
              </a:lnSpc>
              <a:buFont typeface="Wingdings" pitchFamily="2" charset="2"/>
              <a:buNone/>
            </a:pPr>
            <a:r>
              <a:rPr lang="en-US" sz="3200" b="1" u="sng" dirty="0" smtClean="0"/>
              <a:t>Behavior modification</a:t>
            </a:r>
          </a:p>
          <a:p>
            <a:pPr marL="446088" indent="0">
              <a:lnSpc>
                <a:spcPct val="90000"/>
              </a:lnSpc>
              <a:buFont typeface="Wingdings" pitchFamily="2" charset="2"/>
              <a:buNone/>
            </a:pPr>
            <a:r>
              <a:rPr lang="en-US" i="1" dirty="0" smtClean="0"/>
              <a:t>Choose productive behaviors and work to change negative thoughts to positive thoughts and your feelings will follow</a:t>
            </a:r>
          </a:p>
        </p:txBody>
      </p:sp>
      <p:sp>
        <p:nvSpPr>
          <p:cNvPr id="2" name="Slide Number Placeholder 1"/>
          <p:cNvSpPr>
            <a:spLocks noGrp="1"/>
          </p:cNvSpPr>
          <p:nvPr>
            <p:ph type="sldNum" sz="quarter" idx="12"/>
          </p:nvPr>
        </p:nvSpPr>
        <p:spPr/>
        <p:txBody>
          <a:bodyPr/>
          <a:lstStyle/>
          <a:p>
            <a:pPr>
              <a:defRPr/>
            </a:pPr>
            <a:fld id="{F197BD62-064E-4E81-B2F0-54C5AEFD4B7B}"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 calcmode="lin" valueType="num">
                                      <p:cBhvr additive="base">
                                        <p:cTn id="11"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 calcmode="lin" valueType="num">
                                      <p:cBhvr additive="base">
                                        <p:cTn id="1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 calcmode="lin" valueType="num">
                                      <p:cBhvr additive="base">
                                        <p:cTn id="21"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2372</TotalTime>
  <Words>1896</Words>
  <Application>Microsoft Office PowerPoint</Application>
  <PresentationFormat>On-screen Show (4:3)</PresentationFormat>
  <Paragraphs>362</Paragraphs>
  <Slides>44</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 Unicode MS</vt:lpstr>
      <vt:lpstr>Arial</vt:lpstr>
      <vt:lpstr>Book Antiqua</vt:lpstr>
      <vt:lpstr>Lucida Sans</vt:lpstr>
      <vt:lpstr>Times New Roman</vt:lpstr>
      <vt:lpstr>Wingdings</vt:lpstr>
      <vt:lpstr>Wingdings 2</vt:lpstr>
      <vt:lpstr>Wingdings 3</vt:lpstr>
      <vt:lpstr>Apex</vt:lpstr>
      <vt:lpstr>         Chapter 6</vt:lpstr>
      <vt:lpstr>Chapter Overview</vt:lpstr>
      <vt:lpstr>Receptiveness to Change</vt:lpstr>
      <vt:lpstr>Personal Development  Receptiveness to Change</vt:lpstr>
      <vt:lpstr>Value Judgments Applied  to Our Actions</vt:lpstr>
      <vt:lpstr>Thoughts and Actions</vt:lpstr>
      <vt:lpstr>Value Judgments Applied  to Our Thoughts</vt:lpstr>
      <vt:lpstr>Value Judgments Applied  to Our Feelings</vt:lpstr>
      <vt:lpstr>Models for Change</vt:lpstr>
      <vt:lpstr>Making Behavior Modification Work for You</vt:lpstr>
      <vt:lpstr>Barriers to Choosing Productive Actions</vt:lpstr>
      <vt:lpstr>“The Common Denominator of Success” – Albert E.N. Gray</vt:lpstr>
      <vt:lpstr>Understanding Yourself</vt:lpstr>
      <vt:lpstr>Maslow’s Hierarchy of Needs</vt:lpstr>
      <vt:lpstr>“Needs” vs. “Wants”</vt:lpstr>
      <vt:lpstr>Self-Esteem</vt:lpstr>
      <vt:lpstr>Self-Esteem</vt:lpstr>
      <vt:lpstr>Myers-Briggs Type Indicator</vt:lpstr>
      <vt:lpstr>Benefits of Knowing Your  Personality Type and Learning Styles</vt:lpstr>
      <vt:lpstr>Understanding Others/Respecting Differences</vt:lpstr>
      <vt:lpstr>Silver Rule</vt:lpstr>
      <vt:lpstr>Assessment of Your Strengths and Areas for Improvement</vt:lpstr>
      <vt:lpstr>Personal Development Plans</vt:lpstr>
      <vt:lpstr>Developing Your  Communication Skills</vt:lpstr>
      <vt:lpstr>Writing Demands of an Engineer</vt:lpstr>
      <vt:lpstr>Oral Communication Demands of an Engineer</vt:lpstr>
      <vt:lpstr>Employers Want More</vt:lpstr>
      <vt:lpstr>Develop a Plan to Improve Your Communication Skills</vt:lpstr>
      <vt:lpstr>Leadership and Teamwork</vt:lpstr>
      <vt:lpstr>Example of Teamwork</vt:lpstr>
      <vt:lpstr>Participation on Teams During Engineering Study</vt:lpstr>
      <vt:lpstr>Principles of Teamwork</vt:lpstr>
      <vt:lpstr>Attributes of an Effective Team Leader</vt:lpstr>
      <vt:lpstr>Leadership Styles</vt:lpstr>
      <vt:lpstr>How Not to Lead</vt:lpstr>
      <vt:lpstr>Characteristics of an Effective Team Member</vt:lpstr>
      <vt:lpstr>Stages of Team Development</vt:lpstr>
      <vt:lpstr>Mental and Physical Wellness</vt:lpstr>
      <vt:lpstr>Tips for Good Health</vt:lpstr>
      <vt:lpstr>Balancing Work and Play</vt:lpstr>
      <vt:lpstr>Managing Stress</vt:lpstr>
      <vt:lpstr>Motivating Yourself</vt:lpstr>
      <vt:lpstr>Group Discussion Exercise Positive Aspects of College</vt:lpstr>
      <vt:lpstr>Alternate Group Discussion Importance of Attitude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landis</dc:creator>
  <cp:lastModifiedBy>Cole, John</cp:lastModifiedBy>
  <cp:revision>44</cp:revision>
  <dcterms:created xsi:type="dcterms:W3CDTF">2006-03-25T00:02:20Z</dcterms:created>
  <dcterms:modified xsi:type="dcterms:W3CDTF">2017-10-31T14:37:40Z</dcterms:modified>
</cp:coreProperties>
</file>