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5"/>
  </p:notesMasterIdLst>
  <p:sldIdLst>
    <p:sldId id="256" r:id="rId2"/>
    <p:sldId id="257" r:id="rId3"/>
    <p:sldId id="260" r:id="rId4"/>
    <p:sldId id="259" r:id="rId5"/>
    <p:sldId id="261" r:id="rId6"/>
    <p:sldId id="262" r:id="rId7"/>
    <p:sldId id="263" r:id="rId8"/>
    <p:sldId id="264" r:id="rId9"/>
    <p:sldId id="265" r:id="rId10"/>
    <p:sldId id="258" r:id="rId11"/>
    <p:sldId id="277" r:id="rId12"/>
    <p:sldId id="279" r:id="rId13"/>
    <p:sldId id="280" r:id="rId14"/>
    <p:sldId id="281" r:id="rId15"/>
    <p:sldId id="282" r:id="rId16"/>
    <p:sldId id="283" r:id="rId17"/>
    <p:sldId id="284" r:id="rId18"/>
    <p:sldId id="285" r:id="rId19"/>
    <p:sldId id="272" r:id="rId20"/>
    <p:sldId id="273" r:id="rId21"/>
    <p:sldId id="274" r:id="rId22"/>
    <p:sldId id="275"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3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AEEDE-B6C3-42EE-80AC-F7903C101C63}" type="datetimeFigureOut">
              <a:rPr lang="en-US" smtClean="0"/>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CD727-8D58-49A0-8F9F-225C00ECC810}" type="slidenum">
              <a:rPr lang="en-US" smtClean="0"/>
              <a:t>‹#›</a:t>
            </a:fld>
            <a:endParaRPr lang="en-US"/>
          </a:p>
        </p:txBody>
      </p:sp>
    </p:spTree>
    <p:extLst>
      <p:ext uri="{BB962C8B-B14F-4D97-AF65-F5344CB8AC3E}">
        <p14:creationId xmlns:p14="http://schemas.microsoft.com/office/powerpoint/2010/main" val="109080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CD727-8D58-49A0-8F9F-225C00ECC810}" type="slidenum">
              <a:rPr lang="en-US" smtClean="0"/>
              <a:t>2</a:t>
            </a:fld>
            <a:endParaRPr lang="en-US"/>
          </a:p>
        </p:txBody>
      </p:sp>
    </p:spTree>
    <p:extLst>
      <p:ext uri="{BB962C8B-B14F-4D97-AF65-F5344CB8AC3E}">
        <p14:creationId xmlns:p14="http://schemas.microsoft.com/office/powerpoint/2010/main" val="307493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You’re not allowed to use cattle prods, waterboarding,</a:t>
            </a:r>
            <a:r>
              <a:rPr lang="en-US" baseline="0" dirty="0" smtClean="0"/>
              <a:t> or pepper spray to assist in gathering requirements.</a:t>
            </a:r>
            <a:endParaRPr lang="en-US" dirty="0"/>
          </a:p>
        </p:txBody>
      </p:sp>
      <p:sp>
        <p:nvSpPr>
          <p:cNvPr id="4" name="Slide Number Placeholder 3"/>
          <p:cNvSpPr>
            <a:spLocks noGrp="1"/>
          </p:cNvSpPr>
          <p:nvPr>
            <p:ph type="sldNum" sz="quarter" idx="10"/>
          </p:nvPr>
        </p:nvSpPr>
        <p:spPr/>
        <p:txBody>
          <a:bodyPr/>
          <a:lstStyle/>
          <a:p>
            <a:fld id="{ECACD727-8D58-49A0-8F9F-225C00ECC810}" type="slidenum">
              <a:rPr lang="en-US" smtClean="0"/>
              <a:t>5</a:t>
            </a:fld>
            <a:endParaRPr lang="en-US"/>
          </a:p>
        </p:txBody>
      </p:sp>
    </p:spTree>
    <p:extLst>
      <p:ext uri="{BB962C8B-B14F-4D97-AF65-F5344CB8AC3E}">
        <p14:creationId xmlns:p14="http://schemas.microsoft.com/office/powerpoint/2010/main" val="168539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changing requirements, as long as the deadline extends</a:t>
            </a:r>
            <a:r>
              <a:rPr lang="en-US" baseline="0" dirty="0" smtClean="0"/>
              <a:t> or we’re paid really well.</a:t>
            </a:r>
            <a:endParaRPr lang="en-US" dirty="0"/>
          </a:p>
        </p:txBody>
      </p:sp>
      <p:sp>
        <p:nvSpPr>
          <p:cNvPr id="4" name="Slide Number Placeholder 3"/>
          <p:cNvSpPr>
            <a:spLocks noGrp="1"/>
          </p:cNvSpPr>
          <p:nvPr>
            <p:ph type="sldNum" sz="quarter" idx="10"/>
          </p:nvPr>
        </p:nvSpPr>
        <p:spPr/>
        <p:txBody>
          <a:bodyPr/>
          <a:lstStyle/>
          <a:p>
            <a:fld id="{ECACD727-8D58-49A0-8F9F-225C00ECC810}" type="slidenum">
              <a:rPr lang="en-US" smtClean="0"/>
              <a:t>21</a:t>
            </a:fld>
            <a:endParaRPr lang="en-US"/>
          </a:p>
        </p:txBody>
      </p:sp>
    </p:spTree>
    <p:extLst>
      <p:ext uri="{BB962C8B-B14F-4D97-AF65-F5344CB8AC3E}">
        <p14:creationId xmlns:p14="http://schemas.microsoft.com/office/powerpoint/2010/main" val="25427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980592-0860-4B9D-A955-4EC2AB2DB458}"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270388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11553331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79370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25521385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8276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60553093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8036936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371979087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4BA30-AA14-47B3-94ED-A398AB2C1AFD}"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171491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1D43-CB16-461C-B60D-96FEF3590034}" type="datetime1">
              <a:rPr lang="en-US" smtClean="0"/>
              <a:t>10/22/2018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205996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8E1D43-CB16-461C-B60D-96FEF3590034}" type="datetime1">
              <a:rPr lang="en-US" smtClean="0"/>
              <a:t>10/22/2018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13555508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8E1D43-CB16-461C-B60D-96FEF3590034}" type="datetime1">
              <a:rPr lang="en-US" smtClean="0"/>
              <a:t>10/22/2018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22834483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8E1D43-CB16-461C-B60D-96FEF3590034}" type="datetime1">
              <a:rPr lang="en-US" smtClean="0"/>
              <a:t>10/22/2018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310031465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E1D43-CB16-461C-B60D-96FEF3590034}" type="datetime1">
              <a:rPr lang="en-US" smtClean="0"/>
              <a:t>10/22/2018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6382178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1D43-CB16-461C-B60D-96FEF3590034}" type="datetime1">
              <a:rPr lang="en-US" smtClean="0"/>
              <a:t>10/22/2018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442683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1D43-CB16-461C-B60D-96FEF3590034}" type="datetime1">
              <a:rPr lang="en-US" smtClean="0"/>
              <a:t>10/22/2018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082982-9859-4BAF-8CEF-BFDF4E2108FC}" type="slidenum">
              <a:rPr lang="en-US" smtClean="0"/>
              <a:t>‹#›</a:t>
            </a:fld>
            <a:endParaRPr lang="en-US"/>
          </a:p>
        </p:txBody>
      </p:sp>
    </p:spTree>
    <p:extLst>
      <p:ext uri="{BB962C8B-B14F-4D97-AF65-F5344CB8AC3E}">
        <p14:creationId xmlns:p14="http://schemas.microsoft.com/office/powerpoint/2010/main" val="5360724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8E1D43-CB16-461C-B60D-96FEF3590034}" type="datetime1">
              <a:rPr lang="en-US" smtClean="0"/>
              <a:t>10/22/2018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6082982-9859-4BAF-8CEF-BFDF4E2108FC}" type="slidenum">
              <a:rPr lang="en-US" smtClean="0"/>
              <a:t>‹#›</a:t>
            </a:fld>
            <a:endParaRPr lang="en-US"/>
          </a:p>
        </p:txBody>
      </p:sp>
    </p:spTree>
    <p:extLst>
      <p:ext uri="{BB962C8B-B14F-4D97-AF65-F5344CB8AC3E}">
        <p14:creationId xmlns:p14="http://schemas.microsoft.com/office/powerpoint/2010/main" val="193332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21928"/>
            <a:ext cx="6858000" cy="2878672"/>
          </a:xfrm>
        </p:spPr>
        <p:txBody>
          <a:bodyPr>
            <a:normAutofit/>
          </a:bodyPr>
          <a:lstStyle/>
          <a:p>
            <a:r>
              <a:rPr lang="en-US" dirty="0" smtClean="0"/>
              <a:t>Software</a:t>
            </a:r>
            <a:br>
              <a:rPr lang="en-US" dirty="0" smtClean="0"/>
            </a:br>
            <a:r>
              <a:rPr lang="en-US" dirty="0" smtClean="0"/>
              <a:t>Lifecycle</a:t>
            </a:r>
            <a:br>
              <a:rPr lang="en-US" dirty="0" smtClean="0"/>
            </a:br>
            <a:r>
              <a:rPr lang="en-US" dirty="0" smtClean="0"/>
              <a:t>Models</a:t>
            </a:r>
            <a:endParaRPr lang="en-US" dirty="0"/>
          </a:p>
        </p:txBody>
      </p:sp>
      <p:sp>
        <p:nvSpPr>
          <p:cNvPr id="3" name="Subtitle 2"/>
          <p:cNvSpPr>
            <a:spLocks noGrp="1"/>
          </p:cNvSpPr>
          <p:nvPr>
            <p:ph type="subTitle" idx="1"/>
          </p:nvPr>
        </p:nvSpPr>
        <p:spPr>
          <a:xfrm>
            <a:off x="943133" y="4827526"/>
            <a:ext cx="5757862" cy="1396399"/>
          </a:xfrm>
        </p:spPr>
        <p:txBody>
          <a:bodyPr>
            <a:normAutofit/>
          </a:bodyPr>
          <a:lstStyle/>
          <a:p>
            <a:r>
              <a:rPr lang="en-US" dirty="0" smtClean="0"/>
              <a:t>CS1200</a:t>
            </a:r>
          </a:p>
          <a:p>
            <a:r>
              <a:rPr lang="en-US" dirty="0" smtClean="0"/>
              <a:t>Fall </a:t>
            </a:r>
            <a:r>
              <a:rPr lang="en-US" dirty="0" smtClean="0"/>
              <a:t>2018</a:t>
            </a:r>
            <a:endParaRPr lang="en-US" dirty="0" smtClean="0"/>
          </a:p>
          <a:p>
            <a:r>
              <a:rPr lang="en-US" sz="1800" dirty="0" smtClean="0"/>
              <a:t>Thanks to John Cole for creating parts of this lecture</a:t>
            </a:r>
            <a:endParaRPr lang="en-US" sz="1800" dirty="0"/>
          </a:p>
        </p:txBody>
      </p:sp>
      <p:sp>
        <p:nvSpPr>
          <p:cNvPr id="5" name="Slide Number Placeholder 4"/>
          <p:cNvSpPr>
            <a:spLocks noGrp="1"/>
          </p:cNvSpPr>
          <p:nvPr>
            <p:ph type="sldNum" sz="quarter" idx="12"/>
          </p:nvPr>
        </p:nvSpPr>
        <p:spPr/>
        <p:txBody>
          <a:bodyPr/>
          <a:lstStyle/>
          <a:p>
            <a:fld id="{26082982-9859-4BAF-8CEF-BFDF4E2108FC}" type="slidenum">
              <a:rPr lang="en-US" smtClean="0"/>
              <a:t>1</a:t>
            </a:fld>
            <a:endParaRPr lang="en-US"/>
          </a:p>
        </p:txBody>
      </p:sp>
    </p:spTree>
    <p:extLst>
      <p:ext uri="{BB962C8B-B14F-4D97-AF65-F5344CB8AC3E}">
        <p14:creationId xmlns:p14="http://schemas.microsoft.com/office/powerpoint/2010/main" val="3759880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In Practice</a:t>
            </a:r>
            <a:endParaRPr lang="en-US" dirty="0"/>
          </a:p>
        </p:txBody>
      </p:sp>
      <p:sp>
        <p:nvSpPr>
          <p:cNvPr id="3" name="Content Placeholder 2"/>
          <p:cNvSpPr>
            <a:spLocks noGrp="1"/>
          </p:cNvSpPr>
          <p:nvPr>
            <p:ph idx="1"/>
          </p:nvPr>
        </p:nvSpPr>
        <p:spPr/>
        <p:txBody>
          <a:bodyPr/>
          <a:lstStyle/>
          <a:p>
            <a:r>
              <a:rPr lang="en-US" altLang="en-US" dirty="0" smtClean="0"/>
              <a:t>In the real world, software development is totally different</a:t>
            </a:r>
          </a:p>
          <a:p>
            <a:pPr lvl="1"/>
            <a:r>
              <a:rPr lang="en-US" altLang="en-US" dirty="0" smtClean="0">
                <a:solidFill>
                  <a:schemeClr val="tx1"/>
                </a:solidFill>
              </a:rPr>
              <a:t>We make mistakes</a:t>
            </a:r>
          </a:p>
          <a:p>
            <a:pPr lvl="1"/>
            <a:r>
              <a:rPr lang="en-US" altLang="en-US" dirty="0" smtClean="0">
                <a:solidFill>
                  <a:schemeClr val="tx1"/>
                </a:solidFill>
              </a:rPr>
              <a:t>The client’s requirements change while the software product is being developed</a:t>
            </a:r>
          </a:p>
          <a:p>
            <a:pPr lvl="1"/>
            <a:r>
              <a:rPr lang="en-US" altLang="en-US" dirty="0" smtClean="0">
                <a:solidFill>
                  <a:schemeClr val="tx1"/>
                </a:solidFill>
              </a:rPr>
              <a:t>Clients like to be able to see something work early in the process</a:t>
            </a:r>
          </a:p>
          <a:p>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10</a:t>
            </a:fld>
            <a:endParaRPr lang="en-US"/>
          </a:p>
        </p:txBody>
      </p:sp>
    </p:spTree>
    <p:extLst>
      <p:ext uri="{BB962C8B-B14F-4D97-AF65-F5344CB8AC3E}">
        <p14:creationId xmlns:p14="http://schemas.microsoft.com/office/powerpoint/2010/main" val="3713663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28575" y="304800"/>
            <a:ext cx="4672013" cy="6604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ea typeface="ＭＳ Ｐゴシック" panose="020B0600070205080204" pitchFamily="34" charset="-128"/>
              </a:rPr>
              <a:t>The Waterfall Model</a:t>
            </a:r>
          </a:p>
        </p:txBody>
      </p:sp>
      <p:sp>
        <p:nvSpPr>
          <p:cNvPr id="3174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28398D-379E-49C7-9193-55E011012BB2}" type="slidenum">
              <a:rPr lang="en-US" altLang="en-US" sz="1000">
                <a:latin typeface="Helvetica" panose="020B0604020202020204" pitchFamily="34" charset="0"/>
              </a:rPr>
              <a:pPr/>
              <a:t>11</a:t>
            </a:fld>
            <a:endParaRPr lang="en-US" altLang="en-US" sz="1000">
              <a:latin typeface="Helvetica" panose="020B0604020202020204" pitchFamily="34" charset="0"/>
            </a:endParaRP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551781"/>
            <a:ext cx="7899400" cy="19002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31748" name="Rectangle 1"/>
          <p:cNvSpPr>
            <a:spLocks noChangeArrowheads="1"/>
          </p:cNvSpPr>
          <p:nvPr/>
        </p:nvSpPr>
        <p:spPr bwMode="auto">
          <a:xfrm>
            <a:off x="381000" y="3718577"/>
            <a:ext cx="6710362" cy="265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000" b="1" dirty="0"/>
              <a:t>It is the oldest paradigm for SE. When requirements are well defined and reasonably stable, it leads to a linear fashion. </a:t>
            </a:r>
          </a:p>
          <a:p>
            <a:pPr>
              <a:lnSpc>
                <a:spcPct val="90000"/>
              </a:lnSpc>
            </a:pPr>
            <a:endParaRPr lang="en-US" altLang="en-US" sz="2000" b="1" dirty="0"/>
          </a:p>
          <a:p>
            <a:pPr>
              <a:lnSpc>
                <a:spcPct val="90000"/>
              </a:lnSpc>
            </a:pPr>
            <a:r>
              <a:rPr lang="en-US" altLang="en-US" sz="1500" b="1" dirty="0"/>
              <a:t>(problems: 1. rarely linear, iteration needed. 2. hard to state all requirements explicitly. Blocking state. 3. code will not be released until very late.)</a:t>
            </a:r>
          </a:p>
          <a:p>
            <a:pPr>
              <a:lnSpc>
                <a:spcPct val="90000"/>
              </a:lnSpc>
            </a:pPr>
            <a:endParaRPr lang="en-US" altLang="en-US" sz="2000" b="1" dirty="0"/>
          </a:p>
          <a:p>
            <a:pPr>
              <a:lnSpc>
                <a:spcPct val="90000"/>
              </a:lnSpc>
            </a:pPr>
            <a:r>
              <a:rPr lang="en-US" altLang="en-US" sz="2000" b="1" dirty="0"/>
              <a:t>The classic life cycle suggests a systematic, sequential approach to software development. </a:t>
            </a:r>
          </a:p>
        </p:txBody>
      </p:sp>
    </p:spTree>
    <p:extLst>
      <p:ext uri="{BB962C8B-B14F-4D97-AF65-F5344CB8AC3E}">
        <p14:creationId xmlns:p14="http://schemas.microsoft.com/office/powerpoint/2010/main" val="12417942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219200" y="990600"/>
            <a:ext cx="5322888" cy="6604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mtClean="0">
                <a:ea typeface="ＭＳ Ｐゴシック" panose="020B0600070205080204" pitchFamily="34" charset="-128"/>
              </a:rPr>
              <a:t>The Incremental Model</a:t>
            </a:r>
          </a:p>
        </p:txBody>
      </p:sp>
      <p:sp>
        <p:nvSpPr>
          <p:cNvPr id="3379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E1F818F-705A-42D7-8678-EE43D7930796}" type="slidenum">
              <a:rPr lang="en-US" altLang="en-US" sz="1000">
                <a:latin typeface="Helvetica" panose="020B0604020202020204" pitchFamily="34" charset="0"/>
              </a:rPr>
              <a:pPr/>
              <a:t>12</a:t>
            </a:fld>
            <a:endParaRPr lang="en-US" altLang="en-US" sz="1000">
              <a:latin typeface="Helvetica" panose="020B0604020202020204" pitchFamily="34" charset="0"/>
            </a:endParaRPr>
          </a:p>
        </p:txBody>
      </p:sp>
      <p:pic>
        <p:nvPicPr>
          <p:cNvPr id="180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529" y="1923719"/>
            <a:ext cx="5934559" cy="3844925"/>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13863467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990600" y="838200"/>
            <a:ext cx="6669088" cy="88265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mtClean="0">
                <a:ea typeface="ＭＳ Ｐゴシック" panose="020B0600070205080204" pitchFamily="34" charset="-128"/>
              </a:rPr>
              <a:t>The Incremental Model</a:t>
            </a:r>
          </a:p>
        </p:txBody>
      </p:sp>
      <p:sp>
        <p:nvSpPr>
          <p:cNvPr id="34818" name="Rectangle 3"/>
          <p:cNvSpPr>
            <a:spLocks noGrp="1" noChangeArrowheads="1"/>
          </p:cNvSpPr>
          <p:nvPr>
            <p:ph idx="1"/>
          </p:nvPr>
        </p:nvSpPr>
        <p:spPr>
          <a:xfrm>
            <a:off x="685800" y="1676400"/>
            <a:ext cx="60198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eaLnBrk="1" hangingPunct="1"/>
            <a:r>
              <a:rPr lang="en-US" altLang="en-US" dirty="0" smtClean="0">
                <a:solidFill>
                  <a:schemeClr val="tx1"/>
                </a:solidFill>
                <a:ea typeface="ＭＳ Ｐゴシック" panose="020B0600070205080204" pitchFamily="34" charset="-128"/>
              </a:rPr>
              <a:t>When initial requirements are reasonably well defined, but the overall scope of the development effort precludes a purely linear process. A compelling need to expand a limited set of new functions to a later system release. </a:t>
            </a:r>
          </a:p>
          <a:p>
            <a:pPr marL="285750" indent="-285750" eaLnBrk="1" hangingPunct="1"/>
            <a:r>
              <a:rPr lang="en-US" altLang="en-US" dirty="0" smtClean="0">
                <a:solidFill>
                  <a:schemeClr val="tx1"/>
                </a:solidFill>
                <a:ea typeface="ＭＳ Ｐゴシック" panose="020B0600070205080204" pitchFamily="34" charset="-128"/>
              </a:rPr>
              <a:t>It combines elements of linear and parallel process flows. Each linear sequence produces deliverable increments of the software. </a:t>
            </a:r>
          </a:p>
          <a:p>
            <a:pPr marL="285750" indent="-285750" eaLnBrk="1" hangingPunct="1"/>
            <a:r>
              <a:rPr lang="en-US" altLang="en-US" dirty="0" smtClean="0">
                <a:solidFill>
                  <a:schemeClr val="tx1"/>
                </a:solidFill>
                <a:ea typeface="ＭＳ Ｐゴシック" panose="020B0600070205080204" pitchFamily="34" charset="-128"/>
              </a:rPr>
              <a:t>The first increment is often a core </a:t>
            </a:r>
            <a:r>
              <a:rPr lang="en-US" altLang="en-US" smtClean="0">
                <a:solidFill>
                  <a:schemeClr val="tx1"/>
                </a:solidFill>
                <a:ea typeface="ＭＳ Ｐゴシック" panose="020B0600070205080204" pitchFamily="34" charset="-128"/>
              </a:rPr>
              <a:t>product without </a:t>
            </a:r>
            <a:r>
              <a:rPr lang="en-US" altLang="en-US" dirty="0" smtClean="0">
                <a:solidFill>
                  <a:schemeClr val="tx1"/>
                </a:solidFill>
                <a:ea typeface="ＭＳ Ｐゴシック" panose="020B0600070205080204" pitchFamily="34" charset="-128"/>
              </a:rPr>
              <a:t>many supplementary features. Users use it and evaluate it with more modifications to better meet the needs. </a:t>
            </a:r>
          </a:p>
        </p:txBody>
      </p:sp>
      <p:sp>
        <p:nvSpPr>
          <p:cNvPr id="348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1224B6-CCAF-4B58-8D99-D54F4C3205AF}" type="slidenum">
              <a:rPr lang="en-US" altLang="en-US" sz="1000">
                <a:latin typeface="Helvetica" panose="020B0604020202020204" pitchFamily="34" charset="0"/>
              </a:rPr>
              <a:pPr/>
              <a:t>13</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2147506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33400" y="6858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800" smtClean="0">
                <a:ea typeface="ＭＳ Ｐゴシック" panose="020B0600070205080204" pitchFamily="34" charset="-128"/>
              </a:rPr>
              <a:t>Evolutionary Models</a:t>
            </a:r>
          </a:p>
        </p:txBody>
      </p:sp>
      <p:sp>
        <p:nvSpPr>
          <p:cNvPr id="35842" name="Rectangle 3"/>
          <p:cNvSpPr>
            <a:spLocks noGrp="1" noChangeArrowheads="1"/>
          </p:cNvSpPr>
          <p:nvPr>
            <p:ph idx="1"/>
          </p:nvPr>
        </p:nvSpPr>
        <p:spPr>
          <a:xfrm>
            <a:off x="304800" y="1524000"/>
            <a:ext cx="67818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pPr marL="285750" indent="-285750" eaLnBrk="1" hangingPunct="1"/>
            <a:r>
              <a:rPr lang="en-US" altLang="en-US" dirty="0" smtClean="0">
                <a:solidFill>
                  <a:schemeClr val="tx1"/>
                </a:solidFill>
                <a:ea typeface="ＭＳ Ｐゴシック" panose="020B0600070205080204" pitchFamily="34" charset="-128"/>
              </a:rPr>
              <a:t>Software system evolves over time as requirements often change as development proceeds. Thus, a straight line to a complete end product is not possible. However, a limited version must be delivered to meet competitive pressure. </a:t>
            </a:r>
          </a:p>
          <a:p>
            <a:pPr marL="285750" indent="-285750" eaLnBrk="1" hangingPunct="1"/>
            <a:r>
              <a:rPr lang="en-US" altLang="en-US" dirty="0" smtClean="0">
                <a:solidFill>
                  <a:schemeClr val="tx1"/>
                </a:solidFill>
                <a:ea typeface="ＭＳ Ｐゴシック" panose="020B0600070205080204" pitchFamily="34" charset="-128"/>
              </a:rPr>
              <a:t>Usually a set of core product or system requirements is well understood, but the details and extension have yet to be defined. </a:t>
            </a:r>
          </a:p>
          <a:p>
            <a:pPr marL="285750" indent="-285750" eaLnBrk="1" hangingPunct="1"/>
            <a:r>
              <a:rPr lang="en-US" altLang="en-US" dirty="0" smtClean="0">
                <a:solidFill>
                  <a:schemeClr val="tx1"/>
                </a:solidFill>
                <a:ea typeface="ＭＳ Ｐゴシック" panose="020B0600070205080204" pitchFamily="34" charset="-128"/>
              </a:rPr>
              <a:t>You need a process model that has been explicitly designed to accommodate a product that evolved over time. </a:t>
            </a:r>
          </a:p>
          <a:p>
            <a:pPr marL="285750" indent="-285750" eaLnBrk="1" hangingPunct="1"/>
            <a:r>
              <a:rPr lang="en-US" altLang="en-US" dirty="0" smtClean="0">
                <a:solidFill>
                  <a:schemeClr val="tx1"/>
                </a:solidFill>
                <a:ea typeface="ＭＳ Ｐゴシック" panose="020B0600070205080204" pitchFamily="34" charset="-128"/>
              </a:rPr>
              <a:t>It is iterative that enables you to develop increasingly more complete version of the software. </a:t>
            </a:r>
          </a:p>
        </p:txBody>
      </p:sp>
      <p:sp>
        <p:nvSpPr>
          <p:cNvPr id="358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71BAF4B-CA57-4A70-88FD-85F23B8DD160}" type="slidenum">
              <a:rPr lang="en-US" altLang="en-US" sz="1000">
                <a:latin typeface="Helvetica" panose="020B0604020202020204" pitchFamily="34" charset="0"/>
              </a:rPr>
              <a:pPr/>
              <a:t>14</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34549467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376237" y="3048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800" dirty="0" smtClean="0">
                <a:ea typeface="ＭＳ Ｐゴシック" panose="020B0600070205080204" pitchFamily="34" charset="-128"/>
              </a:rPr>
              <a:t>Evolutionary Models: Prototyping</a:t>
            </a:r>
          </a:p>
        </p:txBody>
      </p:sp>
      <p:sp>
        <p:nvSpPr>
          <p:cNvPr id="36866" name="Rectangle 3"/>
          <p:cNvSpPr>
            <a:spLocks noGrp="1" noChangeArrowheads="1"/>
          </p:cNvSpPr>
          <p:nvPr>
            <p:ph idx="1"/>
          </p:nvPr>
        </p:nvSpPr>
        <p:spPr>
          <a:xfrm>
            <a:off x="228600" y="2058988"/>
            <a:ext cx="75438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10000"/>
          </a:bodyPr>
          <a:lstStyle/>
          <a:p>
            <a:pPr marL="285750" indent="-285750" eaLnBrk="1" hangingPunct="1"/>
            <a:r>
              <a:rPr lang="en-US" altLang="en-US" sz="1800" dirty="0" smtClean="0">
                <a:solidFill>
                  <a:schemeClr val="tx1"/>
                </a:solidFill>
                <a:ea typeface="ＭＳ Ｐゴシック" panose="020B0600070205080204" pitchFamily="34" charset="-128"/>
              </a:rPr>
              <a:t>When to use: Customer defines a set of general objectives but does not identify detailed requirements for functions and features. Or Developer may be unsure of the efficiency of an algorithm, the form that human computer interaction should take. </a:t>
            </a:r>
          </a:p>
          <a:p>
            <a:pPr marL="285750" indent="-285750" eaLnBrk="1" hangingPunct="1"/>
            <a:r>
              <a:rPr lang="en-US" altLang="en-US" sz="1800" dirty="0" smtClean="0">
                <a:solidFill>
                  <a:schemeClr val="tx1"/>
                </a:solidFill>
                <a:ea typeface="ＭＳ Ｐゴシック" panose="020B0600070205080204" pitchFamily="34" charset="-128"/>
              </a:rPr>
              <a:t>What step: Begins with communication by meeting with stakeholders to define the objective, identify whatever requirements are known, outline areas where further definition is mandatory. A quick plan for prototyping and modeling (quick design) occur.  Quick design focuses on a representation of those aspects the software that will be visible to end users. ( interface and output). Design leads to the construction of a prototype which will be deployed and evaluated. Stakeholder</a:t>
            </a:r>
            <a:r>
              <a:rPr lang="ja-JP" altLang="en-US" sz="1800" dirty="0" smtClean="0">
                <a:solidFill>
                  <a:schemeClr val="tx1"/>
                </a:solidFill>
                <a:ea typeface="ＭＳ Ｐゴシック" panose="020B0600070205080204" pitchFamily="34" charset="-128"/>
              </a:rPr>
              <a:t>’</a:t>
            </a:r>
            <a:r>
              <a:rPr lang="en-US" altLang="ja-JP" sz="1800" dirty="0" smtClean="0">
                <a:solidFill>
                  <a:schemeClr val="tx1"/>
                </a:solidFill>
                <a:ea typeface="ＭＳ Ｐゴシック" panose="020B0600070205080204" pitchFamily="34" charset="-128"/>
              </a:rPr>
              <a:t>s comments will be used to refine requirements</a:t>
            </a:r>
            <a:r>
              <a:rPr lang="en-US" altLang="ja-JP" dirty="0" smtClean="0">
                <a:solidFill>
                  <a:schemeClr val="tx1"/>
                </a:solidFill>
                <a:ea typeface="ＭＳ Ｐゴシック" panose="020B0600070205080204" pitchFamily="34" charset="-128"/>
              </a:rPr>
              <a:t>. </a:t>
            </a:r>
          </a:p>
          <a:p>
            <a:pPr marL="285750" indent="-285750" eaLnBrk="1" hangingPunct="1"/>
            <a:r>
              <a:rPr lang="en-US" altLang="en-US" sz="1800" dirty="0" smtClean="0">
                <a:solidFill>
                  <a:schemeClr val="tx1"/>
                </a:solidFill>
                <a:ea typeface="ＭＳ Ｐゴシック" panose="020B0600070205080204" pitchFamily="34" charset="-128"/>
              </a:rPr>
              <a:t>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p>
        </p:txBody>
      </p:sp>
      <p:sp>
        <p:nvSpPr>
          <p:cNvPr id="368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47F562F-6B17-460A-AC08-04BC92B33E99}" type="slidenum">
              <a:rPr lang="en-US" altLang="en-US" sz="1000">
                <a:latin typeface="Helvetica" panose="020B0604020202020204" pitchFamily="34" charset="0"/>
              </a:rPr>
              <a:pPr/>
              <a:t>15</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99588151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46552" y="233247"/>
            <a:ext cx="5419753" cy="1374735"/>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z="4300" dirty="0" smtClean="0">
                <a:ea typeface="ＭＳ Ｐゴシック" panose="020B0600070205080204" pitchFamily="34" charset="-128"/>
              </a:rPr>
              <a:t>Evolutionary Models: </a:t>
            </a:r>
            <a:br>
              <a:rPr lang="en-US" altLang="en-US" sz="4300" dirty="0" smtClean="0">
                <a:ea typeface="ＭＳ Ｐゴシック" panose="020B0600070205080204" pitchFamily="34" charset="-128"/>
              </a:rPr>
            </a:br>
            <a:r>
              <a:rPr lang="en-US" altLang="en-US" sz="4300" dirty="0" smtClean="0">
                <a:ea typeface="ＭＳ Ｐゴシック" panose="020B0600070205080204" pitchFamily="34" charset="-128"/>
              </a:rPr>
              <a:t>Prototyping</a:t>
            </a:r>
          </a:p>
        </p:txBody>
      </p:sp>
      <p:sp>
        <p:nvSpPr>
          <p:cNvPr id="3789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057679E-02A2-476A-A785-FC0DB242679A}" type="slidenum">
              <a:rPr lang="en-US" altLang="en-US" sz="1000">
                <a:latin typeface="Helvetica" panose="020B0604020202020204" pitchFamily="34" charset="0"/>
              </a:rPr>
              <a:pPr/>
              <a:t>16</a:t>
            </a:fld>
            <a:endParaRPr lang="en-US" altLang="en-US" sz="1000">
              <a:latin typeface="Helvetica" panose="020B0604020202020204" pitchFamily="34" charset="0"/>
            </a:endParaRPr>
          </a:p>
        </p:txBody>
      </p:sp>
      <p:sp>
        <p:nvSpPr>
          <p:cNvPr id="182284" name="Text Box 12"/>
          <p:cNvSpPr txBox="1">
            <a:spLocks noChangeArrowheads="1"/>
          </p:cNvSpPr>
          <p:nvPr/>
        </p:nvSpPr>
        <p:spPr bwMode="auto">
          <a:xfrm>
            <a:off x="5359400" y="4629150"/>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Construction</a:t>
            </a:r>
          </a:p>
          <a:p>
            <a:pPr algn="ctr">
              <a:lnSpc>
                <a:spcPct val="90000"/>
              </a:lnSpc>
              <a:defRPr/>
            </a:pPr>
            <a:r>
              <a:rPr lang="en-US" sz="1200">
                <a:solidFill>
                  <a:schemeClr val="bg2"/>
                </a:solidFill>
                <a:latin typeface="Helvetica" charset="0"/>
                <a:ea typeface="ＭＳ Ｐゴシック" charset="0"/>
                <a:cs typeface="ＭＳ Ｐゴシック" charset="0"/>
              </a:rPr>
              <a:t>of prototype</a:t>
            </a:r>
          </a:p>
        </p:txBody>
      </p:sp>
      <p:grpSp>
        <p:nvGrpSpPr>
          <p:cNvPr id="37892" name="Group 27"/>
          <p:cNvGrpSpPr>
            <a:grpSpLocks/>
          </p:cNvGrpSpPr>
          <p:nvPr/>
        </p:nvGrpSpPr>
        <p:grpSpPr bwMode="auto">
          <a:xfrm>
            <a:off x="1295400" y="1926563"/>
            <a:ext cx="4419600" cy="4114800"/>
            <a:chOff x="1536" y="1152"/>
            <a:chExt cx="2920" cy="2864"/>
          </a:xfrm>
        </p:grpSpPr>
        <p:pic>
          <p:nvPicPr>
            <p:cNvPr id="1822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82288" name="Rectangle 16"/>
            <p:cNvSpPr>
              <a:spLocks noChangeArrowheads="1"/>
            </p:cNvSpPr>
            <p:nvPr/>
          </p:nvSpPr>
          <p:spPr bwMode="auto">
            <a:xfrm>
              <a:off x="1894" y="1675"/>
              <a:ext cx="662" cy="36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lnSpc>
                  <a:spcPct val="90000"/>
                </a:lnSpc>
                <a:defRPr/>
              </a:pPr>
              <a:endParaRPr lang="en-US" sz="1800" b="1">
                <a:latin typeface="Helvetica" charset="0"/>
                <a:ea typeface="ＭＳ Ｐゴシック" charset="0"/>
                <a:cs typeface="ＭＳ Ｐゴシック" charset="0"/>
              </a:endParaRPr>
            </a:p>
          </p:txBody>
        </p:sp>
        <p:sp>
          <p:nvSpPr>
            <p:cNvPr id="182289" name="Text Box 17"/>
            <p:cNvSpPr txBox="1">
              <a:spLocks noChangeArrowheads="1"/>
            </p:cNvSpPr>
            <p:nvPr/>
          </p:nvSpPr>
          <p:spPr bwMode="auto">
            <a:xfrm>
              <a:off x="1849" y="1772"/>
              <a:ext cx="79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defRPr/>
              </a:pPr>
              <a:r>
                <a:rPr lang="en-US" sz="1200" smtClean="0">
                  <a:solidFill>
                    <a:schemeClr val="bg2"/>
                  </a:solidFill>
                  <a:latin typeface="Helvetica" charset="0"/>
                </a:rPr>
                <a:t>communication</a:t>
              </a:r>
              <a:endParaRPr lang="en-US" sz="1800" b="1" smtClean="0">
                <a:latin typeface="Helvetica"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1" name="Text Box 19"/>
            <p:cNvSpPr txBox="1">
              <a:spLocks noChangeArrowheads="1"/>
            </p:cNvSpPr>
            <p:nvPr/>
          </p:nvSpPr>
          <p:spPr bwMode="auto">
            <a:xfrm>
              <a:off x="3418" y="1532"/>
              <a:ext cx="38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Quick</a:t>
              </a:r>
            </a:p>
            <a:p>
              <a:pPr algn="ctr">
                <a:lnSpc>
                  <a:spcPct val="90000"/>
                </a:lnSpc>
                <a:defRPr/>
              </a:pPr>
              <a:r>
                <a:rPr lang="en-US" sz="1200">
                  <a:solidFill>
                    <a:schemeClr val="bg2"/>
                  </a:solidFill>
                  <a:latin typeface="Helvetica" charset="0"/>
                  <a:ea typeface="ＭＳ Ｐゴシック" charset="0"/>
                  <a:cs typeface="ＭＳ Ｐゴシック" charset="0"/>
                </a:rPr>
                <a:t>plan</a:t>
              </a:r>
            </a:p>
          </p:txBody>
        </p:sp>
        <p:sp>
          <p:nvSpPr>
            <p:cNvPr id="182292" name="Rectangle 20"/>
            <p:cNvSpPr>
              <a:spLocks noChangeArrowheads="1"/>
            </p:cNvSpPr>
            <p:nvPr/>
          </p:nvSpPr>
          <p:spPr bwMode="auto">
            <a:xfrm>
              <a:off x="3713" y="1983"/>
              <a:ext cx="541"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3" name="Rectangle 21"/>
            <p:cNvSpPr>
              <a:spLocks noChangeArrowheads="1"/>
            </p:cNvSpPr>
            <p:nvPr/>
          </p:nvSpPr>
          <p:spPr bwMode="auto">
            <a:xfrm>
              <a:off x="4301" y="2053"/>
              <a:ext cx="41" cy="183"/>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4" name="Text Box 22"/>
            <p:cNvSpPr txBox="1">
              <a:spLocks noChangeArrowheads="1"/>
            </p:cNvSpPr>
            <p:nvPr/>
          </p:nvSpPr>
          <p:spPr bwMode="auto">
            <a:xfrm>
              <a:off x="3638" y="2004"/>
              <a:ext cx="70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Modeling</a:t>
              </a:r>
            </a:p>
            <a:p>
              <a:pPr algn="ctr">
                <a:lnSpc>
                  <a:spcPct val="90000"/>
                </a:lnSpc>
                <a:defRPr/>
              </a:pPr>
              <a:r>
                <a:rPr lang="en-US" sz="1200">
                  <a:solidFill>
                    <a:schemeClr val="bg2"/>
                  </a:solidFill>
                  <a:latin typeface="Helvetica" charset="0"/>
                  <a:ea typeface="ＭＳ Ｐゴシック" charset="0"/>
                  <a:cs typeface="ＭＳ Ｐゴシック" charset="0"/>
                </a:rPr>
                <a:t>Quick design</a:t>
              </a:r>
            </a:p>
          </p:txBody>
        </p:sp>
        <p:sp>
          <p:nvSpPr>
            <p:cNvPr id="182295" name="Rectangle 23"/>
            <p:cNvSpPr>
              <a:spLocks noChangeArrowheads="1"/>
            </p:cNvSpPr>
            <p:nvPr/>
          </p:nvSpPr>
          <p:spPr bwMode="auto">
            <a:xfrm>
              <a:off x="3508" y="3091"/>
              <a:ext cx="637"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6" name="Text Box 24"/>
            <p:cNvSpPr txBox="1">
              <a:spLocks noChangeArrowheads="1"/>
            </p:cNvSpPr>
            <p:nvPr/>
          </p:nvSpPr>
          <p:spPr bwMode="auto">
            <a:xfrm>
              <a:off x="3476" y="3153"/>
              <a:ext cx="68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Construction</a:t>
              </a:r>
            </a:p>
            <a:p>
              <a:pPr algn="ctr">
                <a:lnSpc>
                  <a:spcPct val="90000"/>
                </a:lnSpc>
                <a:defRPr/>
              </a:pPr>
              <a:r>
                <a:rPr lang="en-US" sz="1200">
                  <a:solidFill>
                    <a:schemeClr val="bg2"/>
                  </a:solidFill>
                  <a:latin typeface="Helvetica" charset="0"/>
                  <a:ea typeface="ＭＳ Ｐゴシック" charset="0"/>
                  <a:cs typeface="ＭＳ Ｐゴシック" charset="0"/>
                </a:rPr>
                <a:t>of prototype</a:t>
              </a:r>
            </a:p>
          </p:txBody>
        </p:sp>
        <p:sp>
          <p:nvSpPr>
            <p:cNvPr id="182297" name="Rectangle 25"/>
            <p:cNvSpPr>
              <a:spLocks noChangeArrowheads="1"/>
            </p:cNvSpPr>
            <p:nvPr/>
          </p:nvSpPr>
          <p:spPr bwMode="auto">
            <a:xfrm>
              <a:off x="1819" y="2934"/>
              <a:ext cx="642" cy="40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8" name="Text Box 26"/>
            <p:cNvSpPr txBox="1">
              <a:spLocks noChangeArrowheads="1"/>
            </p:cNvSpPr>
            <p:nvPr/>
          </p:nvSpPr>
          <p:spPr bwMode="auto">
            <a:xfrm>
              <a:off x="1812" y="2961"/>
              <a:ext cx="65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Deployment</a:t>
              </a:r>
            </a:p>
            <a:p>
              <a:pPr algn="ctr">
                <a:lnSpc>
                  <a:spcPct val="90000"/>
                </a:lnSpc>
                <a:defRPr/>
              </a:pPr>
              <a:r>
                <a:rPr lang="en-US" sz="1200">
                  <a:solidFill>
                    <a:schemeClr val="bg2"/>
                  </a:solidFill>
                  <a:latin typeface="Helvetica" charset="0"/>
                  <a:ea typeface="ＭＳ Ｐゴシック" charset="0"/>
                  <a:cs typeface="ＭＳ Ｐゴシック" charset="0"/>
                </a:rPr>
                <a:t>delivery &amp;</a:t>
              </a:r>
            </a:p>
            <a:p>
              <a:pPr algn="ctr">
                <a:lnSpc>
                  <a:spcPct val="90000"/>
                </a:lnSpc>
                <a:defRPr/>
              </a:pPr>
              <a:r>
                <a:rPr lang="en-US" sz="1200">
                  <a:solidFill>
                    <a:schemeClr val="bg2"/>
                  </a:solidFill>
                  <a:latin typeface="Helvetica" charset="0"/>
                  <a:ea typeface="ＭＳ Ｐゴシック" charset="0"/>
                  <a:cs typeface="ＭＳ Ｐゴシック" charset="0"/>
                </a:rPr>
                <a:t>feedback</a:t>
              </a:r>
            </a:p>
          </p:txBody>
        </p:sp>
      </p:grpSp>
    </p:spTree>
    <p:extLst>
      <p:ext uri="{BB962C8B-B14F-4D97-AF65-F5344CB8AC3E}">
        <p14:creationId xmlns:p14="http://schemas.microsoft.com/office/powerpoint/2010/main" val="41379121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0" y="96175"/>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800" dirty="0" smtClean="0">
                <a:ea typeface="ＭＳ Ｐゴシック" panose="020B0600070205080204" pitchFamily="34" charset="-128"/>
              </a:rPr>
              <a:t>Evolutionary Models: The Spiral</a:t>
            </a:r>
          </a:p>
        </p:txBody>
      </p:sp>
      <p:sp>
        <p:nvSpPr>
          <p:cNvPr id="38914" name="Rectangle 3"/>
          <p:cNvSpPr>
            <a:spLocks noGrp="1" noChangeArrowheads="1"/>
          </p:cNvSpPr>
          <p:nvPr>
            <p:ph idx="1"/>
          </p:nvPr>
        </p:nvSpPr>
        <p:spPr>
          <a:xfrm>
            <a:off x="381000" y="1524000"/>
            <a:ext cx="7391400" cy="54864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lnSpcReduction="10000"/>
          </a:bodyPr>
          <a:lstStyle/>
          <a:p>
            <a:pPr marL="285750" indent="-285750" eaLnBrk="1" hangingPunct="1"/>
            <a:r>
              <a:rPr lang="en-US" altLang="en-US" sz="1500" dirty="0" smtClean="0">
                <a:solidFill>
                  <a:schemeClr val="tx1"/>
                </a:solidFill>
                <a:ea typeface="ＭＳ Ｐゴシック" panose="020B0600070205080204" pitchFamily="34" charset="-128"/>
              </a:rPr>
              <a:t>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eaLnBrk="1" hangingPunct="1"/>
            <a:r>
              <a:rPr lang="en-US" altLang="en-US" sz="1500" dirty="0" smtClean="0">
                <a:solidFill>
                  <a:schemeClr val="tx1"/>
                </a:solidFill>
                <a:ea typeface="ＭＳ Ｐゴシック" panose="020B0600070205080204" pitchFamily="34" charset="-128"/>
              </a:rPr>
              <a:t>Two main distinguishing features: one is </a:t>
            </a:r>
            <a:r>
              <a:rPr lang="en-US" altLang="en-US" sz="1500" dirty="0" smtClean="0">
                <a:solidFill>
                  <a:srgbClr val="C00000"/>
                </a:solidFill>
                <a:ea typeface="ＭＳ Ｐゴシック" panose="020B0600070205080204" pitchFamily="34" charset="-128"/>
              </a:rPr>
              <a:t>cyclic approach </a:t>
            </a:r>
            <a:r>
              <a:rPr lang="en-US" altLang="en-US" sz="1500" dirty="0" smtClean="0">
                <a:solidFill>
                  <a:schemeClr val="tx1"/>
                </a:solidFill>
                <a:ea typeface="ＭＳ Ｐゴシック" panose="020B0600070205080204" pitchFamily="34" charset="-128"/>
              </a:rPr>
              <a:t>for incrementally growing a system</a:t>
            </a:r>
            <a:r>
              <a:rPr lang="ja-JP" altLang="en-US" sz="1500" dirty="0" smtClean="0">
                <a:solidFill>
                  <a:schemeClr val="tx1"/>
                </a:solidFill>
                <a:ea typeface="ＭＳ Ｐゴシック" panose="020B0600070205080204" pitchFamily="34" charset="-128"/>
              </a:rPr>
              <a:t>’</a:t>
            </a:r>
            <a:r>
              <a:rPr lang="en-US" altLang="ja-JP" sz="1500" dirty="0" smtClean="0">
                <a:solidFill>
                  <a:schemeClr val="tx1"/>
                </a:solidFill>
                <a:ea typeface="ＭＳ Ｐゴシック" panose="020B0600070205080204" pitchFamily="34" charset="-128"/>
              </a:rPr>
              <a:t>s degree of definition and implementation while decreasing its degree of risk. The other is a set of </a:t>
            </a:r>
            <a:r>
              <a:rPr lang="en-US" altLang="ja-JP" sz="1500" dirty="0" smtClean="0">
                <a:solidFill>
                  <a:srgbClr val="C00000"/>
                </a:solidFill>
                <a:ea typeface="ＭＳ Ｐゴシック" panose="020B0600070205080204" pitchFamily="34" charset="-128"/>
              </a:rPr>
              <a:t>anchor point milestones </a:t>
            </a:r>
            <a:r>
              <a:rPr lang="en-US" altLang="ja-JP" sz="1500" dirty="0" smtClean="0">
                <a:solidFill>
                  <a:schemeClr val="tx1"/>
                </a:solidFill>
                <a:ea typeface="ＭＳ Ｐゴシック" panose="020B0600070205080204" pitchFamily="34" charset="-128"/>
              </a:rPr>
              <a:t>for ensuring stakeholder commitment to feasible and mutually satisfactory system solutions. </a:t>
            </a:r>
          </a:p>
          <a:p>
            <a:pPr marL="285750" indent="-285750" eaLnBrk="1" hangingPunct="1"/>
            <a:r>
              <a:rPr lang="en-US" altLang="en-US" sz="1500" dirty="0" smtClean="0">
                <a:solidFill>
                  <a:schemeClr val="tx1"/>
                </a:solidFill>
                <a:ea typeface="ＭＳ Ｐゴシック" panose="020B0600070205080204" pitchFamily="34" charset="-128"/>
              </a:rPr>
              <a:t>A series of evolutionary releases is delivered. During the early iterations, the release might be a model or prototype. During later iterations, increasingly more complete version of the engineered system are produced. </a:t>
            </a:r>
          </a:p>
          <a:p>
            <a:pPr marL="285750" indent="-285750" eaLnBrk="1" hangingPunct="1"/>
            <a:r>
              <a:rPr lang="en-US" altLang="en-US" sz="1500" dirty="0" smtClean="0">
                <a:solidFill>
                  <a:schemeClr val="tx1"/>
                </a:solidFill>
                <a:ea typeface="ＭＳ Ｐゴシック" panose="020B0600070205080204" pitchFamily="34" charset="-128"/>
              </a:rPr>
              <a:t>The first circuit in the clockwise direction might result in the product </a:t>
            </a:r>
            <a:r>
              <a:rPr lang="en-US" altLang="en-US" sz="1500" dirty="0" smtClean="0">
                <a:solidFill>
                  <a:srgbClr val="C00000"/>
                </a:solidFill>
                <a:ea typeface="ＭＳ Ｐゴシック" panose="020B0600070205080204" pitchFamily="34" charset="-128"/>
              </a:rPr>
              <a:t>specification</a:t>
            </a:r>
            <a:r>
              <a:rPr lang="en-US" altLang="en-US" sz="1500" dirty="0" smtClean="0">
                <a:solidFill>
                  <a:schemeClr val="tx1"/>
                </a:solidFill>
                <a:ea typeface="ＭＳ Ｐゴシック" panose="020B0600070205080204" pitchFamily="34" charset="-128"/>
              </a:rPr>
              <a:t>; subsequent passes around the spiral might be used to develop a </a:t>
            </a:r>
            <a:r>
              <a:rPr lang="en-US" altLang="en-US" sz="1500" dirty="0" smtClean="0">
                <a:solidFill>
                  <a:srgbClr val="C00000"/>
                </a:solidFill>
                <a:ea typeface="ＭＳ Ｐゴシック" panose="020B0600070205080204" pitchFamily="34" charset="-128"/>
              </a:rPr>
              <a:t>prototype</a:t>
            </a:r>
            <a:r>
              <a:rPr lang="en-US" altLang="en-US" sz="1500" dirty="0" smtClean="0">
                <a:solidFill>
                  <a:schemeClr val="tx1"/>
                </a:solidFill>
                <a:ea typeface="ＭＳ Ｐゴシック" panose="020B0600070205080204" pitchFamily="34" charset="-128"/>
              </a:rPr>
              <a:t> and then progressively more sophisticated versions of the </a:t>
            </a:r>
            <a:r>
              <a:rPr lang="en-US" altLang="en-US" sz="1500" dirty="0" smtClean="0">
                <a:solidFill>
                  <a:srgbClr val="C00000"/>
                </a:solidFill>
                <a:ea typeface="ＭＳ Ｐゴシック" panose="020B0600070205080204" pitchFamily="34" charset="-128"/>
              </a:rPr>
              <a:t>software</a:t>
            </a:r>
            <a:r>
              <a:rPr lang="en-US" altLang="en-US" sz="1500" dirty="0" smtClean="0">
                <a:solidFill>
                  <a:schemeClr val="tx1"/>
                </a:solidFill>
                <a:ea typeface="ＭＳ Ｐゴシック" panose="020B0600070205080204" pitchFamily="34" charset="-128"/>
              </a:rPr>
              <a:t>. Each pass results in adjustments to the project plan. Cost and schedule are adjusted based on feedback. Also, the number of iterations will be adjusted by project manager. </a:t>
            </a:r>
          </a:p>
          <a:p>
            <a:pPr marL="285750" indent="-285750" eaLnBrk="1" hangingPunct="1"/>
            <a:r>
              <a:rPr lang="en-US" altLang="en-US" sz="1500" dirty="0" smtClean="0">
                <a:solidFill>
                  <a:schemeClr val="tx1"/>
                </a:solidFill>
                <a:ea typeface="ＭＳ Ｐゴシック" panose="020B0600070205080204" pitchFamily="34" charset="-128"/>
              </a:rPr>
              <a:t>Good to develop large-scale system as software evolves as the process progresses and risk should be understood and properly reacted to. Prototyping is used to reduce risk. </a:t>
            </a:r>
          </a:p>
          <a:p>
            <a:pPr marL="285750" indent="-285750" eaLnBrk="1" hangingPunct="1"/>
            <a:r>
              <a:rPr lang="en-US" altLang="en-US" sz="1500" dirty="0" smtClean="0">
                <a:solidFill>
                  <a:schemeClr val="tx1"/>
                </a:solidFill>
                <a:ea typeface="ＭＳ Ｐゴシック" panose="020B0600070205080204" pitchFamily="34" charset="-128"/>
              </a:rPr>
              <a:t>However, it may be difficult to convince customers that it is controllable as it demands considerable risk assessment expertise. </a:t>
            </a:r>
          </a:p>
        </p:txBody>
      </p:sp>
      <p:sp>
        <p:nvSpPr>
          <p:cNvPr id="389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696C3C6-A259-47D2-88B7-40CD0368A80B}" type="slidenum">
              <a:rPr lang="en-US" altLang="en-US" sz="1000">
                <a:latin typeface="Helvetica" panose="020B0604020202020204" pitchFamily="34" charset="0"/>
              </a:rPr>
              <a:pPr/>
              <a:t>17</a:t>
            </a:fld>
            <a:endParaRPr lang="en-US" altLang="en-US" sz="1000">
              <a:latin typeface="Helvetica" panose="020B0604020202020204" pitchFamily="34" charset="0"/>
            </a:endParaRPr>
          </a:p>
        </p:txBody>
      </p:sp>
    </p:spTree>
    <p:extLst>
      <p:ext uri="{BB962C8B-B14F-4D97-AF65-F5344CB8AC3E}">
        <p14:creationId xmlns:p14="http://schemas.microsoft.com/office/powerpoint/2010/main" val="28625901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04800" y="228600"/>
            <a:ext cx="5419753" cy="1374735"/>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z="4300" dirty="0" smtClean="0">
                <a:ea typeface="ＭＳ Ｐゴシック" panose="020B0600070205080204" pitchFamily="34" charset="-128"/>
              </a:rPr>
              <a:t>Evolutionary Models: </a:t>
            </a:r>
            <a:br>
              <a:rPr lang="en-US" altLang="en-US" sz="4300" dirty="0" smtClean="0">
                <a:ea typeface="ＭＳ Ｐゴシック" panose="020B0600070205080204" pitchFamily="34" charset="-128"/>
              </a:rPr>
            </a:br>
            <a:r>
              <a:rPr lang="en-US" altLang="en-US" sz="4300" dirty="0" smtClean="0">
                <a:ea typeface="ＭＳ Ｐゴシック" panose="020B0600070205080204" pitchFamily="34" charset="-128"/>
              </a:rPr>
              <a:t>The Spiral</a:t>
            </a:r>
          </a:p>
        </p:txBody>
      </p:sp>
      <p:sp>
        <p:nvSpPr>
          <p:cNvPr id="399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B57C69-E4C8-4158-A597-66FE0E95C367}" type="slidenum">
              <a:rPr lang="en-US" altLang="en-US" sz="1000">
                <a:latin typeface="Helvetica" panose="020B0604020202020204" pitchFamily="34" charset="0"/>
              </a:rPr>
              <a:pPr/>
              <a:t>18</a:t>
            </a:fld>
            <a:endParaRPr lang="en-US" altLang="en-US" sz="1000">
              <a:latin typeface="Helvetica" panose="020B0604020202020204" pitchFamily="34" charset="0"/>
            </a:endParaRPr>
          </a:p>
        </p:txBody>
      </p:sp>
      <p:pic>
        <p:nvPicPr>
          <p:cNvPr id="183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82" y="1740825"/>
            <a:ext cx="5651500" cy="43005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40915483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Process</a:t>
            </a:r>
            <a:endParaRPr lang="en-US" dirty="0"/>
          </a:p>
        </p:txBody>
      </p:sp>
      <p:sp>
        <p:nvSpPr>
          <p:cNvPr id="3" name="Content Placeholder 2"/>
          <p:cNvSpPr>
            <a:spLocks noGrp="1"/>
          </p:cNvSpPr>
          <p:nvPr>
            <p:ph idx="1"/>
          </p:nvPr>
        </p:nvSpPr>
        <p:spPr/>
        <p:txBody>
          <a:bodyPr/>
          <a:lstStyle/>
          <a:p>
            <a:r>
              <a:rPr lang="en-US" dirty="0" smtClean="0">
                <a:solidFill>
                  <a:schemeClr val="tx1"/>
                </a:solidFill>
              </a:rPr>
              <a:t>Characterized by short iterations and quick delivery of working code</a:t>
            </a:r>
          </a:p>
          <a:p>
            <a:r>
              <a:rPr lang="en-US" dirty="0" smtClean="0">
                <a:solidFill>
                  <a:schemeClr val="tx1"/>
                </a:solidFill>
              </a:rPr>
              <a:t>The Unified Process (also called Rational Unified Process) is an implementation of Agile</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26082982-9859-4BAF-8CEF-BFDF4E2108FC}" type="slidenum">
              <a:rPr lang="en-US" smtClean="0"/>
              <a:t>19</a:t>
            </a:fld>
            <a:endParaRPr lang="en-US"/>
          </a:p>
        </p:txBody>
      </p:sp>
    </p:spTree>
    <p:extLst>
      <p:ext uri="{BB962C8B-B14F-4D97-AF65-F5344CB8AC3E}">
        <p14:creationId xmlns:p14="http://schemas.microsoft.com/office/powerpoint/2010/main" val="280484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Life Cycle in Theory</a:t>
            </a:r>
            <a:endParaRPr lang="en-US" dirty="0"/>
          </a:p>
        </p:txBody>
      </p:sp>
      <p:sp>
        <p:nvSpPr>
          <p:cNvPr id="3" name="Content Placeholder 2"/>
          <p:cNvSpPr>
            <a:spLocks noGrp="1"/>
          </p:cNvSpPr>
          <p:nvPr>
            <p:ph idx="1"/>
          </p:nvPr>
        </p:nvSpPr>
        <p:spPr>
          <a:xfrm>
            <a:off x="457200" y="1600200"/>
            <a:ext cx="4800600" cy="4525963"/>
          </a:xfrm>
        </p:spPr>
        <p:txBody>
          <a:bodyPr/>
          <a:lstStyle/>
          <a:p>
            <a:pPr marL="533400" indent="-533400"/>
            <a:r>
              <a:rPr lang="en-US" altLang="en-US" sz="2400" dirty="0" smtClean="0"/>
              <a:t>Ideally, software is developed like this:</a:t>
            </a:r>
          </a:p>
          <a:p>
            <a:pPr marL="1139825" lvl="1" indent="-682625"/>
            <a:r>
              <a:rPr lang="en-US" altLang="en-US" sz="2000" dirty="0" smtClean="0"/>
              <a:t>Linear</a:t>
            </a:r>
          </a:p>
          <a:p>
            <a:pPr marL="1139825" lvl="1" indent="-682625"/>
            <a:r>
              <a:rPr lang="en-US" altLang="en-US" sz="2000" dirty="0" smtClean="0"/>
              <a:t>Starting from scratch</a:t>
            </a:r>
          </a:p>
          <a:p>
            <a:pPr marL="739775" indent="-682625"/>
            <a:r>
              <a:rPr lang="en-US" altLang="en-US" sz="2400" dirty="0" smtClean="0"/>
              <a:t>This is called the “Waterfall Model”</a:t>
            </a:r>
          </a:p>
          <a:p>
            <a:pPr marL="533400" indent="-533400"/>
            <a:endParaRPr lang="en-US" altLang="en-US" sz="2400" dirty="0" smtClean="0"/>
          </a:p>
          <a:p>
            <a:endParaRPr lang="en-US" dirty="0"/>
          </a:p>
        </p:txBody>
      </p:sp>
      <p:sp>
        <p:nvSpPr>
          <p:cNvPr id="6" name="Slide Number Placeholder 5"/>
          <p:cNvSpPr>
            <a:spLocks noGrp="1"/>
          </p:cNvSpPr>
          <p:nvPr>
            <p:ph type="sldNum" sz="quarter" idx="12"/>
          </p:nvPr>
        </p:nvSpPr>
        <p:spPr/>
        <p:txBody>
          <a:bodyPr/>
          <a:lstStyle/>
          <a:p>
            <a:fld id="{26082982-9859-4BAF-8CEF-BFDF4E2108FC}" type="slidenum">
              <a:rPr lang="en-US" smtClean="0"/>
              <a:t>2</a:t>
            </a:fld>
            <a:endParaRPr lang="en-US"/>
          </a:p>
        </p:txBody>
      </p:sp>
      <p:pic>
        <p:nvPicPr>
          <p:cNvPr id="5" name="Picture 4" descr="sch2333x_0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457" y="1270000"/>
            <a:ext cx="2251075"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57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sp>
        <p:nvSpPr>
          <p:cNvPr id="3" name="Content Placeholder 2"/>
          <p:cNvSpPr>
            <a:spLocks noGrp="1"/>
          </p:cNvSpPr>
          <p:nvPr>
            <p:ph idx="1"/>
          </p:nvPr>
        </p:nvSpPr>
        <p:spPr>
          <a:xfrm>
            <a:off x="457200" y="1447800"/>
            <a:ext cx="5867400" cy="4953000"/>
          </a:xfrm>
        </p:spPr>
        <p:txBody>
          <a:bodyPr>
            <a:normAutofit/>
          </a:bodyPr>
          <a:lstStyle/>
          <a:p>
            <a:r>
              <a:rPr lang="en-US" i="1" dirty="0"/>
              <a:t>We are uncovering better ways of developing software by doing it and helping others do it. Through this work we have come to value:</a:t>
            </a:r>
            <a:endParaRPr lang="en-US" dirty="0"/>
          </a:p>
          <a:p>
            <a:r>
              <a:rPr lang="en-US" b="1" dirty="0"/>
              <a:t>Individuals and interactions</a:t>
            </a:r>
            <a:r>
              <a:rPr lang="en-US" dirty="0"/>
              <a:t> over Processes and tools</a:t>
            </a:r>
          </a:p>
          <a:p>
            <a:r>
              <a:rPr lang="en-US" b="1" dirty="0"/>
              <a:t>Working software</a:t>
            </a:r>
            <a:r>
              <a:rPr lang="en-US" dirty="0"/>
              <a:t> over Comprehensive documentation</a:t>
            </a:r>
          </a:p>
          <a:p>
            <a:r>
              <a:rPr lang="en-US" b="1" dirty="0"/>
              <a:t>Customer collaboration</a:t>
            </a:r>
            <a:r>
              <a:rPr lang="en-US" dirty="0"/>
              <a:t> over Contract negotiation</a:t>
            </a:r>
          </a:p>
          <a:p>
            <a:r>
              <a:rPr lang="en-US" b="1" dirty="0"/>
              <a:t>Responding to change</a:t>
            </a:r>
            <a:r>
              <a:rPr lang="en-US" dirty="0"/>
              <a:t> over Following a plan</a:t>
            </a:r>
          </a:p>
          <a:p>
            <a:r>
              <a:rPr lang="en-US" i="1" dirty="0"/>
              <a:t>That is, while there is value in the items on the right, we value the items on the left more</a:t>
            </a:r>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20</a:t>
            </a:fld>
            <a:endParaRPr lang="en-US"/>
          </a:p>
        </p:txBody>
      </p:sp>
    </p:spTree>
    <p:extLst>
      <p:ext uri="{BB962C8B-B14F-4D97-AF65-F5344CB8AC3E}">
        <p14:creationId xmlns:p14="http://schemas.microsoft.com/office/powerpoint/2010/main" val="657639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(1)</a:t>
            </a:r>
            <a:endParaRPr lang="en-US" dirty="0"/>
          </a:p>
        </p:txBody>
      </p:sp>
      <p:sp>
        <p:nvSpPr>
          <p:cNvPr id="3" name="Content Placeholder 2"/>
          <p:cNvSpPr>
            <a:spLocks noGrp="1"/>
          </p:cNvSpPr>
          <p:nvPr>
            <p:ph idx="1"/>
          </p:nvPr>
        </p:nvSpPr>
        <p:spPr>
          <a:xfrm>
            <a:off x="457200" y="1600200"/>
            <a:ext cx="6172200" cy="4525963"/>
          </a:xfrm>
        </p:spPr>
        <p:txBody>
          <a:bodyPr>
            <a:normAutofit/>
          </a:bodyPr>
          <a:lstStyle/>
          <a:p>
            <a:pPr marL="0" indent="0">
              <a:buNone/>
            </a:pPr>
            <a:r>
              <a:rPr lang="en-US" dirty="0" smtClean="0"/>
              <a:t>1. Customer </a:t>
            </a:r>
            <a:r>
              <a:rPr lang="en-US" dirty="0"/>
              <a:t>satisfaction by rapid delivery of useful software</a:t>
            </a:r>
          </a:p>
          <a:p>
            <a:pPr marL="0" indent="0">
              <a:buNone/>
            </a:pPr>
            <a:r>
              <a:rPr lang="en-US" dirty="0" smtClean="0"/>
              <a:t>2. Welcome </a:t>
            </a:r>
            <a:r>
              <a:rPr lang="en-US" dirty="0"/>
              <a:t>changing requirements, even late in development</a:t>
            </a:r>
          </a:p>
          <a:p>
            <a:pPr marL="0" indent="0">
              <a:buNone/>
            </a:pPr>
            <a:r>
              <a:rPr lang="en-US" dirty="0" smtClean="0"/>
              <a:t>3. Working </a:t>
            </a:r>
            <a:r>
              <a:rPr lang="en-US" dirty="0"/>
              <a:t>software is delivered frequently (weeks rather than months)</a:t>
            </a:r>
          </a:p>
          <a:p>
            <a:pPr marL="0" indent="0">
              <a:buNone/>
            </a:pPr>
            <a:r>
              <a:rPr lang="en-US" dirty="0" smtClean="0"/>
              <a:t>4. Close</a:t>
            </a:r>
            <a:r>
              <a:rPr lang="en-US" dirty="0"/>
              <a:t>, daily cooperation between business people and developers</a:t>
            </a:r>
          </a:p>
          <a:p>
            <a:pPr marL="0" indent="0">
              <a:buNone/>
            </a:pPr>
            <a:r>
              <a:rPr lang="en-US" dirty="0" smtClean="0"/>
              <a:t>5. Projects </a:t>
            </a:r>
            <a:r>
              <a:rPr lang="en-US" dirty="0"/>
              <a:t>are built around motivated individuals, who should be trusted</a:t>
            </a:r>
          </a:p>
          <a:p>
            <a:pPr marL="0" indent="0">
              <a:buNone/>
            </a:pPr>
            <a:r>
              <a:rPr lang="en-US" dirty="0" smtClean="0"/>
              <a:t>6. Face-to-face </a:t>
            </a:r>
            <a:r>
              <a:rPr lang="en-US" dirty="0"/>
              <a:t>conversation is the best form of communication (co-location</a:t>
            </a:r>
            <a:r>
              <a:rPr lang="en-US" dirty="0" smtClean="0"/>
              <a:t>)</a:t>
            </a:r>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21</a:t>
            </a:fld>
            <a:endParaRPr lang="en-US"/>
          </a:p>
        </p:txBody>
      </p:sp>
    </p:spTree>
    <p:extLst>
      <p:ext uri="{BB962C8B-B14F-4D97-AF65-F5344CB8AC3E}">
        <p14:creationId xmlns:p14="http://schemas.microsoft.com/office/powerpoint/2010/main" val="158745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7. Working </a:t>
            </a:r>
            <a:r>
              <a:rPr lang="en-US" dirty="0"/>
              <a:t>software is the principal measure of progress</a:t>
            </a:r>
          </a:p>
          <a:p>
            <a:pPr marL="0" indent="0">
              <a:buNone/>
            </a:pPr>
            <a:r>
              <a:rPr lang="en-US" dirty="0" smtClean="0"/>
              <a:t>8. Sustainable </a:t>
            </a:r>
            <a:r>
              <a:rPr lang="en-US" dirty="0"/>
              <a:t>development, able to maintain a constant pace</a:t>
            </a:r>
          </a:p>
          <a:p>
            <a:pPr marL="0" indent="0">
              <a:buNone/>
            </a:pPr>
            <a:r>
              <a:rPr lang="en-US" dirty="0" smtClean="0"/>
              <a:t>9. Continuous </a:t>
            </a:r>
            <a:r>
              <a:rPr lang="en-US" dirty="0"/>
              <a:t>attention to technical excellence and good design</a:t>
            </a:r>
          </a:p>
          <a:p>
            <a:pPr marL="0" indent="0">
              <a:buNone/>
            </a:pPr>
            <a:r>
              <a:rPr lang="en-US" dirty="0" smtClean="0"/>
              <a:t>10. Simplicity—the </a:t>
            </a:r>
            <a:r>
              <a:rPr lang="en-US" dirty="0"/>
              <a:t>art of maximizing the amount of work not done—is essential</a:t>
            </a:r>
          </a:p>
          <a:p>
            <a:pPr marL="0" indent="0">
              <a:buNone/>
            </a:pPr>
            <a:r>
              <a:rPr lang="en-US" dirty="0" smtClean="0"/>
              <a:t>11. Self-organizing </a:t>
            </a:r>
            <a:r>
              <a:rPr lang="en-US" dirty="0"/>
              <a:t>teams</a:t>
            </a:r>
          </a:p>
          <a:p>
            <a:pPr marL="0" indent="0">
              <a:buNone/>
            </a:pPr>
            <a:r>
              <a:rPr lang="en-US" dirty="0" smtClean="0"/>
              <a:t>12. Regular </a:t>
            </a:r>
            <a:r>
              <a:rPr lang="en-US" dirty="0"/>
              <a:t>adaptation to changing circumstances</a:t>
            </a:r>
          </a:p>
          <a:p>
            <a:endParaRPr lang="en-US" dirty="0"/>
          </a:p>
          <a:p>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22</a:t>
            </a:fld>
            <a:endParaRPr lang="en-US"/>
          </a:p>
        </p:txBody>
      </p:sp>
    </p:spTree>
    <p:extLst>
      <p:ext uri="{BB962C8B-B14F-4D97-AF65-F5344CB8AC3E}">
        <p14:creationId xmlns:p14="http://schemas.microsoft.com/office/powerpoint/2010/main" val="2325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26082982-9859-4BAF-8CEF-BFDF4E2108FC}" type="slidenum">
              <a:rPr lang="en-US" smtClean="0"/>
              <a:t>23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544183"/>
            <a:ext cx="3886200" cy="5826455"/>
          </a:xfrm>
          <a:prstGeom prst="rect">
            <a:avLst/>
          </a:prstGeom>
        </p:spPr>
      </p:pic>
    </p:spTree>
    <p:extLst>
      <p:ext uri="{BB962C8B-B14F-4D97-AF65-F5344CB8AC3E}">
        <p14:creationId xmlns:p14="http://schemas.microsoft.com/office/powerpoint/2010/main" val="124129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Waterfall</a:t>
            </a:r>
            <a:endParaRPr lang="en-US" dirty="0"/>
          </a:p>
        </p:txBody>
      </p:sp>
      <p:sp>
        <p:nvSpPr>
          <p:cNvPr id="4" name="Slide Number Placeholder 3"/>
          <p:cNvSpPr>
            <a:spLocks noGrp="1"/>
          </p:cNvSpPr>
          <p:nvPr>
            <p:ph type="sldNum" sz="quarter" idx="12"/>
          </p:nvPr>
        </p:nvSpPr>
        <p:spPr/>
        <p:txBody>
          <a:bodyPr/>
          <a:lstStyle/>
          <a:p>
            <a:fld id="{26082982-9859-4BAF-8CEF-BFDF4E2108FC}" type="slidenum">
              <a:rPr lang="en-US" smtClean="0"/>
              <a:t>3</a:t>
            </a:fld>
            <a:endParaRPr lang="en-US"/>
          </a:p>
        </p:txBody>
      </p:sp>
      <p:pic>
        <p:nvPicPr>
          <p:cNvPr id="1026" name="Picture 2" descr="http://upload.wikimedia.org/wikipedia/commons/thumb/e/e2/Waterfall_model.svg/350px-Waterfall_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1054"/>
            <a:ext cx="6321702" cy="475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33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altLang="en-US" dirty="0" smtClean="0"/>
              <a:t>Characterized by</a:t>
            </a:r>
          </a:p>
          <a:p>
            <a:pPr lvl="1"/>
            <a:r>
              <a:rPr lang="en-US" altLang="en-US" dirty="0" smtClean="0"/>
              <a:t>Feedback loops</a:t>
            </a:r>
          </a:p>
          <a:p>
            <a:pPr lvl="1"/>
            <a:r>
              <a:rPr lang="en-US" altLang="en-US" dirty="0" smtClean="0"/>
              <a:t>Documentation-driven</a:t>
            </a:r>
          </a:p>
          <a:p>
            <a:r>
              <a:rPr lang="en-US" altLang="en-US" dirty="0" smtClean="0"/>
              <a:t>Advantages </a:t>
            </a:r>
          </a:p>
          <a:p>
            <a:pPr lvl="1"/>
            <a:r>
              <a:rPr lang="en-US" altLang="en-US" dirty="0" smtClean="0"/>
              <a:t>Documentation</a:t>
            </a:r>
          </a:p>
          <a:p>
            <a:pPr lvl="1"/>
            <a:r>
              <a:rPr lang="en-US" altLang="en-US" dirty="0" smtClean="0"/>
              <a:t>Maintenance is easier</a:t>
            </a:r>
          </a:p>
          <a:p>
            <a:pPr lvl="1"/>
            <a:r>
              <a:rPr lang="en-US" altLang="en-US" dirty="0" smtClean="0"/>
              <a:t>Disciplined approach</a:t>
            </a:r>
          </a:p>
          <a:p>
            <a:r>
              <a:rPr lang="en-US" altLang="en-US" dirty="0" smtClean="0"/>
              <a:t>Disadvantages</a:t>
            </a:r>
          </a:p>
          <a:p>
            <a:pPr lvl="1"/>
            <a:r>
              <a:rPr lang="en-US" altLang="en-US" dirty="0" smtClean="0"/>
              <a:t>Specification document may not stay accurate</a:t>
            </a:r>
          </a:p>
          <a:p>
            <a:pPr lvl="1"/>
            <a:r>
              <a:rPr lang="en-US" altLang="en-US" dirty="0" smtClean="0"/>
              <a:t>It can be very difficult to completely specify a large system</a:t>
            </a:r>
          </a:p>
          <a:p>
            <a:pPr lvl="1"/>
            <a:r>
              <a:rPr lang="en-US" altLang="en-US" dirty="0" smtClean="0"/>
              <a:t>Client sees nothing until late in the process</a:t>
            </a:r>
          </a:p>
          <a:p>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4</a:t>
            </a:fld>
            <a:endParaRPr lang="en-US"/>
          </a:p>
        </p:txBody>
      </p:sp>
    </p:spTree>
    <p:extLst>
      <p:ext uri="{BB962C8B-B14F-4D97-AF65-F5344CB8AC3E}">
        <p14:creationId xmlns:p14="http://schemas.microsoft.com/office/powerpoint/2010/main" val="14224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Talk to the customer or people representing your potential market</a:t>
            </a:r>
          </a:p>
          <a:p>
            <a:r>
              <a:rPr lang="en-US" dirty="0" smtClean="0"/>
              <a:t>Determine as precisely as possible what the project should do</a:t>
            </a:r>
          </a:p>
          <a:p>
            <a:r>
              <a:rPr lang="en-US" dirty="0" smtClean="0"/>
              <a:t>Document everything</a:t>
            </a:r>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5</a:t>
            </a:fld>
            <a:endParaRPr lang="en-US"/>
          </a:p>
        </p:txBody>
      </p:sp>
    </p:spTree>
    <p:extLst>
      <p:ext uri="{BB962C8B-B14F-4D97-AF65-F5344CB8AC3E}">
        <p14:creationId xmlns:p14="http://schemas.microsoft.com/office/powerpoint/2010/main" val="196569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381000" y="1600200"/>
            <a:ext cx="8382000" cy="4724400"/>
          </a:xfrm>
        </p:spPr>
        <p:txBody>
          <a:bodyPr>
            <a:normAutofit/>
          </a:bodyPr>
          <a:lstStyle/>
          <a:p>
            <a:r>
              <a:rPr lang="en-US" dirty="0" smtClean="0"/>
              <a:t>Consider alternative ways of solving the problem</a:t>
            </a:r>
          </a:p>
          <a:p>
            <a:r>
              <a:rPr lang="en-US" dirty="0" smtClean="0"/>
              <a:t>For example, should the program be Web-based or a stand-alone application?  Does it need to be cross-platform?</a:t>
            </a:r>
          </a:p>
          <a:p>
            <a:r>
              <a:rPr lang="en-US" dirty="0" smtClean="0"/>
              <a:t>Next, come up with a detailed description of each of the components of your best solution</a:t>
            </a:r>
          </a:p>
          <a:p>
            <a:r>
              <a:rPr lang="en-US" dirty="0" smtClean="0"/>
              <a:t>Build prototypes</a:t>
            </a:r>
          </a:p>
          <a:p>
            <a:r>
              <a:rPr lang="en-US" dirty="0" smtClean="0"/>
              <a:t>Assess risks</a:t>
            </a:r>
          </a:p>
          <a:p>
            <a:r>
              <a:rPr lang="en-US" dirty="0" smtClean="0"/>
              <a:t>Start writing user-level documentation</a:t>
            </a:r>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6</a:t>
            </a:fld>
            <a:endParaRPr lang="en-US"/>
          </a:p>
        </p:txBody>
      </p:sp>
    </p:spTree>
    <p:extLst>
      <p:ext uri="{BB962C8B-B14F-4D97-AF65-F5344CB8AC3E}">
        <p14:creationId xmlns:p14="http://schemas.microsoft.com/office/powerpoint/2010/main" val="103128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
            </a:r>
            <a:endParaRPr lang="en-US" dirty="0"/>
          </a:p>
        </p:txBody>
      </p:sp>
      <p:sp>
        <p:nvSpPr>
          <p:cNvPr id="3" name="Content Placeholder 2"/>
          <p:cNvSpPr>
            <a:spLocks noGrp="1"/>
          </p:cNvSpPr>
          <p:nvPr>
            <p:ph idx="1"/>
          </p:nvPr>
        </p:nvSpPr>
        <p:spPr/>
        <p:txBody>
          <a:bodyPr/>
          <a:lstStyle/>
          <a:p>
            <a:r>
              <a:rPr lang="en-US" dirty="0" smtClean="0"/>
              <a:t>Write the program</a:t>
            </a:r>
          </a:p>
          <a:p>
            <a:r>
              <a:rPr lang="en-US" dirty="0" smtClean="0"/>
              <a:t>Do high-risk activities first</a:t>
            </a:r>
          </a:p>
          <a:p>
            <a:r>
              <a:rPr lang="en-US" dirty="0" smtClean="0"/>
              <a:t>Do unit testing along the way to make sure the pieces work</a:t>
            </a:r>
          </a:p>
          <a:p>
            <a:r>
              <a:rPr lang="en-US" dirty="0" smtClean="0"/>
              <a:t>Do integration testing to make sure modules work together</a:t>
            </a:r>
          </a:p>
          <a:p>
            <a:r>
              <a:rPr lang="en-US" dirty="0" smtClean="0"/>
              <a:t>Document your code and processes</a:t>
            </a:r>
          </a:p>
          <a:p>
            <a:r>
              <a:rPr lang="en-US" dirty="0" smtClean="0"/>
              <a:t>Finish the user-level documentation</a:t>
            </a:r>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7</a:t>
            </a:fld>
            <a:endParaRPr lang="en-US"/>
          </a:p>
        </p:txBody>
      </p:sp>
    </p:spTree>
    <p:extLst>
      <p:ext uri="{BB962C8B-B14F-4D97-AF65-F5344CB8AC3E}">
        <p14:creationId xmlns:p14="http://schemas.microsoft.com/office/powerpoint/2010/main" val="1634869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lstStyle/>
          <a:p>
            <a:r>
              <a:rPr lang="en-US" dirty="0" smtClean="0"/>
              <a:t>Test to make sure the program meets the requirements</a:t>
            </a:r>
          </a:p>
          <a:p>
            <a:r>
              <a:rPr lang="en-US" dirty="0" smtClean="0"/>
              <a:t>Use known data to ensure that calculations are being done correctly</a:t>
            </a:r>
          </a:p>
          <a:p>
            <a:r>
              <a:rPr lang="en-US" dirty="0" smtClean="0"/>
              <a:t>Test error cases</a:t>
            </a:r>
          </a:p>
          <a:p>
            <a:r>
              <a:rPr lang="en-US" dirty="0" smtClean="0"/>
              <a:t>Document your tests</a:t>
            </a:r>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8</a:t>
            </a:fld>
            <a:endParaRPr lang="en-US"/>
          </a:p>
        </p:txBody>
      </p:sp>
    </p:spTree>
    <p:extLst>
      <p:ext uri="{BB962C8B-B14F-4D97-AF65-F5344CB8AC3E}">
        <p14:creationId xmlns:p14="http://schemas.microsoft.com/office/powerpoint/2010/main" val="1330499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p:txBody>
          <a:bodyPr/>
          <a:lstStyle/>
          <a:p>
            <a:r>
              <a:rPr lang="en-US" dirty="0" smtClean="0"/>
              <a:t>There will be bugs after delivery; you will have to fix them</a:t>
            </a:r>
          </a:p>
          <a:p>
            <a:r>
              <a:rPr lang="en-US" dirty="0" smtClean="0"/>
              <a:t>The customer will request changes; you will have to make (some of) them</a:t>
            </a:r>
          </a:p>
          <a:p>
            <a:r>
              <a:rPr lang="en-US" dirty="0" smtClean="0"/>
              <a:t>“It’s not complete until it’s obsolete.”</a:t>
            </a:r>
          </a:p>
          <a:p>
            <a:endParaRPr lang="en-US" dirty="0"/>
          </a:p>
        </p:txBody>
      </p:sp>
      <p:sp>
        <p:nvSpPr>
          <p:cNvPr id="5" name="Slide Number Placeholder 4"/>
          <p:cNvSpPr>
            <a:spLocks noGrp="1"/>
          </p:cNvSpPr>
          <p:nvPr>
            <p:ph type="sldNum" sz="quarter" idx="12"/>
          </p:nvPr>
        </p:nvSpPr>
        <p:spPr/>
        <p:txBody>
          <a:bodyPr/>
          <a:lstStyle/>
          <a:p>
            <a:fld id="{26082982-9859-4BAF-8CEF-BFDF4E2108FC}" type="slidenum">
              <a:rPr lang="en-US" smtClean="0"/>
              <a:t>9</a:t>
            </a:fld>
            <a:endParaRPr lang="en-US"/>
          </a:p>
        </p:txBody>
      </p:sp>
    </p:spTree>
    <p:extLst>
      <p:ext uri="{BB962C8B-B14F-4D97-AF65-F5344CB8AC3E}">
        <p14:creationId xmlns:p14="http://schemas.microsoft.com/office/powerpoint/2010/main" val="4122859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200</TotalTime>
  <Words>1331</Words>
  <Application>Microsoft Office PowerPoint</Application>
  <PresentationFormat>On-screen Show (4:3)</PresentationFormat>
  <Paragraphs>148</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Helvetica</vt:lpstr>
      <vt:lpstr>Trebuchet MS</vt:lpstr>
      <vt:lpstr>Wingdings 3</vt:lpstr>
      <vt:lpstr>Facet</vt:lpstr>
      <vt:lpstr>Software Lifecycle Models</vt:lpstr>
      <vt:lpstr>Software Life Cycle in Theory</vt:lpstr>
      <vt:lpstr>Another View of Waterfall</vt:lpstr>
      <vt:lpstr>Waterfall Model</vt:lpstr>
      <vt:lpstr>Requirements</vt:lpstr>
      <vt:lpstr>Design</vt:lpstr>
      <vt:lpstr>Implement</vt:lpstr>
      <vt:lpstr>Verification</vt:lpstr>
      <vt:lpstr>Maintenance</vt:lpstr>
      <vt:lpstr>Waterfall In Practice</vt:lpstr>
      <vt:lpstr>The Waterfall Model</vt:lpstr>
      <vt:lpstr>The Incremental Model</vt:lpstr>
      <vt:lpstr>The Incremental Model</vt:lpstr>
      <vt:lpstr>Evolutionary Models</vt:lpstr>
      <vt:lpstr>Evolutionary Models: Prototyping</vt:lpstr>
      <vt:lpstr>Evolutionary Models:  Prototyping</vt:lpstr>
      <vt:lpstr>Evolutionary Models: The Spiral</vt:lpstr>
      <vt:lpstr>Evolutionary Models:  The Spiral</vt:lpstr>
      <vt:lpstr>Agile Process</vt:lpstr>
      <vt:lpstr>Agile Manifesto</vt:lpstr>
      <vt:lpstr>Agile Principles (1)</vt:lpstr>
      <vt:lpstr>Agile Principles (2)</vt:lpstr>
      <vt:lpstr>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Life-Cycle Models</dc:title>
  <dc:creator>jcole</dc:creator>
  <cp:lastModifiedBy>Cole, John</cp:lastModifiedBy>
  <cp:revision>38</cp:revision>
  <dcterms:created xsi:type="dcterms:W3CDTF">2014-09-04T14:42:25Z</dcterms:created>
  <dcterms:modified xsi:type="dcterms:W3CDTF">2018-10-23T01:00:34Z</dcterms:modified>
</cp:coreProperties>
</file>