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media/image4.jpg" ContentType="image/pn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71" r:id="rId3"/>
    <p:sldId id="261" r:id="rId4"/>
    <p:sldId id="272" r:id="rId5"/>
    <p:sldId id="269" r:id="rId6"/>
    <p:sldId id="275" r:id="rId7"/>
    <p:sldId id="276" r:id="rId8"/>
    <p:sldId id="260" r:id="rId9"/>
  </p:sldIdLst>
  <p:sldSz cx="12192000" cy="6858000"/>
  <p:notesSz cx="6858000" cy="9144000"/>
  <p:embeddedFontLst>
    <p:embeddedFont>
      <p:font typeface="ALS Sector Bold" pitchFamily="2" charset="0"/>
      <p:bold r:id="rId11"/>
    </p:embeddedFont>
    <p:embeddedFont>
      <p:font typeface="ALS Sector Regular" panose="02000000000000000000" pitchFamily="2" charset="0"/>
      <p:regular r:id="rId12"/>
    </p:embeddedFont>
    <p:embeddedFont>
      <p:font typeface="Book Antiqua" panose="02040602050305030304" pitchFamily="18" charset="0"/>
      <p:regular r:id="rId13"/>
      <p:bold r:id="rId14"/>
      <p:italic r:id="rId15"/>
      <p:boldItalic r:id="rId16"/>
    </p:embeddedFont>
    <p:embeddedFont>
      <p:font typeface="Noto Sans Symbols" pitchFamily="2" charset="0"/>
      <p:regular r:id="rId17"/>
    </p:embeddedFont>
    <p:embeddedFont>
      <p:font typeface="Open Sans" panose="020B0604020202020204" charset="0"/>
      <p:regular r:id="rId18"/>
      <p:bold r:id="rId19"/>
      <p:italic r:id="rId20"/>
      <p:boldItalic r:id="rId21"/>
    </p:embeddedFont>
    <p:embeddedFont>
      <p:font typeface="Roboto Black" pitchFamily="2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347" userDrawn="1">
          <p15:clr>
            <a:srgbClr val="000000"/>
          </p15:clr>
        </p15:guide>
        <p15:guide id="3" orient="horz" pos="1344" userDrawn="1">
          <p15:clr>
            <a:srgbClr val="A4A3A4"/>
          </p15:clr>
        </p15:guide>
        <p15:guide id="4" orient="horz" pos="9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g2fLzW2NWhC2ejww7VA5lENbgL/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  <p:cmAuthor id="2" name="Alex Mastiugin" initials="AM" lastIdx="4" clrIdx="1">
    <p:extLst>
      <p:ext uri="{19B8F6BF-5375-455C-9EA6-DF929625EA0E}">
        <p15:presenceInfo xmlns:p15="http://schemas.microsoft.com/office/powerpoint/2012/main" userId="ff33feb4a06635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5CAB"/>
    <a:srgbClr val="0046A2"/>
    <a:srgbClr val="D1D1D1"/>
    <a:srgbClr val="F1BE29"/>
    <a:srgbClr val="7BC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03" autoAdjust="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>
        <p:guide pos="347"/>
        <p:guide orient="horz" pos="1344"/>
        <p:guide orient="horz" pos="9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958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userDrawn="1">
  <p:cSld name="TITLE">
    <p:bg>
      <p:bgRef idx="1001">
        <a:schemeClr val="bg1"/>
      </p:bgRef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88;p1">
            <a:extLst>
              <a:ext uri="{FF2B5EF4-FFF2-40B4-BE49-F238E27FC236}">
                <a16:creationId xmlns:a16="http://schemas.microsoft.com/office/drawing/2014/main" id="{2D925FD8-DECC-4CD6-B8C0-B1ADCC5FA20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B0283559-7C69-4037-A5DE-025458FA127C}"/>
              </a:ext>
            </a:extLst>
          </p:cNvPr>
          <p:cNvGrpSpPr/>
          <p:nvPr userDrawn="1"/>
        </p:nvGrpSpPr>
        <p:grpSpPr>
          <a:xfrm>
            <a:off x="694478" y="633067"/>
            <a:ext cx="9502816" cy="4706741"/>
            <a:chOff x="694478" y="633067"/>
            <a:chExt cx="9502816" cy="4706741"/>
          </a:xfrm>
        </p:grpSpPr>
        <p:pic>
          <p:nvPicPr>
            <p:cNvPr id="9" name="Google Shape;13;p5">
              <a:extLst>
                <a:ext uri="{FF2B5EF4-FFF2-40B4-BE49-F238E27FC236}">
                  <a16:creationId xmlns:a16="http://schemas.microsoft.com/office/drawing/2014/main" id="{2F2230A9-DF50-482B-98EE-86D3A472B57F}"/>
                </a:ext>
              </a:extLst>
            </p:cNvPr>
            <p:cNvPicPr preferRelativeResize="0"/>
            <p:nvPr userDrawn="1"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4481" y="633067"/>
              <a:ext cx="9502813" cy="4706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8967D30A-87B4-4421-A52A-46DC79DD78AC}"/>
                </a:ext>
              </a:extLst>
            </p:cNvPr>
            <p:cNvSpPr/>
            <p:nvPr userDrawn="1"/>
          </p:nvSpPr>
          <p:spPr>
            <a:xfrm>
              <a:off x="694478" y="5306991"/>
              <a:ext cx="9502813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20BDE73-1EE8-4C18-91ED-1CD26511FE5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57539" y="611835"/>
            <a:ext cx="2361600" cy="721959"/>
          </a:xfrm>
          <a:prstGeom prst="rect">
            <a:avLst/>
          </a:prstGeom>
        </p:spPr>
      </p:pic>
      <p:sp>
        <p:nvSpPr>
          <p:cNvPr id="4" name="Google Shape;11;p5">
            <a:extLst>
              <a:ext uri="{FF2B5EF4-FFF2-40B4-BE49-F238E27FC236}">
                <a16:creationId xmlns:a16="http://schemas.microsoft.com/office/drawing/2014/main" id="{E3BFA7FB-261D-418C-AB36-0AE52A4CC41D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1078287" y="831273"/>
            <a:ext cx="9119010" cy="341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>
                <a:solidFill>
                  <a:schemeClr val="lt1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dirty="0"/>
              <a:t>Заголовок слайда</a:t>
            </a:r>
            <a:endParaRPr dirty="0"/>
          </a:p>
        </p:txBody>
      </p:sp>
      <p:sp>
        <p:nvSpPr>
          <p:cNvPr id="5" name="Google Shape;12;p5">
            <a:extLst>
              <a:ext uri="{FF2B5EF4-FFF2-40B4-BE49-F238E27FC236}">
                <a16:creationId xmlns:a16="http://schemas.microsoft.com/office/drawing/2014/main" id="{84D6A78E-BD41-4E16-8DD7-8CD3958FF54B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1078286" y="4363657"/>
            <a:ext cx="9119010" cy="96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r>
              <a:rPr lang="ru-RU" dirty="0"/>
              <a:t>Подзаголовок слайда</a:t>
            </a: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одзаголовок и объект" userDrawn="1">
  <p:cSld name="Заголовок, подзаголовок и объект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body" idx="1" hasCustomPrompt="1"/>
          </p:nvPr>
        </p:nvSpPr>
        <p:spPr>
          <a:xfrm>
            <a:off x="558782" y="1778092"/>
            <a:ext cx="11196533" cy="4473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</a:p>
          <a:p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464BD804-D61C-41D4-836A-3F0D5620725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userDrawn="1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3;p17">
            <a:extLst>
              <a:ext uri="{FF2B5EF4-FFF2-40B4-BE49-F238E27FC236}">
                <a16:creationId xmlns:a16="http://schemas.microsoft.com/office/drawing/2014/main" id="{3C33CCE7-3AA5-4E4A-9FB4-1EE49FE9D89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3;p17">
            <a:extLst>
              <a:ext uri="{FF2B5EF4-FFF2-40B4-BE49-F238E27FC236}">
                <a16:creationId xmlns:a16="http://schemas.microsoft.com/office/drawing/2014/main" id="{0CA1A5D0-6F6B-4B83-84EB-024B06E2BB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объект" userDrawn="1">
  <p:cSld name="Заголовок, текст и объект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1301263"/>
            <a:ext cx="6735185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1301263"/>
            <a:ext cx="4784147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 hasCustomPrompt="1"/>
          </p:nvPr>
        </p:nvSpPr>
        <p:spPr>
          <a:xfrm>
            <a:off x="273628" y="1213658"/>
            <a:ext cx="4702029" cy="84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311727"/>
            <a:ext cx="6735185" cy="554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7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375ED264-9BE6-45D1-BEF5-3485B756C4E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hasCustomPrompt="1"/>
          </p:nvPr>
        </p:nvSpPr>
        <p:spPr>
          <a:xfrm>
            <a:off x="322118" y="1197033"/>
            <a:ext cx="4449907" cy="860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86" name="Google Shape;86;p18"/>
          <p:cNvSpPr>
            <a:spLocks noGrp="1"/>
          </p:cNvSpPr>
          <p:nvPr>
            <p:ph type="pic" idx="2" hasCustomPrompt="1"/>
          </p:nvPr>
        </p:nvSpPr>
        <p:spPr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  <p:txBody>
          <a:bodyPr>
            <a:normAutofit/>
          </a:bodyPr>
          <a:lstStyle>
            <a:lvl1pPr>
              <a:defRPr sz="23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 hasCustomPrompt="1"/>
          </p:nvPr>
        </p:nvSpPr>
        <p:spPr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BB71C74F-A570-498D-A002-6D7C372C65B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 пустой" userDrawn="1">
  <p:cSld name="Закрывающий слайд пустой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88;p1">
            <a:extLst>
              <a:ext uri="{FF2B5EF4-FFF2-40B4-BE49-F238E27FC236}">
                <a16:creationId xmlns:a16="http://schemas.microsoft.com/office/drawing/2014/main" id="{12BBAE2F-1E25-4B32-9650-086D0CA2FEB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857A83-5237-42B9-BA8A-BF8F445C1D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75410" y="2096584"/>
            <a:ext cx="1332000" cy="1332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F32500-0827-4423-A3B8-9538CB7A7C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78526" y="2042584"/>
            <a:ext cx="4710383" cy="144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5D1BD65-59E0-46AC-BC24-1B28D1FA30E4}"/>
              </a:ext>
            </a:extLst>
          </p:cNvPr>
          <p:cNvSpPr txBox="1"/>
          <p:nvPr userDrawn="1"/>
        </p:nvSpPr>
        <p:spPr>
          <a:xfrm>
            <a:off x="7849902" y="2522519"/>
            <a:ext cx="3048512" cy="4801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ALS Sector Bold" pitchFamily="2" charset="0"/>
                <a:ea typeface="Roboto Black" panose="02000000000000000000" pitchFamily="2" charset="0"/>
              </a:rPr>
              <a:t>do.bmstu.ru</a:t>
            </a:r>
            <a:endParaRPr lang="ru-RU" sz="2800" dirty="0">
              <a:solidFill>
                <a:schemeClr val="bg1"/>
              </a:solidFill>
              <a:latin typeface="ALS Sector Bold" pitchFamily="2" charset="0"/>
              <a:ea typeface="Roboto Black" panose="02000000000000000000" pitchFamily="2" charset="0"/>
            </a:endParaRPr>
          </a:p>
        </p:txBody>
      </p:sp>
      <p:sp>
        <p:nvSpPr>
          <p:cNvPr id="32" name="Прямоугольник 58">
            <a:extLst>
              <a:ext uri="{FF2B5EF4-FFF2-40B4-BE49-F238E27FC236}">
                <a16:creationId xmlns:a16="http://schemas.microsoft.com/office/drawing/2014/main" id="{046CF162-1BBC-4CF7-9474-D6A32C635F92}"/>
              </a:ext>
            </a:extLst>
          </p:cNvPr>
          <p:cNvSpPr/>
          <p:nvPr userDrawn="1"/>
        </p:nvSpPr>
        <p:spPr>
          <a:xfrm flipH="1">
            <a:off x="10711835" y="2096584"/>
            <a:ext cx="130790" cy="1332000"/>
          </a:xfrm>
          <a:custGeom>
            <a:avLst/>
            <a:gdLst>
              <a:gd name="connsiteX0" fmla="*/ 0 w 424732"/>
              <a:gd name="connsiteY0" fmla="*/ 0 h 424732"/>
              <a:gd name="connsiteX1" fmla="*/ 424732 w 424732"/>
              <a:gd name="connsiteY1" fmla="*/ 0 h 424732"/>
              <a:gd name="connsiteX2" fmla="*/ 424732 w 424732"/>
              <a:gd name="connsiteY2" fmla="*/ 424732 h 424732"/>
              <a:gd name="connsiteX3" fmla="*/ 0 w 424732"/>
              <a:gd name="connsiteY3" fmla="*/ 424732 h 424732"/>
              <a:gd name="connsiteX4" fmla="*/ 0 w 424732"/>
              <a:gd name="connsiteY4" fmla="*/ 0 h 424732"/>
              <a:gd name="connsiteX0" fmla="*/ 0 w 425450"/>
              <a:gd name="connsiteY0" fmla="*/ 0 h 424732"/>
              <a:gd name="connsiteX1" fmla="*/ 424732 w 425450"/>
              <a:gd name="connsiteY1" fmla="*/ 0 h 424732"/>
              <a:gd name="connsiteX2" fmla="*/ 425450 w 425450"/>
              <a:gd name="connsiteY2" fmla="*/ 238890 h 424732"/>
              <a:gd name="connsiteX3" fmla="*/ 424732 w 425450"/>
              <a:gd name="connsiteY3" fmla="*/ 424732 h 424732"/>
              <a:gd name="connsiteX4" fmla="*/ 0 w 425450"/>
              <a:gd name="connsiteY4" fmla="*/ 424732 h 424732"/>
              <a:gd name="connsiteX5" fmla="*/ 0 w 425450"/>
              <a:gd name="connsiteY5" fmla="*/ 0 h 424732"/>
              <a:gd name="connsiteX0" fmla="*/ 425450 w 516890"/>
              <a:gd name="connsiteY0" fmla="*/ 238890 h 424732"/>
              <a:gd name="connsiteX1" fmla="*/ 424732 w 516890"/>
              <a:gd name="connsiteY1" fmla="*/ 424732 h 424732"/>
              <a:gd name="connsiteX2" fmla="*/ 0 w 516890"/>
              <a:gd name="connsiteY2" fmla="*/ 424732 h 424732"/>
              <a:gd name="connsiteX3" fmla="*/ 0 w 516890"/>
              <a:gd name="connsiteY3" fmla="*/ 0 h 424732"/>
              <a:gd name="connsiteX4" fmla="*/ 424732 w 516890"/>
              <a:gd name="connsiteY4" fmla="*/ 0 h 424732"/>
              <a:gd name="connsiteX5" fmla="*/ 516890 w 516890"/>
              <a:gd name="connsiteY5" fmla="*/ 330330 h 424732"/>
              <a:gd name="connsiteX0" fmla="*/ 424732 w 516890"/>
              <a:gd name="connsiteY0" fmla="*/ 424732 h 424732"/>
              <a:gd name="connsiteX1" fmla="*/ 0 w 516890"/>
              <a:gd name="connsiteY1" fmla="*/ 424732 h 424732"/>
              <a:gd name="connsiteX2" fmla="*/ 0 w 516890"/>
              <a:gd name="connsiteY2" fmla="*/ 0 h 424732"/>
              <a:gd name="connsiteX3" fmla="*/ 424732 w 516890"/>
              <a:gd name="connsiteY3" fmla="*/ 0 h 424732"/>
              <a:gd name="connsiteX4" fmla="*/ 516890 w 516890"/>
              <a:gd name="connsiteY4" fmla="*/ 330330 h 424732"/>
              <a:gd name="connsiteX0" fmla="*/ 424732 w 424732"/>
              <a:gd name="connsiteY0" fmla="*/ 424732 h 424732"/>
              <a:gd name="connsiteX1" fmla="*/ 0 w 424732"/>
              <a:gd name="connsiteY1" fmla="*/ 424732 h 424732"/>
              <a:gd name="connsiteX2" fmla="*/ 0 w 424732"/>
              <a:gd name="connsiteY2" fmla="*/ 0 h 424732"/>
              <a:gd name="connsiteX3" fmla="*/ 424732 w 424732"/>
              <a:gd name="connsiteY3" fmla="*/ 0 h 42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732" h="424732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latin typeface="ALS Sector Regular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E8EEF78-8EFF-47ED-8447-A3A1F67B89B9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420566" y="446017"/>
            <a:ext cx="2361600" cy="722882"/>
          </a:xfrm>
          <a:prstGeom prst="rect">
            <a:avLst/>
          </a:prstGeom>
        </p:spPr>
      </p:pic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20566" y="1301777"/>
            <a:ext cx="11350868" cy="4924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dirty="0"/>
              <a:t>Текст слайда</a:t>
            </a:r>
            <a:endParaRPr lang="en-US" sz="2300" dirty="0">
              <a:latin typeface="ALS Sector Regular" panose="02000000000000000000" pitchFamily="2" charset="0"/>
              <a:cs typeface="ALS Sector Regular" panose="02000000000000000000" pitchFamily="2" charset="0"/>
            </a:endParaRPr>
          </a:p>
          <a:p>
            <a:endParaRPr dirty="0"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8" r:id="rId3"/>
    <p:sldLayoutId id="2147483659" r:id="rId4"/>
    <p:sldLayoutId id="2147483661" r:id="rId5"/>
    <p:sldLayoutId id="2147483660" r:id="rId6"/>
    <p:sldLayoutId id="2147483662" r:id="rId7"/>
    <p:sldLayoutId id="2147483651" r:id="rId8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762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2300" b="0" i="0" u="none" strike="noStrike" cap="none" baseline="0">
          <a:solidFill>
            <a:srgbClr val="000000"/>
          </a:solidFill>
          <a:latin typeface="+mn-lt"/>
          <a:ea typeface="ALS Sector Regular" panose="02000000000000000000" pitchFamily="2" charset="0"/>
          <a:cs typeface="ALS Sector Regular" panose="02000000000000000000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4598A-8D69-4EDC-8A16-7BF4EA847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280" y="1331651"/>
            <a:ext cx="10401105" cy="3169327"/>
          </a:xfrm>
        </p:spPr>
        <p:txBody>
          <a:bodyPr/>
          <a:lstStyle/>
          <a:p>
            <a:pPr indent="342900" algn="ctr">
              <a:lnSpc>
                <a:spcPct val="115000"/>
              </a:lnSpc>
            </a:pPr>
            <a:r>
              <a:rPr lang="ru-RU" sz="4000" b="1" dirty="0"/>
              <a:t>ВЫПУСКНАЯ КВАЛИФИКАЦИОННАЯ </a:t>
            </a:r>
            <a:r>
              <a:rPr lang="en-US" sz="4000" b="1" dirty="0"/>
              <a:t>    </a:t>
            </a:r>
            <a:r>
              <a:rPr lang="ru-RU" sz="4000" b="1" dirty="0"/>
              <a:t>    РАБОТА по курсу </a:t>
            </a:r>
            <a:r>
              <a:rPr lang="ru-RU" sz="4000" dirty="0"/>
              <a:t>«Data Science»</a:t>
            </a:r>
            <a:r>
              <a:rPr lang="ru-RU" dirty="0"/>
              <a:t> </a:t>
            </a:r>
            <a:br>
              <a:rPr lang="ru-RU" dirty="0"/>
            </a:br>
            <a:r>
              <a:rPr lang="ru-RU" sz="2000" dirty="0"/>
              <a:t> </a:t>
            </a:r>
            <a:br>
              <a:rPr lang="ru-RU" dirty="0"/>
            </a:br>
            <a:r>
              <a:rPr lang="ru-RU" sz="2000" b="1" dirty="0">
                <a:ea typeface="Arial" panose="020B0604020202020204" pitchFamily="34" charset="0"/>
              </a:rPr>
              <a:t>Тема</a:t>
            </a:r>
            <a:r>
              <a:rPr lang="ru-RU" sz="2000" dirty="0">
                <a:ea typeface="Arial" panose="020B0604020202020204" pitchFamily="34" charset="0"/>
              </a:rPr>
              <a:t>:</a:t>
            </a:r>
            <a:r>
              <a:rPr lang="en-US" sz="2000" dirty="0">
                <a:ea typeface="Arial" panose="020B0604020202020204" pitchFamily="34" charset="0"/>
              </a:rPr>
              <a:t> </a:t>
            </a:r>
            <a:r>
              <a:rPr lang="ru-RU" sz="2000" dirty="0">
                <a:ea typeface="Arial" panose="020B0604020202020204" pitchFamily="34" charset="0"/>
              </a:rPr>
              <a:t> Прогнозирование конечных свойств новых материалов (композиционных материалов). 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C45695-17CA-4F1C-9AC0-19290977F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286" y="4652181"/>
            <a:ext cx="9119010" cy="874168"/>
          </a:xfrm>
        </p:spPr>
        <p:txBody>
          <a:bodyPr/>
          <a:lstStyle/>
          <a:p>
            <a:r>
              <a:rPr lang="en-US" b="1" dirty="0">
                <a:latin typeface="+mn-lt"/>
              </a:rPr>
              <a:t>        </a:t>
            </a:r>
            <a:r>
              <a:rPr lang="ru-RU" sz="2000" b="1" dirty="0">
                <a:latin typeface="+mn-lt"/>
              </a:rPr>
              <a:t>Выполнил:</a:t>
            </a:r>
            <a:r>
              <a:rPr lang="ru-RU" b="1" dirty="0">
                <a:latin typeface="+mn-lt"/>
              </a:rPr>
              <a:t>   </a:t>
            </a:r>
            <a:r>
              <a:rPr lang="ru-RU" dirty="0">
                <a:latin typeface="+mn-lt"/>
              </a:rPr>
              <a:t> </a:t>
            </a:r>
            <a:r>
              <a:rPr lang="en-US" dirty="0">
                <a:latin typeface="+mn-lt"/>
              </a:rPr>
              <a:t> </a:t>
            </a:r>
            <a:r>
              <a:rPr lang="ru-RU" sz="2000" dirty="0">
                <a:latin typeface="+mj-lt"/>
              </a:rPr>
              <a:t>Мастюгин Алексей Юрьевич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9280711C-2262-4089-92EE-9BEACCC60C4C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68" name="Прямоугольник 67">
              <a:extLst>
                <a:ext uri="{FF2B5EF4-FFF2-40B4-BE49-F238E27FC236}">
                  <a16:creationId xmlns:a16="http://schemas.microsoft.com/office/drawing/2014/main" id="{E2535886-3476-4B40-9706-6797B77905C0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Структура работы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69" name="Прямоугольник 58">
              <a:extLst>
                <a:ext uri="{FF2B5EF4-FFF2-40B4-BE49-F238E27FC236}">
                  <a16:creationId xmlns:a16="http://schemas.microsoft.com/office/drawing/2014/main" id="{96789138-2397-49AA-BF3A-A6B5B90E884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70" name="Прямоугольник 58">
              <a:extLst>
                <a:ext uri="{FF2B5EF4-FFF2-40B4-BE49-F238E27FC236}">
                  <a16:creationId xmlns:a16="http://schemas.microsoft.com/office/drawing/2014/main" id="{DA239952-60E1-45EB-BDF0-422CC4CF7E4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</a:t>
            </a:fld>
            <a:endParaRPr lang="ru-RU" dirty="0"/>
          </a:p>
        </p:txBody>
      </p:sp>
      <p:sp>
        <p:nvSpPr>
          <p:cNvPr id="11" name="Google Shape;125;p4">
            <a:extLst>
              <a:ext uri="{FF2B5EF4-FFF2-40B4-BE49-F238E27FC236}">
                <a16:creationId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1382779" y="1943288"/>
            <a:ext cx="621790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ru-RU" sz="2000" dirty="0">
                <a:solidFill>
                  <a:srgbClr val="262626"/>
                </a:solidFill>
                <a:latin typeface="Book Antiqua" panose="02040602050305030304" pitchFamily="18" charset="0"/>
                <a:ea typeface="Open Sans"/>
                <a:cs typeface="Times New Roman" panose="02020603050405020304" pitchFamily="18" charset="0"/>
              </a:rPr>
              <a:t>Разведочный анализ и </a:t>
            </a:r>
            <a:r>
              <a:rPr lang="sah-RU" sz="2000" dirty="0">
                <a:solidFill>
                  <a:srgbClr val="262626"/>
                </a:solidFill>
                <a:latin typeface="Book Antiqua" panose="02040602050305030304" pitchFamily="18" charset="0"/>
                <a:ea typeface="Open Sans"/>
                <a:cs typeface="Times New Roman" panose="02020603050405020304" pitchFamily="18" charset="0"/>
              </a:rPr>
              <a:t>предобработка данных</a:t>
            </a:r>
            <a:endParaRPr lang="ru-RU" sz="2000" dirty="0">
              <a:solidFill>
                <a:srgbClr val="262626"/>
              </a:solidFill>
              <a:latin typeface="Book Antiqua" panose="0204060205030503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sp>
        <p:nvSpPr>
          <p:cNvPr id="34" name="Google Shape;149;p4">
            <a:extLst>
              <a:ext uri="{FF2B5EF4-FFF2-40B4-BE49-F238E27FC236}">
                <a16:creationId xmlns:a16="http://schemas.microsoft.com/office/drawing/2014/main" id="{E8524630-6F6B-4695-AB3F-DEBB05B7CD3C}"/>
              </a:ext>
            </a:extLst>
          </p:cNvPr>
          <p:cNvSpPr txBox="1"/>
          <p:nvPr/>
        </p:nvSpPr>
        <p:spPr>
          <a:xfrm>
            <a:off x="7657150" y="1528520"/>
            <a:ext cx="4061374" cy="4542057"/>
          </a:xfrm>
          <a:prstGeom prst="rect">
            <a:avLst/>
          </a:prstGeom>
          <a:solidFill>
            <a:srgbClr val="F1BE29"/>
          </a:solidFill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ru-RU" sz="1600" b="1" dirty="0">
                <a:solidFill>
                  <a:schemeClr val="lt1"/>
                </a:solidFill>
                <a:latin typeface="+mn-lt"/>
              </a:rPr>
              <a:t>Дополнительная информация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lang="ru-RU" sz="1600" b="1" dirty="0">
              <a:solidFill>
                <a:schemeClr val="lt1"/>
              </a:solidFill>
              <a:latin typeface="+mn-l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lang="en-US" sz="1600" b="1" dirty="0">
              <a:solidFill>
                <a:schemeClr val="lt1"/>
              </a:solidFill>
              <a:latin typeface="+mn-lt"/>
            </a:endParaRPr>
          </a:p>
          <a:p>
            <a:pPr lvl="0" algn="just">
              <a:lnSpc>
                <a:spcPct val="90000"/>
              </a:lnSpc>
              <a:buClr>
                <a:schemeClr val="lt1"/>
              </a:buClr>
              <a:buSzPts val="1400"/>
            </a:pPr>
            <a:r>
              <a:rPr lang="ru-RU" sz="1800" b="1" dirty="0">
                <a:solidFill>
                  <a:schemeClr val="lt1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Постановка задачи: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На вход подаются данные о начальных свойствах компонентов композиционных материалов.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На выходе должны получить спрогнозированные значения свойств получаемых композиционных материалов.</a:t>
            </a:r>
          </a:p>
          <a:p>
            <a:pPr lvl="0" algn="just">
              <a:lnSpc>
                <a:spcPct val="90000"/>
              </a:lnSpc>
              <a:buClr>
                <a:schemeClr val="lt1"/>
              </a:buClr>
              <a:buSzPts val="1400"/>
            </a:pPr>
            <a:endParaRPr lang="en-US" b="1" dirty="0">
              <a:solidFill>
                <a:schemeClr val="bg1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90000"/>
              </a:lnSpc>
              <a:buClr>
                <a:schemeClr val="lt1"/>
              </a:buClr>
              <a:buSzPts val="1400"/>
            </a:pPr>
            <a:endParaRPr lang="ru-RU" b="1" dirty="0">
              <a:solidFill>
                <a:schemeClr val="bg1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90000"/>
              </a:lnSpc>
              <a:buClr>
                <a:schemeClr val="lt1"/>
              </a:buClr>
              <a:buSzPts val="1400"/>
            </a:pPr>
            <a:endParaRPr lang="ru-RU" b="1" dirty="0">
              <a:solidFill>
                <a:schemeClr val="bg1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Clr>
                <a:schemeClr val="lt1"/>
              </a:buClr>
              <a:buSzPts val="1400"/>
            </a:pPr>
            <a:r>
              <a:rPr lang="ru-RU" dirty="0">
                <a:solidFill>
                  <a:schemeClr val="bg1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Дан </a:t>
            </a:r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dataset</a:t>
            </a:r>
            <a:r>
              <a:rPr lang="ru-RU" dirty="0">
                <a:solidFill>
                  <a:schemeClr val="bg1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со свойствами композитов:</a:t>
            </a:r>
          </a:p>
          <a:p>
            <a:pPr algn="just">
              <a:lnSpc>
                <a:spcPct val="90000"/>
              </a:lnSpc>
              <a:buClr>
                <a:schemeClr val="lt1"/>
              </a:buClr>
              <a:buSzPts val="1400"/>
            </a:pPr>
            <a:endParaRPr lang="ru-RU" dirty="0">
              <a:solidFill>
                <a:schemeClr val="bg1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1600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X_bp.xls - 1023 строки, 10 признаков;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1600" dirty="0">
                <a:solidFill>
                  <a:srgbClr val="0070C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X_nup.xls - 1040 строк, 3 признака. </a:t>
            </a:r>
          </a:p>
          <a:p>
            <a:pPr algn="just">
              <a:lnSpc>
                <a:spcPct val="90000"/>
              </a:lnSpc>
              <a:buClr>
                <a:schemeClr val="lt1"/>
              </a:buClr>
              <a:buSzPts val="1400"/>
            </a:pPr>
            <a:endParaRPr lang="ru-RU" b="1" dirty="0">
              <a:solidFill>
                <a:schemeClr val="lt1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90000"/>
              </a:lnSpc>
              <a:buClr>
                <a:schemeClr val="lt1"/>
              </a:buClr>
              <a:buSzPts val="1400"/>
            </a:pPr>
            <a:endParaRPr lang="ru-RU" b="1" dirty="0">
              <a:solidFill>
                <a:schemeClr val="lt1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90000"/>
              </a:lnSpc>
              <a:buClr>
                <a:schemeClr val="lt1"/>
              </a:buClr>
              <a:buSzPts val="1400"/>
            </a:pPr>
            <a:endParaRPr lang="ru-RU" b="1" dirty="0">
              <a:solidFill>
                <a:schemeClr val="lt1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lang="ru-RU" sz="1600" b="1" dirty="0">
              <a:solidFill>
                <a:schemeClr val="lt1"/>
              </a:solidFill>
              <a:latin typeface="+mn-lt"/>
            </a:endParaRP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066B2AF8-B3BB-4E6C-B4EF-BA91A7149C6E}"/>
              </a:ext>
            </a:extLst>
          </p:cNvPr>
          <p:cNvGrpSpPr/>
          <p:nvPr/>
        </p:nvGrpSpPr>
        <p:grpSpPr>
          <a:xfrm>
            <a:off x="547430" y="2773064"/>
            <a:ext cx="450202" cy="685765"/>
            <a:chOff x="623996" y="1592262"/>
            <a:chExt cx="333947" cy="508681"/>
          </a:xfrm>
        </p:grpSpPr>
        <p:cxnSp>
          <p:nvCxnSpPr>
            <p:cNvPr id="37" name="Google Shape;123;p4">
              <a:extLst>
                <a:ext uri="{FF2B5EF4-FFF2-40B4-BE49-F238E27FC236}">
                  <a16:creationId xmlns:a16="http://schemas.microsoft.com/office/drawing/2014/main" id="{B2BB743C-20D7-4E69-AAE1-54C42970370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" name="Google Shape;124;p4">
              <a:extLst>
                <a:ext uri="{FF2B5EF4-FFF2-40B4-BE49-F238E27FC236}">
                  <a16:creationId xmlns:a16="http://schemas.microsoft.com/office/drawing/2014/main" id="{A09E8948-234F-49EF-B8ED-B3C480E04917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9" name="Google Shape;126;p4">
              <a:extLst>
                <a:ext uri="{FF2B5EF4-FFF2-40B4-BE49-F238E27FC236}">
                  <a16:creationId xmlns:a16="http://schemas.microsoft.com/office/drawing/2014/main" id="{DE776E1C-0C20-43D2-8A38-628879EB82A4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A61F8772-5670-475E-90AF-084D02A24E45}"/>
              </a:ext>
            </a:extLst>
          </p:cNvPr>
          <p:cNvGrpSpPr/>
          <p:nvPr/>
        </p:nvGrpSpPr>
        <p:grpSpPr>
          <a:xfrm>
            <a:off x="547430" y="3727078"/>
            <a:ext cx="450202" cy="685765"/>
            <a:chOff x="623996" y="1592262"/>
            <a:chExt cx="333947" cy="508681"/>
          </a:xfrm>
        </p:grpSpPr>
        <p:cxnSp>
          <p:nvCxnSpPr>
            <p:cNvPr id="41" name="Google Shape;123;p4">
              <a:extLst>
                <a:ext uri="{FF2B5EF4-FFF2-40B4-BE49-F238E27FC236}">
                  <a16:creationId xmlns:a16="http://schemas.microsoft.com/office/drawing/2014/main" id="{31FD4C9E-5F69-4810-A00B-E211610CB36A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" name="Google Shape;124;p4">
              <a:extLst>
                <a:ext uri="{FF2B5EF4-FFF2-40B4-BE49-F238E27FC236}">
                  <a16:creationId xmlns:a16="http://schemas.microsoft.com/office/drawing/2014/main" id="{1B688AC3-F620-4E8E-B8F1-1B14FAE7C0C2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" name="Google Shape;126;p4">
              <a:extLst>
                <a:ext uri="{FF2B5EF4-FFF2-40B4-BE49-F238E27FC236}">
                  <a16:creationId xmlns:a16="http://schemas.microsoft.com/office/drawing/2014/main" id="{87B9060E-A604-4528-B297-A9EBC00AAAD6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90E0740F-EFCD-41F2-8EB0-E752773D0AE6}"/>
              </a:ext>
            </a:extLst>
          </p:cNvPr>
          <p:cNvGrpSpPr/>
          <p:nvPr/>
        </p:nvGrpSpPr>
        <p:grpSpPr>
          <a:xfrm>
            <a:off x="523446" y="5420404"/>
            <a:ext cx="450202" cy="685765"/>
            <a:chOff x="623996" y="1592262"/>
            <a:chExt cx="333947" cy="508681"/>
          </a:xfrm>
        </p:grpSpPr>
        <p:cxnSp>
          <p:nvCxnSpPr>
            <p:cNvPr id="45" name="Google Shape;123;p4">
              <a:extLst>
                <a:ext uri="{FF2B5EF4-FFF2-40B4-BE49-F238E27FC236}">
                  <a16:creationId xmlns:a16="http://schemas.microsoft.com/office/drawing/2014/main" id="{5C8D2F6A-BB2A-49FD-B94C-250EB763B066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6" name="Google Shape;124;p4">
              <a:extLst>
                <a:ext uri="{FF2B5EF4-FFF2-40B4-BE49-F238E27FC236}">
                  <a16:creationId xmlns:a16="http://schemas.microsoft.com/office/drawing/2014/main" id="{EB043BAB-1826-41DB-A7FE-AAA09C039F9C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" name="Google Shape;126;p4">
              <a:extLst>
                <a:ext uri="{FF2B5EF4-FFF2-40B4-BE49-F238E27FC236}">
                  <a16:creationId xmlns:a16="http://schemas.microsoft.com/office/drawing/2014/main" id="{24ECB75A-09F9-43A5-8D25-D348344E60BF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2" name="Google Shape;125;p4">
            <a:extLst>
              <a:ext uri="{FF2B5EF4-FFF2-40B4-BE49-F238E27FC236}">
                <a16:creationId xmlns:a16="http://schemas.microsoft.com/office/drawing/2014/main" id="{B392D556-B476-4E1F-958C-31EE7B16300D}"/>
              </a:ext>
            </a:extLst>
          </p:cNvPr>
          <p:cNvSpPr/>
          <p:nvPr/>
        </p:nvSpPr>
        <p:spPr>
          <a:xfrm>
            <a:off x="1408143" y="2816324"/>
            <a:ext cx="621790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ru-RU" sz="2000" dirty="0">
                <a:solidFill>
                  <a:srgbClr val="262626"/>
                </a:solidFill>
                <a:latin typeface="Book Antiqua" panose="02040602050305030304" pitchFamily="18" charset="0"/>
                <a:ea typeface="Open Sans"/>
                <a:cs typeface="Times New Roman" panose="02020603050405020304" pitchFamily="18" charset="0"/>
              </a:rPr>
              <a:t>Разработка и обучение модели </a:t>
            </a:r>
          </a:p>
          <a:p>
            <a:pPr lvl="0"/>
            <a:r>
              <a:rPr lang="ru-RU" sz="2000" dirty="0">
                <a:solidFill>
                  <a:srgbClr val="262626"/>
                </a:solidFill>
                <a:latin typeface="Book Antiqua" panose="02040602050305030304" pitchFamily="18" charset="0"/>
                <a:ea typeface="Open Sans"/>
                <a:cs typeface="Times New Roman" panose="02020603050405020304" pitchFamily="18" charset="0"/>
              </a:rPr>
              <a:t>машинного обучения</a:t>
            </a:r>
          </a:p>
        </p:txBody>
      </p:sp>
      <p:sp>
        <p:nvSpPr>
          <p:cNvPr id="53" name="Google Shape;127;p4">
            <a:extLst>
              <a:ext uri="{FF2B5EF4-FFF2-40B4-BE49-F238E27FC236}">
                <a16:creationId xmlns:a16="http://schemas.microsoft.com/office/drawing/2014/main" id="{BCF65B5B-0337-4C73-B9BB-A05F6916D064}"/>
              </a:ext>
            </a:extLst>
          </p:cNvPr>
          <p:cNvSpPr/>
          <p:nvPr/>
        </p:nvSpPr>
        <p:spPr>
          <a:xfrm>
            <a:off x="843937" y="2961575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2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4" name="Google Shape;125;p4">
            <a:extLst>
              <a:ext uri="{FF2B5EF4-FFF2-40B4-BE49-F238E27FC236}">
                <a16:creationId xmlns:a16="http://schemas.microsoft.com/office/drawing/2014/main" id="{4BBDCECC-7AC6-4E39-B4A9-A7C1308CD1E4}"/>
              </a:ext>
            </a:extLst>
          </p:cNvPr>
          <p:cNvSpPr/>
          <p:nvPr/>
        </p:nvSpPr>
        <p:spPr>
          <a:xfrm>
            <a:off x="1439241" y="3752735"/>
            <a:ext cx="6217909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ru-RU" sz="2000" dirty="0">
                <a:solidFill>
                  <a:srgbClr val="262626"/>
                </a:solidFill>
                <a:latin typeface="Book Antiqua" panose="02040602050305030304" pitchFamily="18" charset="0"/>
                <a:ea typeface="Open Sans"/>
                <a:cs typeface="Times New Roman" panose="02020603050405020304" pitchFamily="18" charset="0"/>
              </a:rPr>
              <a:t>Построение нейронной сети</a:t>
            </a:r>
          </a:p>
          <a:p>
            <a:pPr lvl="0"/>
            <a:r>
              <a:rPr lang="ru-RU" sz="1600" dirty="0"/>
              <a:t>для прогноза соотношения матрица-наполнитель</a:t>
            </a:r>
          </a:p>
          <a:p>
            <a:pPr lvl="0"/>
            <a:endParaRPr lang="ru-RU" sz="1600" dirty="0">
              <a:solidFill>
                <a:srgbClr val="262626"/>
              </a:solidFill>
              <a:latin typeface="Book Antiqua" panose="0204060205030503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20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55" name="Google Shape;127;p4">
            <a:extLst>
              <a:ext uri="{FF2B5EF4-FFF2-40B4-BE49-F238E27FC236}">
                <a16:creationId xmlns:a16="http://schemas.microsoft.com/office/drawing/2014/main" id="{09A3BA78-83A5-439F-80AC-98893E52CA81}"/>
              </a:ext>
            </a:extLst>
          </p:cNvPr>
          <p:cNvSpPr/>
          <p:nvPr/>
        </p:nvSpPr>
        <p:spPr>
          <a:xfrm>
            <a:off x="843937" y="3949417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3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6" name="Google Shape;125;p4">
            <a:extLst>
              <a:ext uri="{FF2B5EF4-FFF2-40B4-BE49-F238E27FC236}">
                <a16:creationId xmlns:a16="http://schemas.microsoft.com/office/drawing/2014/main" id="{3DDF0676-49DA-46BC-9B49-E63651936BD7}"/>
              </a:ext>
            </a:extLst>
          </p:cNvPr>
          <p:cNvSpPr/>
          <p:nvPr/>
        </p:nvSpPr>
        <p:spPr>
          <a:xfrm>
            <a:off x="1382779" y="5469337"/>
            <a:ext cx="621790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ru-RU" sz="2000" dirty="0">
                <a:solidFill>
                  <a:srgbClr val="262626"/>
                </a:solidFill>
                <a:latin typeface="Book Antiqua" panose="02040602050305030304" pitchFamily="18" charset="0"/>
                <a:ea typeface="Open Sans"/>
                <a:cs typeface="Times New Roman" panose="02020603050405020304" pitchFamily="18" charset="0"/>
              </a:rPr>
              <a:t>приложение </a:t>
            </a:r>
            <a:r>
              <a:rPr lang="sah-RU" sz="2000" dirty="0">
                <a:solidFill>
                  <a:srgbClr val="262626"/>
                </a:solidFill>
                <a:latin typeface="Book Antiqua" panose="02040602050305030304" pitchFamily="18" charset="0"/>
                <a:ea typeface="Open Sans"/>
                <a:cs typeface="Times New Roman" panose="02020603050405020304" pitchFamily="18" charset="0"/>
              </a:rPr>
              <a:t>на </a:t>
            </a:r>
            <a:r>
              <a:rPr lang="en-US" sz="2000" dirty="0">
                <a:solidFill>
                  <a:srgbClr val="262626"/>
                </a:solidFill>
                <a:latin typeface="Book Antiqua" panose="02040602050305030304" pitchFamily="18" charset="0"/>
                <a:ea typeface="Open Sans"/>
                <a:cs typeface="Times New Roman" panose="02020603050405020304" pitchFamily="18" charset="0"/>
              </a:rPr>
              <a:t>Flask</a:t>
            </a:r>
            <a:endParaRPr lang="en-US" sz="2000" dirty="0">
              <a:solidFill>
                <a:srgbClr val="262626"/>
              </a:solidFill>
              <a:latin typeface="Book Antiqua" panose="0204060205030503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  <a:p>
            <a:pPr lvl="0"/>
            <a:endParaRPr lang="ru-RU" sz="2000" dirty="0">
              <a:solidFill>
                <a:srgbClr val="262626"/>
              </a:solidFill>
              <a:latin typeface="Book Antiqua" panose="0204060205030503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sp>
        <p:nvSpPr>
          <p:cNvPr id="57" name="Google Shape;127;p4">
            <a:extLst>
              <a:ext uri="{FF2B5EF4-FFF2-40B4-BE49-F238E27FC236}">
                <a16:creationId xmlns:a16="http://schemas.microsoft.com/office/drawing/2014/main" id="{52BA7844-74CD-4A10-A920-4E6A0D827A2C}"/>
              </a:ext>
            </a:extLst>
          </p:cNvPr>
          <p:cNvSpPr/>
          <p:nvPr/>
        </p:nvSpPr>
        <p:spPr>
          <a:xfrm>
            <a:off x="843936" y="5608914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baseline="30000" dirty="0">
                <a:solidFill>
                  <a:srgbClr val="065CAB"/>
                </a:solidFill>
                <a:latin typeface="+mn-lt"/>
              </a:rPr>
              <a:t>5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CEB208F7-621F-4826-AC02-D9ACF56C2556}"/>
              </a:ext>
            </a:extLst>
          </p:cNvPr>
          <p:cNvGrpSpPr/>
          <p:nvPr/>
        </p:nvGrpSpPr>
        <p:grpSpPr>
          <a:xfrm>
            <a:off x="547430" y="1787435"/>
            <a:ext cx="450202" cy="685765"/>
            <a:chOff x="623996" y="1592262"/>
            <a:chExt cx="333947" cy="508681"/>
          </a:xfrm>
        </p:grpSpPr>
        <p:cxnSp>
          <p:nvCxnSpPr>
            <p:cNvPr id="61" name="Google Shape;123;p4">
              <a:extLst>
                <a:ext uri="{FF2B5EF4-FFF2-40B4-BE49-F238E27FC236}">
                  <a16:creationId xmlns:a16="http://schemas.microsoft.com/office/drawing/2014/main" id="{C80DFF66-7760-463A-A6E3-7A4A06739A6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" name="Google Shape;124;p4">
              <a:extLst>
                <a:ext uri="{FF2B5EF4-FFF2-40B4-BE49-F238E27FC236}">
                  <a16:creationId xmlns:a16="http://schemas.microsoft.com/office/drawing/2014/main" id="{537A8DBB-64CB-4C54-9816-C8AB9CEF9F83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3" name="Google Shape;126;p4">
              <a:extLst>
                <a:ext uri="{FF2B5EF4-FFF2-40B4-BE49-F238E27FC236}">
                  <a16:creationId xmlns:a16="http://schemas.microsoft.com/office/drawing/2014/main" id="{5EA94F71-5A4A-461B-84A6-89FA43FE7B61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4" name="Google Shape;127;p4">
            <a:extLst>
              <a:ext uri="{FF2B5EF4-FFF2-40B4-BE49-F238E27FC236}">
                <a16:creationId xmlns:a16="http://schemas.microsoft.com/office/drawing/2014/main" id="{52F47E68-BBBA-4D50-92F9-0A84552519B8}"/>
              </a:ext>
            </a:extLst>
          </p:cNvPr>
          <p:cNvSpPr/>
          <p:nvPr/>
        </p:nvSpPr>
        <p:spPr>
          <a:xfrm>
            <a:off x="843937" y="2021777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1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grpSp>
        <p:nvGrpSpPr>
          <p:cNvPr id="66" name="Группа 43">
            <a:extLst>
              <a:ext uri="{FF2B5EF4-FFF2-40B4-BE49-F238E27FC236}">
                <a16:creationId xmlns:a16="http://schemas.microsoft.com/office/drawing/2014/main" id="{BED9D53B-918A-4C95-9D19-E5A4B88EEF31}"/>
              </a:ext>
            </a:extLst>
          </p:cNvPr>
          <p:cNvGrpSpPr/>
          <p:nvPr/>
        </p:nvGrpSpPr>
        <p:grpSpPr>
          <a:xfrm>
            <a:off x="548810" y="4595588"/>
            <a:ext cx="450202" cy="685765"/>
            <a:chOff x="623996" y="1592262"/>
            <a:chExt cx="333947" cy="508681"/>
          </a:xfrm>
        </p:grpSpPr>
        <p:cxnSp>
          <p:nvCxnSpPr>
            <p:cNvPr id="67" name="Google Shape;123;p4">
              <a:extLst>
                <a:ext uri="{FF2B5EF4-FFF2-40B4-BE49-F238E27FC236}">
                  <a16:creationId xmlns:a16="http://schemas.microsoft.com/office/drawing/2014/main" id="{C6857EB6-CB5A-4478-986B-874CB574D25A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" name="Google Shape;124;p4">
              <a:extLst>
                <a:ext uri="{FF2B5EF4-FFF2-40B4-BE49-F238E27FC236}">
                  <a16:creationId xmlns:a16="http://schemas.microsoft.com/office/drawing/2014/main" id="{24514433-03B8-4255-B709-C13662C88DFA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" name="Google Shape;126;p4">
              <a:extLst>
                <a:ext uri="{FF2B5EF4-FFF2-40B4-BE49-F238E27FC236}">
                  <a16:creationId xmlns:a16="http://schemas.microsoft.com/office/drawing/2014/main" id="{3578F604-493B-4501-A7C1-1399ACCADB8D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73" name="Google Shape;127;p4">
            <a:extLst>
              <a:ext uri="{FF2B5EF4-FFF2-40B4-BE49-F238E27FC236}">
                <a16:creationId xmlns:a16="http://schemas.microsoft.com/office/drawing/2014/main" id="{2E545FA3-24A4-4F56-9157-A722B40CE985}"/>
              </a:ext>
            </a:extLst>
          </p:cNvPr>
          <p:cNvSpPr/>
          <p:nvPr/>
        </p:nvSpPr>
        <p:spPr>
          <a:xfrm>
            <a:off x="869300" y="4784098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4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E18D9D-C8DA-4C4E-9BF8-5A3B5EB79393}"/>
              </a:ext>
            </a:extLst>
          </p:cNvPr>
          <p:cNvSpPr/>
          <p:nvPr/>
        </p:nvSpPr>
        <p:spPr>
          <a:xfrm>
            <a:off x="1408151" y="4741422"/>
            <a:ext cx="46878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000" dirty="0">
                <a:solidFill>
                  <a:srgbClr val="262626"/>
                </a:solidFill>
                <a:latin typeface="Book Antiqua" panose="02040602050305030304" pitchFamily="18" charset="0"/>
                <a:ea typeface="Open Sans"/>
                <a:cs typeface="Times New Roman" panose="02020603050405020304" pitchFamily="18" charset="0"/>
              </a:rPr>
              <a:t>Оценка моделей на тестовых данных</a:t>
            </a:r>
          </a:p>
        </p:txBody>
      </p:sp>
    </p:spTree>
    <p:extLst>
      <p:ext uri="{BB962C8B-B14F-4D97-AF65-F5344CB8AC3E}">
        <p14:creationId xmlns:p14="http://schemas.microsoft.com/office/powerpoint/2010/main" val="171392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17FD5A9C-AA57-42B9-8F69-29229E6D0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531" y="1935879"/>
            <a:ext cx="11350868" cy="4352701"/>
          </a:xfrm>
        </p:spPr>
        <p:txBody>
          <a:bodyPr>
            <a:normAutofit/>
          </a:bodyPr>
          <a:lstStyle/>
          <a:p>
            <a:pPr marL="76200" indent="0" algn="just">
              <a:buNone/>
            </a:pPr>
            <a:r>
              <a:rPr lang="ru-RU" sz="2200" dirty="0"/>
              <a:t>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3167879" y="469293"/>
            <a:ext cx="5606665" cy="666000"/>
            <a:chOff x="1476753" y="3499669"/>
            <a:chExt cx="4619247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Разведочный анализ и предобработка данных</a:t>
              </a: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C14692F-64A8-4DB8-AE52-F9D261BB8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937" y="1456683"/>
            <a:ext cx="4172372" cy="2773723"/>
          </a:xfrm>
          <a:prstGeom prst="rect">
            <a:avLst/>
          </a:prstGeom>
          <a:effectLst>
            <a:glow rad="63500">
              <a:schemeClr val="bg2">
                <a:lumMod val="50000"/>
                <a:alpha val="40000"/>
              </a:schemeClr>
            </a:glow>
          </a:effectLst>
        </p:spPr>
      </p:pic>
      <p:pic>
        <p:nvPicPr>
          <p:cNvPr id="6" name="Picture 5" descr="Text, letter&#10;&#10;Description generated with very high confidence">
            <a:extLst>
              <a:ext uri="{FF2B5EF4-FFF2-40B4-BE49-F238E27FC236}">
                <a16:creationId xmlns:a16="http://schemas.microsoft.com/office/drawing/2014/main" id="{741B635B-E70F-4751-95A0-05C8A23A9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937" y="4419618"/>
            <a:ext cx="3134162" cy="2267266"/>
          </a:xfrm>
          <a:prstGeom prst="rect">
            <a:avLst/>
          </a:prstGeom>
          <a:effectLst>
            <a:glow rad="63500">
              <a:schemeClr val="tx2">
                <a:lumMod val="50000"/>
                <a:lumOff val="50000"/>
                <a:alpha val="40000"/>
              </a:schemeClr>
            </a:glo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5D3B9B-8C3B-4A4E-B3FF-429E22CFF3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4843" y="569420"/>
            <a:ext cx="2925393" cy="58911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BD323C6-1152-4195-88C2-4C6969F5F2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5600" y="1537575"/>
            <a:ext cx="2843504" cy="492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52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</a:t>
            </a:fld>
            <a:endParaRPr lang="ru-RU" dirty="0"/>
          </a:p>
        </p:txBody>
      </p:sp>
      <p:sp>
        <p:nvSpPr>
          <p:cNvPr id="9" name="Google Shape;173;p7">
            <a:extLst>
              <a:ext uri="{FF2B5EF4-FFF2-40B4-BE49-F238E27FC236}">
                <a16:creationId xmlns:a16="http://schemas.microsoft.com/office/drawing/2014/main" id="{A67C8FEC-09C6-468D-9E95-239BC9E9DFA0}"/>
              </a:ext>
            </a:extLst>
          </p:cNvPr>
          <p:cNvSpPr txBox="1"/>
          <p:nvPr/>
        </p:nvSpPr>
        <p:spPr>
          <a:xfrm>
            <a:off x="6542859" y="1472663"/>
            <a:ext cx="5467004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endParaRPr lang="ru-RU" sz="1600" dirty="0">
              <a:latin typeface="ALS Sector Regular (Body)"/>
            </a:endParaRP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5A8999A3-76FB-4548-86BA-DAD9E574E770}"/>
              </a:ext>
            </a:extLst>
          </p:cNvPr>
          <p:cNvSpPr txBox="1">
            <a:spLocks/>
          </p:cNvSpPr>
          <p:nvPr/>
        </p:nvSpPr>
        <p:spPr>
          <a:xfrm>
            <a:off x="1990914" y="1207661"/>
            <a:ext cx="3658228" cy="370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2700" b="0" i="0" u="none" strike="noStrike" cap="none" baseline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sz="2600" dirty="0"/>
              <a:t>Матрица корреляции</a:t>
            </a:r>
          </a:p>
          <a:p>
            <a:endParaRPr lang="ru-RU" sz="2600" dirty="0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68AC1BDB-9797-4A12-B4FC-ED5D4C2B9CD1}"/>
              </a:ext>
            </a:extLst>
          </p:cNvPr>
          <p:cNvGrpSpPr/>
          <p:nvPr/>
        </p:nvGrpSpPr>
        <p:grpSpPr>
          <a:xfrm>
            <a:off x="3167880" y="469293"/>
            <a:ext cx="5596980" cy="666000"/>
            <a:chOff x="1476753" y="3499669"/>
            <a:chExt cx="4619247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89C13AD3-6AFD-447D-B4AF-345F80DAE2D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Разведочный анализ и предобработка данных</a:t>
              </a: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C503C12-1114-40D6-8855-AD436E8D8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82" y="1591514"/>
            <a:ext cx="5882135" cy="51188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793524-B5B4-49BD-A52D-6BCD0C52AF07}"/>
              </a:ext>
            </a:extLst>
          </p:cNvPr>
          <p:cNvSpPr txBox="1"/>
          <p:nvPr/>
        </p:nvSpPr>
        <p:spPr>
          <a:xfrm>
            <a:off x="6611536" y="1568480"/>
            <a:ext cx="5398327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900" dirty="0">
                <a:latin typeface="+mn-lt"/>
              </a:rPr>
              <a:t>Поиск выбросов осуществлялся:</a:t>
            </a:r>
          </a:p>
          <a:p>
            <a:endParaRPr lang="ru-RU" sz="1600" dirty="0">
              <a:latin typeface="ALS Sector Regular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LS Sector Regular (Body)"/>
              </a:rPr>
              <a:t>Методом трех сигм обнаружено выбросов: 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LS Sector Regular (Body)"/>
              </a:rPr>
              <a:t>Методом </a:t>
            </a:r>
            <a:r>
              <a:rPr lang="ru-RU" sz="1600" dirty="0" err="1">
                <a:latin typeface="ALS Sector Regular (Body)"/>
              </a:rPr>
              <a:t>межквартильного</a:t>
            </a:r>
            <a:r>
              <a:rPr lang="ru-RU" sz="1600" dirty="0">
                <a:latin typeface="ALS Sector Regular (Body)"/>
              </a:rPr>
              <a:t> диапазона обнаружено выбросов: 93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ALS Sector Regular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ALS Sector Regular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ALS Sector Regular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ALS Sector Regular (Body)"/>
            </a:endParaRPr>
          </a:p>
          <a:p>
            <a:r>
              <a:rPr lang="ru-RU" sz="1600" dirty="0">
                <a:latin typeface="ALS Sector Regular (Body)"/>
              </a:rPr>
              <a:t>Выполняем удаление выбросов в объединенном </a:t>
            </a:r>
            <a:r>
              <a:rPr lang="ru-RU" sz="1600" dirty="0" err="1">
                <a:latin typeface="ALS Sector Regular (Body)"/>
              </a:rPr>
              <a:t>dataset</a:t>
            </a:r>
            <a:r>
              <a:rPr lang="ru-RU" sz="1600" dirty="0">
                <a:latin typeface="ALS Sector Regular (Body)"/>
              </a:rPr>
              <a:t> по методу 3 сигм, для сохранения полноты данных</a:t>
            </a:r>
          </a:p>
          <a:p>
            <a:endParaRPr lang="ru-RU" sz="1600" dirty="0">
              <a:latin typeface="ALS Sector Regular (Body)"/>
            </a:endParaRPr>
          </a:p>
          <a:p>
            <a:endParaRPr lang="ru-RU" sz="1600" dirty="0">
              <a:latin typeface="ALS Sector Regular (Body)"/>
            </a:endParaRPr>
          </a:p>
          <a:p>
            <a:endParaRPr lang="ru-RU" sz="1600" dirty="0">
              <a:latin typeface="ALS Sector Regular (Body)"/>
            </a:endParaRPr>
          </a:p>
          <a:p>
            <a:r>
              <a:rPr lang="ru-RU" sz="1600" dirty="0">
                <a:latin typeface="ALS Sector Regular (Body)"/>
              </a:rPr>
              <a:t>Нормализация данных с помощью </a:t>
            </a:r>
            <a:r>
              <a:rPr lang="ru-RU" sz="1600" dirty="0" err="1">
                <a:latin typeface="ALS Sector Regular (Body)"/>
              </a:rPr>
              <a:t>MinMaxScaler</a:t>
            </a:r>
            <a:endParaRPr lang="ru-RU" sz="1600" dirty="0">
              <a:latin typeface="ALS Sector Regular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ALS Sector Regular (Body)"/>
            </a:endParaRPr>
          </a:p>
        </p:txBody>
      </p:sp>
    </p:spTree>
    <p:extLst>
      <p:ext uri="{BB962C8B-B14F-4D97-AF65-F5344CB8AC3E}">
        <p14:creationId xmlns:p14="http://schemas.microsoft.com/office/powerpoint/2010/main" val="126871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10;p9">
            <a:extLst>
              <a:ext uri="{FF2B5EF4-FFF2-40B4-BE49-F238E27FC236}">
                <a16:creationId xmlns:a16="http://schemas.microsoft.com/office/drawing/2014/main" id="{A399EAE0-0E1E-4B54-8527-D2B3D6A61C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1487" y="4776872"/>
            <a:ext cx="5588443" cy="1753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888888"/>
              </a:buClr>
              <a:buSzPts val="1600"/>
              <a:buNone/>
            </a:pPr>
            <a:r>
              <a:rPr lang="ru-RU" sz="1400" dirty="0">
                <a:sym typeface="Arial"/>
              </a:rPr>
              <a:t>В сухом остатке, ни одна модель не показала значимой зависимости по критерию r2.</a:t>
            </a:r>
          </a:p>
          <a:p>
            <a:pPr marL="0" lvl="0" indent="0">
              <a:spcBef>
                <a:spcPts val="0"/>
              </a:spcBef>
              <a:buClr>
                <a:srgbClr val="888888"/>
              </a:buClr>
              <a:buSzPts val="1600"/>
              <a:buNone/>
            </a:pPr>
            <a:endParaRPr lang="ru-RU" sz="1400" dirty="0">
              <a:sym typeface="Arial"/>
            </a:endParaRPr>
          </a:p>
          <a:p>
            <a:pPr marL="0" lvl="0" indent="0">
              <a:spcBef>
                <a:spcPts val="0"/>
              </a:spcBef>
              <a:buClr>
                <a:srgbClr val="888888"/>
              </a:buClr>
              <a:buSzPts val="1600"/>
              <a:buNone/>
            </a:pPr>
            <a:r>
              <a:rPr lang="ru-RU" sz="1400" dirty="0">
                <a:sym typeface="Arial"/>
              </a:rPr>
              <a:t>Можно сделать вывод, что модели обладают низкой предсказательной способностью.</a:t>
            </a:r>
            <a:endParaRPr sz="1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F324A62E-A256-4354-8835-CFA3C09136B2}"/>
              </a:ext>
            </a:extLst>
          </p:cNvPr>
          <p:cNvGrpSpPr/>
          <p:nvPr/>
        </p:nvGrpSpPr>
        <p:grpSpPr>
          <a:xfrm>
            <a:off x="3167880" y="469293"/>
            <a:ext cx="7581896" cy="666000"/>
            <a:chOff x="1476753" y="3499669"/>
            <a:chExt cx="4619247" cy="666000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E589737A-BA23-46A0-A36B-BE16171D8E61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Разработка и обучение модели </a:t>
              </a:r>
            </a:p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машинного обучения</a:t>
              </a:r>
            </a:p>
          </p:txBody>
        </p:sp>
        <p:sp>
          <p:nvSpPr>
            <p:cNvPr id="16" name="Прямоугольник 58">
              <a:extLst>
                <a:ext uri="{FF2B5EF4-FFF2-40B4-BE49-F238E27FC236}">
                  <a16:creationId xmlns:a16="http://schemas.microsoft.com/office/drawing/2014/main" id="{1C3517E3-F6E0-4F52-AEE5-DC80364E562C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7" name="Прямоугольник 58">
              <a:extLst>
                <a:ext uri="{FF2B5EF4-FFF2-40B4-BE49-F238E27FC236}">
                  <a16:creationId xmlns:a16="http://schemas.microsoft.com/office/drawing/2014/main" id="{CEC88DFA-D330-4EAE-893E-A44623A39FD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cxnSp>
        <p:nvCxnSpPr>
          <p:cNvPr id="18" name="Google Shape;213;p9">
            <a:extLst>
              <a:ext uri="{FF2B5EF4-FFF2-40B4-BE49-F238E27FC236}">
                <a16:creationId xmlns:a16="http://schemas.microsoft.com/office/drawing/2014/main" id="{DA09F4B5-1025-4736-97EB-CC00A15DC66F}"/>
              </a:ext>
            </a:extLst>
          </p:cNvPr>
          <p:cNvCxnSpPr>
            <a:cxnSpLocks/>
          </p:cNvCxnSpPr>
          <p:nvPr/>
        </p:nvCxnSpPr>
        <p:spPr>
          <a:xfrm>
            <a:off x="558526" y="4507853"/>
            <a:ext cx="0" cy="1753829"/>
          </a:xfrm>
          <a:prstGeom prst="straightConnector1">
            <a:avLst/>
          </a:prstGeom>
          <a:noFill/>
          <a:ln w="28575" cap="flat" cmpd="sng">
            <a:solidFill>
              <a:srgbClr val="065CA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" name="Google Shape;214;p9">
            <a:extLst>
              <a:ext uri="{FF2B5EF4-FFF2-40B4-BE49-F238E27FC236}">
                <a16:creationId xmlns:a16="http://schemas.microsoft.com/office/drawing/2014/main" id="{18B086C1-6C32-4167-A638-DE79280F3CF8}"/>
              </a:ext>
            </a:extLst>
          </p:cNvPr>
          <p:cNvCxnSpPr>
            <a:cxnSpLocks/>
          </p:cNvCxnSpPr>
          <p:nvPr/>
        </p:nvCxnSpPr>
        <p:spPr>
          <a:xfrm flipV="1">
            <a:off x="559037" y="6261682"/>
            <a:ext cx="825048" cy="1"/>
          </a:xfrm>
          <a:prstGeom prst="straightConnector1">
            <a:avLst/>
          </a:prstGeom>
          <a:noFill/>
          <a:ln w="28575" cap="flat" cmpd="sng">
            <a:solidFill>
              <a:srgbClr val="065CA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" name="Google Shape;215;p9">
            <a:extLst>
              <a:ext uri="{FF2B5EF4-FFF2-40B4-BE49-F238E27FC236}">
                <a16:creationId xmlns:a16="http://schemas.microsoft.com/office/drawing/2014/main" id="{A68259ED-4E80-48B8-8D48-399C53B6C043}"/>
              </a:ext>
            </a:extLst>
          </p:cNvPr>
          <p:cNvCxnSpPr>
            <a:cxnSpLocks/>
          </p:cNvCxnSpPr>
          <p:nvPr/>
        </p:nvCxnSpPr>
        <p:spPr>
          <a:xfrm>
            <a:off x="558526" y="4507853"/>
            <a:ext cx="825559" cy="0"/>
          </a:xfrm>
          <a:prstGeom prst="straightConnector1">
            <a:avLst/>
          </a:prstGeom>
          <a:noFill/>
          <a:ln w="28575" cap="flat" cmpd="sng">
            <a:solidFill>
              <a:srgbClr val="065CA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" name="Google Shape;213;p9">
            <a:extLst>
              <a:ext uri="{FF2B5EF4-FFF2-40B4-BE49-F238E27FC236}">
                <a16:creationId xmlns:a16="http://schemas.microsoft.com/office/drawing/2014/main" id="{8A8FE798-79BD-4770-AD51-878849A3D9F4}"/>
              </a:ext>
            </a:extLst>
          </p:cNvPr>
          <p:cNvCxnSpPr>
            <a:cxnSpLocks/>
          </p:cNvCxnSpPr>
          <p:nvPr/>
        </p:nvCxnSpPr>
        <p:spPr>
          <a:xfrm>
            <a:off x="11794885" y="1813643"/>
            <a:ext cx="0" cy="1753829"/>
          </a:xfrm>
          <a:prstGeom prst="straightConnector1">
            <a:avLst/>
          </a:prstGeom>
          <a:noFill/>
          <a:ln w="28575" cap="flat" cmpd="sng">
            <a:solidFill>
              <a:srgbClr val="065CA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" name="Google Shape;214;p9">
            <a:extLst>
              <a:ext uri="{FF2B5EF4-FFF2-40B4-BE49-F238E27FC236}">
                <a16:creationId xmlns:a16="http://schemas.microsoft.com/office/drawing/2014/main" id="{D36AAAAC-5B2E-4D31-AAD5-8AE66AF7A889}"/>
              </a:ext>
            </a:extLst>
          </p:cNvPr>
          <p:cNvCxnSpPr>
            <a:cxnSpLocks/>
          </p:cNvCxnSpPr>
          <p:nvPr/>
        </p:nvCxnSpPr>
        <p:spPr>
          <a:xfrm flipV="1">
            <a:off x="10969326" y="3556911"/>
            <a:ext cx="825559" cy="10561"/>
          </a:xfrm>
          <a:prstGeom prst="straightConnector1">
            <a:avLst/>
          </a:prstGeom>
          <a:noFill/>
          <a:ln w="28575" cap="flat" cmpd="sng">
            <a:solidFill>
              <a:srgbClr val="065CA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" name="Google Shape;215;p9">
            <a:extLst>
              <a:ext uri="{FF2B5EF4-FFF2-40B4-BE49-F238E27FC236}">
                <a16:creationId xmlns:a16="http://schemas.microsoft.com/office/drawing/2014/main" id="{1AFBE9D0-E870-42C8-9BE3-6696AFFA55B1}"/>
              </a:ext>
            </a:extLst>
          </p:cNvPr>
          <p:cNvCxnSpPr>
            <a:cxnSpLocks/>
          </p:cNvCxnSpPr>
          <p:nvPr/>
        </p:nvCxnSpPr>
        <p:spPr>
          <a:xfrm>
            <a:off x="10969326" y="1813643"/>
            <a:ext cx="825559" cy="0"/>
          </a:xfrm>
          <a:prstGeom prst="straightConnector1">
            <a:avLst/>
          </a:prstGeom>
          <a:noFill/>
          <a:ln w="28575" cap="flat" cmpd="sng">
            <a:solidFill>
              <a:srgbClr val="065CA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5999113-D1A9-4701-892E-3F9FFCD613BB}"/>
              </a:ext>
            </a:extLst>
          </p:cNvPr>
          <p:cNvSpPr txBox="1"/>
          <p:nvPr/>
        </p:nvSpPr>
        <p:spPr>
          <a:xfrm>
            <a:off x="7050439" y="1949439"/>
            <a:ext cx="45827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+mn-lt"/>
              </a:rPr>
              <a:t>Задействованные методы автоматической классификации объектов или регрессии</a:t>
            </a:r>
          </a:p>
          <a:p>
            <a:r>
              <a:rPr lang="en-US" sz="1200" b="1" dirty="0">
                <a:latin typeface="+mn-lt"/>
              </a:rPr>
              <a:t>methods</a:t>
            </a:r>
            <a:r>
              <a:rPr lang="en-US" sz="1200" dirty="0">
                <a:latin typeface="+mn-lt"/>
              </a:rPr>
              <a:t> = [</a:t>
            </a:r>
          </a:p>
          <a:p>
            <a:r>
              <a:rPr lang="en-US" sz="1200" dirty="0">
                <a:latin typeface="+mn-lt"/>
              </a:rPr>
              <a:t>            </a:t>
            </a:r>
            <a:r>
              <a:rPr lang="en-US" sz="1200" dirty="0" err="1">
                <a:latin typeface="+mn-lt"/>
              </a:rPr>
              <a:t>LinearRegression</a:t>
            </a:r>
            <a:r>
              <a:rPr lang="en-US" sz="1200" dirty="0">
                <a:latin typeface="+mn-lt"/>
              </a:rPr>
              <a:t>(), # </a:t>
            </a:r>
            <a:r>
              <a:rPr lang="ru-RU" sz="1200" dirty="0">
                <a:latin typeface="+mn-lt"/>
              </a:rPr>
              <a:t>метод наименьших квадратов</a:t>
            </a:r>
          </a:p>
          <a:p>
            <a:r>
              <a:rPr lang="ru-RU" sz="1200" dirty="0">
                <a:latin typeface="+mn-lt"/>
              </a:rPr>
              <a:t>            </a:t>
            </a:r>
            <a:r>
              <a:rPr lang="en-US" sz="1200" dirty="0" err="1">
                <a:latin typeface="+mn-lt"/>
              </a:rPr>
              <a:t>KNeighborsRegressor</a:t>
            </a:r>
            <a:r>
              <a:rPr lang="en-US" sz="1200" dirty="0">
                <a:latin typeface="+mn-lt"/>
              </a:rPr>
              <a:t>(), # </a:t>
            </a:r>
            <a:r>
              <a:rPr lang="ru-RU" sz="1200" dirty="0">
                <a:latin typeface="+mn-lt"/>
              </a:rPr>
              <a:t>метод </a:t>
            </a:r>
            <a:r>
              <a:rPr lang="en-US" sz="1200" dirty="0">
                <a:latin typeface="+mn-lt"/>
              </a:rPr>
              <a:t>k-</a:t>
            </a:r>
            <a:r>
              <a:rPr lang="ru-RU" sz="1200" dirty="0">
                <a:latin typeface="+mn-lt"/>
              </a:rPr>
              <a:t>ближайших соседей            </a:t>
            </a:r>
          </a:p>
          <a:p>
            <a:r>
              <a:rPr lang="ru-RU" sz="1200" dirty="0">
                <a:latin typeface="+mn-lt"/>
              </a:rPr>
              <a:t>            </a:t>
            </a:r>
            <a:r>
              <a:rPr lang="en-US" sz="1200" dirty="0" err="1">
                <a:latin typeface="+mn-lt"/>
              </a:rPr>
              <a:t>RandomForestRegressor</a:t>
            </a:r>
            <a:r>
              <a:rPr lang="en-US" sz="1200" dirty="0">
                <a:latin typeface="+mn-lt"/>
              </a:rPr>
              <a:t>(), # </a:t>
            </a:r>
            <a:r>
              <a:rPr lang="ru-RU" sz="1200" dirty="0">
                <a:latin typeface="+mn-lt"/>
              </a:rPr>
              <a:t>случайный лес            </a:t>
            </a:r>
          </a:p>
          <a:p>
            <a:r>
              <a:rPr lang="ru-RU" sz="1200" dirty="0">
                <a:latin typeface="+mn-lt"/>
              </a:rPr>
              <a:t>            </a:t>
            </a:r>
            <a:r>
              <a:rPr lang="en-US" sz="1200" dirty="0">
                <a:latin typeface="+mn-lt"/>
              </a:rPr>
              <a:t>SVR(), # </a:t>
            </a:r>
            <a:r>
              <a:rPr lang="ru-RU" sz="1200" dirty="0">
                <a:latin typeface="+mn-lt"/>
              </a:rPr>
              <a:t>метод опорных векторов </a:t>
            </a:r>
          </a:p>
          <a:p>
            <a:r>
              <a:rPr lang="ru-RU" sz="1200" dirty="0">
                <a:latin typeface="+mn-lt"/>
              </a:rPr>
              <a:t>            </a:t>
            </a:r>
            <a:r>
              <a:rPr lang="en-US" sz="1200" dirty="0" err="1">
                <a:latin typeface="+mn-lt"/>
              </a:rPr>
              <a:t>DummyRegressor</a:t>
            </a:r>
            <a:r>
              <a:rPr lang="en-US" sz="1200" dirty="0">
                <a:latin typeface="+mn-lt"/>
              </a:rPr>
              <a:t>(), #</a:t>
            </a:r>
            <a:r>
              <a:rPr lang="ru-RU" sz="1200" dirty="0">
                <a:latin typeface="+mn-lt"/>
              </a:rPr>
              <a:t>простой регрессор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3244C7-E4E1-4BCF-90B9-609B37059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47" y="1851027"/>
            <a:ext cx="6373091" cy="24358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9DC839-5DEB-4F87-AE35-22A009863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49" y="4254786"/>
            <a:ext cx="5308149" cy="185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8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Номер слайда 2">
            <a:extLst>
              <a:ext uri="{FF2B5EF4-FFF2-40B4-BE49-F238E27FC236}">
                <a16:creationId xmlns:a16="http://schemas.microsoft.com/office/drawing/2014/main" id="{5A1692FA-CC91-4317-B094-FC39318CE6B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63245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 dirty="0"/>
          </a:p>
        </p:txBody>
      </p:sp>
      <p:sp>
        <p:nvSpPr>
          <p:cNvPr id="27" name="Текст 1">
            <a:extLst>
              <a:ext uri="{FF2B5EF4-FFF2-40B4-BE49-F238E27FC236}">
                <a16:creationId xmlns:a16="http://schemas.microsoft.com/office/drawing/2014/main" id="{64F4AC78-DB58-4DBA-9DA7-C17A4F986956}"/>
              </a:ext>
            </a:extLst>
          </p:cNvPr>
          <p:cNvSpPr txBox="1">
            <a:spLocks/>
          </p:cNvSpPr>
          <p:nvPr/>
        </p:nvSpPr>
        <p:spPr>
          <a:xfrm>
            <a:off x="9061358" y="486509"/>
            <a:ext cx="2943602" cy="65750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300" b="0" i="0" u="none" strike="noStrike" cap="none" baseline="0">
                <a:solidFill>
                  <a:srgbClr val="000000"/>
                </a:solidFill>
                <a:latin typeface="+mn-lt"/>
                <a:ea typeface="ALS Sector Regular" panose="02000000000000000000" pitchFamily="2" charset="0"/>
                <a:cs typeface="ALS Sector Regular" panose="02000000000000000000" pitchFamily="2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ru-RU" sz="2600" dirty="0">
                <a:solidFill>
                  <a:srgbClr val="FFC000"/>
                </a:solidFill>
              </a:rPr>
              <a:t>модели нейронной сети:</a:t>
            </a:r>
          </a:p>
        </p:txBody>
      </p:sp>
      <p:grpSp>
        <p:nvGrpSpPr>
          <p:cNvPr id="28" name="Группа 7">
            <a:extLst>
              <a:ext uri="{FF2B5EF4-FFF2-40B4-BE49-F238E27FC236}">
                <a16:creationId xmlns:a16="http://schemas.microsoft.com/office/drawing/2014/main" id="{BB0AFDF7-43FD-4D9E-A215-3FC3CE9F46AF}"/>
              </a:ext>
            </a:extLst>
          </p:cNvPr>
          <p:cNvGrpSpPr/>
          <p:nvPr/>
        </p:nvGrpSpPr>
        <p:grpSpPr>
          <a:xfrm>
            <a:off x="3167880" y="469293"/>
            <a:ext cx="5920364" cy="666000"/>
            <a:chOff x="1476753" y="3499669"/>
            <a:chExt cx="4619247" cy="666000"/>
          </a:xfrm>
        </p:grpSpPr>
        <p:sp>
          <p:nvSpPr>
            <p:cNvPr id="29" name="Прямоугольник 10">
              <a:extLst>
                <a:ext uri="{FF2B5EF4-FFF2-40B4-BE49-F238E27FC236}">
                  <a16:creationId xmlns:a16="http://schemas.microsoft.com/office/drawing/2014/main" id="{FEC6E82F-F601-4DA8-AA1A-B6894A377A06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Построение нейронной сети</a:t>
              </a:r>
            </a:p>
          </p:txBody>
        </p:sp>
        <p:sp>
          <p:nvSpPr>
            <p:cNvPr id="30" name="Прямоугольник 58">
              <a:extLst>
                <a:ext uri="{FF2B5EF4-FFF2-40B4-BE49-F238E27FC236}">
                  <a16:creationId xmlns:a16="http://schemas.microsoft.com/office/drawing/2014/main" id="{56E76235-B183-4F56-B3A1-4D24C22F106D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31" name="Прямоугольник 58">
              <a:extLst>
                <a:ext uri="{FF2B5EF4-FFF2-40B4-BE49-F238E27FC236}">
                  <a16:creationId xmlns:a16="http://schemas.microsoft.com/office/drawing/2014/main" id="{EF198E72-3B54-496D-94E3-5FAA697CCFA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cxnSp>
        <p:nvCxnSpPr>
          <p:cNvPr id="34" name="Google Shape;213;p9">
            <a:extLst>
              <a:ext uri="{FF2B5EF4-FFF2-40B4-BE49-F238E27FC236}">
                <a16:creationId xmlns:a16="http://schemas.microsoft.com/office/drawing/2014/main" id="{361AD2B6-FDC7-43D9-A342-1E51787E90BF}"/>
              </a:ext>
            </a:extLst>
          </p:cNvPr>
          <p:cNvCxnSpPr>
            <a:cxnSpLocks/>
          </p:cNvCxnSpPr>
          <p:nvPr/>
        </p:nvCxnSpPr>
        <p:spPr>
          <a:xfrm>
            <a:off x="5922263" y="1309922"/>
            <a:ext cx="0" cy="5270462"/>
          </a:xfrm>
          <a:prstGeom prst="straightConnector1">
            <a:avLst/>
          </a:prstGeom>
          <a:noFill/>
          <a:ln w="28575" cap="flat" cmpd="sng">
            <a:solidFill>
              <a:srgbClr val="065CAB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68498E4-82AD-467A-8E49-53D4B401B5A1}"/>
              </a:ext>
            </a:extLst>
          </p:cNvPr>
          <p:cNvGrpSpPr/>
          <p:nvPr/>
        </p:nvGrpSpPr>
        <p:grpSpPr>
          <a:xfrm>
            <a:off x="1166529" y="1190207"/>
            <a:ext cx="4328380" cy="2681217"/>
            <a:chOff x="1232309" y="1240967"/>
            <a:chExt cx="4328380" cy="2681217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0E334F6-4624-4C9C-9081-598E5210D34A}"/>
                </a:ext>
              </a:extLst>
            </p:cNvPr>
            <p:cNvGrpSpPr/>
            <p:nvPr/>
          </p:nvGrpSpPr>
          <p:grpSpPr>
            <a:xfrm>
              <a:off x="1232309" y="1240967"/>
              <a:ext cx="4328380" cy="2681217"/>
              <a:chOff x="631995" y="2490656"/>
              <a:chExt cx="4182059" cy="2348692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54AFEB67-F9A3-472E-BAA2-DD3C1EFCB8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31995" y="2490656"/>
                <a:ext cx="3972479" cy="1876687"/>
              </a:xfrm>
              <a:prstGeom prst="rect">
                <a:avLst/>
              </a:prstGeom>
            </p:spPr>
          </p:pic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7A002953-755D-410C-BBAF-6B8AA0665D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1995" y="4534505"/>
                <a:ext cx="4182059" cy="304843"/>
              </a:xfrm>
              <a:prstGeom prst="rect">
                <a:avLst/>
              </a:prstGeom>
            </p:spPr>
          </p:pic>
        </p:grp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636FB83C-34F0-4046-A505-CF8A5DEC4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65501" y="3618300"/>
              <a:ext cx="4204441" cy="198792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4DD0DDB-52A9-4FC6-A695-3701DB21E5A0}"/>
              </a:ext>
            </a:extLst>
          </p:cNvPr>
          <p:cNvGrpSpPr/>
          <p:nvPr/>
        </p:nvGrpSpPr>
        <p:grpSpPr>
          <a:xfrm>
            <a:off x="6377615" y="3893242"/>
            <a:ext cx="4761114" cy="2894653"/>
            <a:chOff x="6832224" y="3776122"/>
            <a:chExt cx="4761114" cy="289465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59BE571-A57C-4B5E-8D43-653665AAE36E}"/>
                </a:ext>
              </a:extLst>
            </p:cNvPr>
            <p:cNvGrpSpPr/>
            <p:nvPr/>
          </p:nvGrpSpPr>
          <p:grpSpPr>
            <a:xfrm>
              <a:off x="6832224" y="3776122"/>
              <a:ext cx="4761114" cy="2894650"/>
              <a:chOff x="5030028" y="2577466"/>
              <a:chExt cx="4124901" cy="2574669"/>
            </a:xfrm>
          </p:grpSpPr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04E6B1BD-C636-46CE-852B-5FBCB36C8FF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039" t="6421" r="380"/>
              <a:stretch/>
            </p:blipFill>
            <p:spPr>
              <a:xfrm>
                <a:off x="5042642" y="2577466"/>
                <a:ext cx="4000639" cy="2255395"/>
              </a:xfrm>
              <a:prstGeom prst="rect">
                <a:avLst/>
              </a:prstGeom>
            </p:spPr>
          </p:pic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4646B325-D4EF-4992-A7E3-7D56852B3D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30028" y="4942556"/>
                <a:ext cx="4124901" cy="209579"/>
              </a:xfrm>
              <a:prstGeom prst="rect">
                <a:avLst/>
              </a:prstGeom>
            </p:spPr>
          </p:pic>
        </p:grp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0FDF2D93-42E2-4382-992F-0BD74BA197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832224" y="6460873"/>
              <a:ext cx="4706230" cy="209902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24CFA07-798F-41DD-8914-7F7A19944B59}"/>
              </a:ext>
            </a:extLst>
          </p:cNvPr>
          <p:cNvGrpSpPr/>
          <p:nvPr/>
        </p:nvGrpSpPr>
        <p:grpSpPr>
          <a:xfrm>
            <a:off x="1125940" y="3861815"/>
            <a:ext cx="4483490" cy="2979836"/>
            <a:chOff x="1179354" y="3886594"/>
            <a:chExt cx="4483490" cy="2979836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C367C0F6-49B5-45F6-904B-039A8D87C9DD}"/>
                </a:ext>
              </a:extLst>
            </p:cNvPr>
            <p:cNvGrpSpPr/>
            <p:nvPr/>
          </p:nvGrpSpPr>
          <p:grpSpPr>
            <a:xfrm>
              <a:off x="1196038" y="3886594"/>
              <a:ext cx="4283210" cy="2979836"/>
              <a:chOff x="7119985" y="4030624"/>
              <a:chExt cx="4001058" cy="2723592"/>
            </a:xfrm>
          </p:grpSpPr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DB49A11A-6671-4784-985F-0ACEA18BB7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19985" y="4030624"/>
                <a:ext cx="3981242" cy="2569016"/>
              </a:xfrm>
              <a:prstGeom prst="rect">
                <a:avLst/>
              </a:prstGeom>
            </p:spPr>
          </p:pic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8D2FB999-12E9-4860-9D09-873D818E75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19985" y="6630374"/>
                <a:ext cx="4001058" cy="123842"/>
              </a:xfrm>
              <a:prstGeom prst="rect">
                <a:avLst/>
              </a:prstGeom>
            </p:spPr>
          </p:pic>
        </p:grp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82675B49-EA0D-4811-9825-7B4D877FC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79354" y="6696835"/>
              <a:ext cx="4483490" cy="169588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8CB81-2FC5-463E-A28F-1916DD6CA4B9}"/>
              </a:ext>
            </a:extLst>
          </p:cNvPr>
          <p:cNvGrpSpPr/>
          <p:nvPr/>
        </p:nvGrpSpPr>
        <p:grpSpPr>
          <a:xfrm>
            <a:off x="6311038" y="1227014"/>
            <a:ext cx="4698823" cy="2594057"/>
            <a:chOff x="6826856" y="1258620"/>
            <a:chExt cx="4698823" cy="2594057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4584E84F-C24B-4923-949C-E87DADBE897F}"/>
                </a:ext>
              </a:extLst>
            </p:cNvPr>
            <p:cNvGrpSpPr/>
            <p:nvPr/>
          </p:nvGrpSpPr>
          <p:grpSpPr>
            <a:xfrm>
              <a:off x="6826856" y="1258620"/>
              <a:ext cx="4698823" cy="2594057"/>
              <a:chOff x="1138809" y="4449532"/>
              <a:chExt cx="4140596" cy="2405508"/>
            </a:xfrm>
          </p:grpSpPr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E83E7D75-6FE1-4044-8949-7C31BFB86A0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/>
              <a:srcRect l="-381" t="8764" r="1"/>
              <a:stretch/>
            </p:blipFill>
            <p:spPr>
              <a:xfrm>
                <a:off x="1138809" y="4449532"/>
                <a:ext cx="4140596" cy="2259774"/>
              </a:xfrm>
              <a:prstGeom prst="rect">
                <a:avLst/>
              </a:prstGeom>
            </p:spPr>
          </p:pic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DCEDE2C5-0A2A-4F43-B46F-C720C0ADA6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97372" y="6645461"/>
                <a:ext cx="4039164" cy="209579"/>
              </a:xfrm>
              <a:prstGeom prst="rect">
                <a:avLst/>
              </a:prstGeom>
            </p:spPr>
          </p:pic>
        </p:grp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FDF6AA6A-EAD4-4E3E-911F-9080DAACC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962775" y="3606174"/>
              <a:ext cx="4510747" cy="181713"/>
            </a:xfrm>
            <a:prstGeom prst="rect">
              <a:avLst/>
            </a:prstGeom>
          </p:spPr>
        </p:pic>
      </p:grpSp>
      <p:cxnSp>
        <p:nvCxnSpPr>
          <p:cNvPr id="55" name="Google Shape;213;p9">
            <a:extLst>
              <a:ext uri="{FF2B5EF4-FFF2-40B4-BE49-F238E27FC236}">
                <a16:creationId xmlns:a16="http://schemas.microsoft.com/office/drawing/2014/main" id="{5BEF39FD-B924-4DC0-B0B2-B66BB6EE47E8}"/>
              </a:ext>
            </a:extLst>
          </p:cNvPr>
          <p:cNvCxnSpPr>
            <a:cxnSpLocks/>
          </p:cNvCxnSpPr>
          <p:nvPr/>
        </p:nvCxnSpPr>
        <p:spPr>
          <a:xfrm flipH="1">
            <a:off x="666321" y="3829787"/>
            <a:ext cx="11105650" cy="0"/>
          </a:xfrm>
          <a:prstGeom prst="straightConnector1">
            <a:avLst/>
          </a:prstGeom>
          <a:noFill/>
          <a:ln w="28575" cap="flat" cmpd="sng">
            <a:solidFill>
              <a:srgbClr val="065CA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80342C7-4A82-466E-87D7-2E5414678AA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247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Номер слайда 2">
            <a:extLst>
              <a:ext uri="{FF2B5EF4-FFF2-40B4-BE49-F238E27FC236}">
                <a16:creationId xmlns:a16="http://schemas.microsoft.com/office/drawing/2014/main" id="{6C56596F-1543-416A-9BBD-65071817861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63245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7</a:t>
            </a:fld>
            <a:endParaRPr lang="ru-RU" dirty="0"/>
          </a:p>
        </p:txBody>
      </p:sp>
      <p:sp>
        <p:nvSpPr>
          <p:cNvPr id="57" name="Текст 4">
            <a:extLst>
              <a:ext uri="{FF2B5EF4-FFF2-40B4-BE49-F238E27FC236}">
                <a16:creationId xmlns:a16="http://schemas.microsoft.com/office/drawing/2014/main" id="{C0E1AA3D-ADF3-4A46-871A-C0AAE13E1413}"/>
              </a:ext>
            </a:extLst>
          </p:cNvPr>
          <p:cNvSpPr txBox="1">
            <a:spLocks/>
          </p:cNvSpPr>
          <p:nvPr/>
        </p:nvSpPr>
        <p:spPr>
          <a:xfrm>
            <a:off x="589857" y="2400134"/>
            <a:ext cx="4773650" cy="887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2700" b="0" i="0" u="none" strike="noStrike" cap="none" baseline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/>
            <a:r>
              <a:rPr lang="ru-RU" sz="1400" dirty="0">
                <a:solidFill>
                  <a:schemeClr val="tx1"/>
                </a:solidFill>
              </a:rPr>
              <a:t>На выходе мы получаем, что наилучшей моделью является многослойный перцептрон с двумя скрытыми слоями по  </a:t>
            </a:r>
            <a:r>
              <a:rPr lang="en-US" sz="1400" dirty="0">
                <a:solidFill>
                  <a:schemeClr val="tx1"/>
                </a:solidFill>
              </a:rPr>
              <a:t> 8 </a:t>
            </a:r>
            <a:r>
              <a:rPr lang="ru-RU" sz="1400" dirty="0">
                <a:solidFill>
                  <a:schemeClr val="tx1"/>
                </a:solidFill>
              </a:rPr>
              <a:t>нейронов. </a:t>
            </a:r>
          </a:p>
        </p:txBody>
      </p:sp>
      <p:sp>
        <p:nvSpPr>
          <p:cNvPr id="58" name="Текст 1">
            <a:extLst>
              <a:ext uri="{FF2B5EF4-FFF2-40B4-BE49-F238E27FC236}">
                <a16:creationId xmlns:a16="http://schemas.microsoft.com/office/drawing/2014/main" id="{61BE9942-9AF7-42E6-AF1C-4F54ED0174B0}"/>
              </a:ext>
            </a:extLst>
          </p:cNvPr>
          <p:cNvSpPr txBox="1">
            <a:spLocks/>
          </p:cNvSpPr>
          <p:nvPr/>
        </p:nvSpPr>
        <p:spPr>
          <a:xfrm>
            <a:off x="283207" y="1242544"/>
            <a:ext cx="3571316" cy="584686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300" b="0" i="0" u="none" strike="noStrike" cap="none" baseline="0">
                <a:solidFill>
                  <a:srgbClr val="000000"/>
                </a:solidFill>
                <a:latin typeface="+mn-lt"/>
                <a:ea typeface="ALS Sector Regular" panose="02000000000000000000" pitchFamily="2" charset="0"/>
                <a:cs typeface="ALS Sector Regular" panose="02000000000000000000" pitchFamily="2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2000"/>
              <a:t>Оценки моделей:</a:t>
            </a:r>
            <a:endParaRPr lang="ru-RU" sz="2000" dirty="0"/>
          </a:p>
        </p:txBody>
      </p:sp>
      <p:grpSp>
        <p:nvGrpSpPr>
          <p:cNvPr id="59" name="Группа 7">
            <a:extLst>
              <a:ext uri="{FF2B5EF4-FFF2-40B4-BE49-F238E27FC236}">
                <a16:creationId xmlns:a16="http://schemas.microsoft.com/office/drawing/2014/main" id="{D42DCD4B-0319-4CED-B8BB-73FB6B17504E}"/>
              </a:ext>
            </a:extLst>
          </p:cNvPr>
          <p:cNvGrpSpPr/>
          <p:nvPr/>
        </p:nvGrpSpPr>
        <p:grpSpPr>
          <a:xfrm>
            <a:off x="3167879" y="469293"/>
            <a:ext cx="7795684" cy="666000"/>
            <a:chOff x="1476753" y="3499669"/>
            <a:chExt cx="4619247" cy="666000"/>
          </a:xfrm>
        </p:grpSpPr>
        <p:sp>
          <p:nvSpPr>
            <p:cNvPr id="60" name="Прямоугольник 10">
              <a:extLst>
                <a:ext uri="{FF2B5EF4-FFF2-40B4-BE49-F238E27FC236}">
                  <a16:creationId xmlns:a16="http://schemas.microsoft.com/office/drawing/2014/main" id="{851C5912-6A1A-4267-A1BD-3BDB0621D914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Оценка моделей на тестовых данных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61" name="Прямоугольник 58">
              <a:extLst>
                <a:ext uri="{FF2B5EF4-FFF2-40B4-BE49-F238E27FC236}">
                  <a16:creationId xmlns:a16="http://schemas.microsoft.com/office/drawing/2014/main" id="{F9CA5B8E-6315-4B25-892C-89E186A61ABE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62" name="Прямоугольник 58">
              <a:extLst>
                <a:ext uri="{FF2B5EF4-FFF2-40B4-BE49-F238E27FC236}">
                  <a16:creationId xmlns:a16="http://schemas.microsoft.com/office/drawing/2014/main" id="{8DEE1354-F54C-40ED-ACE2-B21994132CD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63" name="Picture 62">
            <a:extLst>
              <a:ext uri="{FF2B5EF4-FFF2-40B4-BE49-F238E27FC236}">
                <a16:creationId xmlns:a16="http://schemas.microsoft.com/office/drawing/2014/main" id="{090CD249-4329-4237-87E5-C5E9F1F98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413" y="1738245"/>
            <a:ext cx="2582110" cy="745696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620E3075-1670-4222-B58E-E9A0EC5BC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57" y="3145830"/>
            <a:ext cx="5029576" cy="3712553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00677B3A-7125-4401-8375-C347DCCBFB0D}"/>
              </a:ext>
            </a:extLst>
          </p:cNvPr>
          <p:cNvSpPr txBox="1"/>
          <p:nvPr/>
        </p:nvSpPr>
        <p:spPr>
          <a:xfrm>
            <a:off x="589857" y="1673341"/>
            <a:ext cx="682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MSE:</a:t>
            </a:r>
            <a:endParaRPr lang="ru-RU" dirty="0">
              <a:latin typeface="+mn-lt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3EACAF-20E0-4B9D-A0C8-12F728AA2A69}"/>
              </a:ext>
            </a:extLst>
          </p:cNvPr>
          <p:cNvSpPr txBox="1"/>
          <p:nvPr/>
        </p:nvSpPr>
        <p:spPr>
          <a:xfrm>
            <a:off x="6816435" y="1595828"/>
            <a:ext cx="45262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Визуализируем предсказанные лучшей моделью и реальные значения тестовой выборки для целевого признака «Соотношение матрица-наполнитель».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A66971FF-1414-43BA-88B5-2EDED7007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3750" y="2765920"/>
            <a:ext cx="4253014" cy="408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62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/>
        <a:ea typeface=""/>
        <a:cs typeface=""/>
      </a:majorFont>
      <a:minorFont>
        <a:latin typeface="ALS Sector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300"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2228</TotalTime>
  <Words>291</Words>
  <Application>Microsoft Office PowerPoint</Application>
  <PresentationFormat>Widescreen</PresentationFormat>
  <Paragraphs>73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Open Sans</vt:lpstr>
      <vt:lpstr>ALS Sector Bold</vt:lpstr>
      <vt:lpstr>ALS Sector Regular (Body)</vt:lpstr>
      <vt:lpstr>ALS Sector Regular</vt:lpstr>
      <vt:lpstr>Noto Sans Symbols</vt:lpstr>
      <vt:lpstr>Book Antiqua</vt:lpstr>
      <vt:lpstr>Wingdings</vt:lpstr>
      <vt:lpstr>Arial</vt:lpstr>
      <vt:lpstr>Times New Roman</vt:lpstr>
      <vt:lpstr>Roboto Black</vt:lpstr>
      <vt:lpstr>If,kjyVUNE_28012021</vt:lpstr>
      <vt:lpstr>ВЫПУСКНАЯ КВАЛИФИКАЦИОННАЯ         РАБОТА по курсу «Data Science»    Тема:  Прогнозирование конечных свойств новых материалов (композиционных материалов).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Фомина Ольга</dc:creator>
  <cp:lastModifiedBy>Alex Mastiugin</cp:lastModifiedBy>
  <cp:revision>122</cp:revision>
  <dcterms:created xsi:type="dcterms:W3CDTF">2021-02-24T09:03:25Z</dcterms:created>
  <dcterms:modified xsi:type="dcterms:W3CDTF">2023-05-05T15:51:30Z</dcterms:modified>
</cp:coreProperties>
</file>