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32"/>
  </p:notesMasterIdLst>
  <p:sldIdLst>
    <p:sldId id="337" r:id="rId3"/>
    <p:sldId id="261" r:id="rId4"/>
    <p:sldId id="311" r:id="rId5"/>
    <p:sldId id="312" r:id="rId6"/>
    <p:sldId id="313" r:id="rId7"/>
    <p:sldId id="314" r:id="rId8"/>
    <p:sldId id="315" r:id="rId9"/>
    <p:sldId id="316" r:id="rId10"/>
    <p:sldId id="317" r:id="rId11"/>
    <p:sldId id="318" r:id="rId12"/>
    <p:sldId id="319" r:id="rId13"/>
    <p:sldId id="320" r:id="rId14"/>
    <p:sldId id="259" r:id="rId15"/>
    <p:sldId id="321" r:id="rId16"/>
    <p:sldId id="262" r:id="rId17"/>
    <p:sldId id="293" r:id="rId18"/>
    <p:sldId id="322" r:id="rId19"/>
    <p:sldId id="323" r:id="rId20"/>
    <p:sldId id="260" r:id="rId21"/>
    <p:sldId id="324" r:id="rId22"/>
    <p:sldId id="325" r:id="rId23"/>
    <p:sldId id="326" r:id="rId24"/>
    <p:sldId id="327" r:id="rId25"/>
    <p:sldId id="328" r:id="rId26"/>
    <p:sldId id="329" r:id="rId27"/>
    <p:sldId id="333" r:id="rId28"/>
    <p:sldId id="334" r:id="rId29"/>
    <p:sldId id="332" r:id="rId30"/>
    <p:sldId id="335" r:id="rId31"/>
  </p:sldIdLst>
  <p:sldSz cx="9144000" cy="5143500" type="screen16x9"/>
  <p:notesSz cx="6858000" cy="9144000"/>
  <p:embeddedFontLst>
    <p:embeddedFont>
      <p:font typeface="Comfortaa" panose="020B0604020202020204" charset="0"/>
      <p:regular r:id="rId33"/>
      <p:bold r:id="rId34"/>
    </p:embeddedFont>
    <p:embeddedFont>
      <p:font typeface="Consolas" panose="020B0609020204030204" pitchFamily="49" charset="0"/>
      <p:regular r:id="rId35"/>
      <p:bold r:id="rId36"/>
      <p:italic r:id="rId37"/>
      <p:boldItalic r:id="rId38"/>
    </p:embeddedFont>
    <p:embeddedFont>
      <p:font typeface="Fira Code" panose="020B0809050000020004" pitchFamily="49" charset="0"/>
      <p:regular r:id="rId39"/>
      <p:bold r:id="rId40"/>
    </p:embeddedFont>
    <p:embeddedFont>
      <p:font typeface="Nunito Light" pitchFamily="2" charset="0"/>
      <p:regular r:id="rId41"/>
      <p:italic r:id="rId42"/>
    </p:embeddedFont>
    <p:embeddedFont>
      <p:font typeface="Proxima Nova" panose="020B060402020202020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Source Code Pro" panose="020B0509030403020204" pitchFamily="49" charset="0"/>
      <p:regular r:id="rId51"/>
      <p:bold r:id="rId52"/>
      <p:italic r:id="rId53"/>
      <p:boldItalic r:id="rId54"/>
    </p:embeddedFont>
    <p:embeddedFont>
      <p:font typeface="Verdana" panose="020B060403050404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923762-B350-4550-935C-B67A4D948B98}">
  <a:tblStyle styleId="{4E923762-B350-4550-935C-B67A4D948B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39393E6-4A0A-49DE-9135-C0CC2AC015F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84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858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158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384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117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96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604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47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62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585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63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797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90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275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162573e21f_0_1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2162573e21f_0_1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986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41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679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3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843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26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30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42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00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5" r:id="rId6"/>
    <p:sldLayoutId id="2147483672" r:id="rId7"/>
    <p:sldLayoutId id="214748367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30" name="Google Shape;230;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c/index.php"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61BDEC-FAF7-53B6-8693-FD307A0CD768}"/>
              </a:ext>
            </a:extLst>
          </p:cNvPr>
          <p:cNvSpPr txBox="1"/>
          <p:nvPr/>
        </p:nvSpPr>
        <p:spPr>
          <a:xfrm>
            <a:off x="182881" y="3460024"/>
            <a:ext cx="8220890" cy="630942"/>
          </a:xfrm>
          <a:prstGeom prst="rect">
            <a:avLst/>
          </a:prstGeom>
          <a:noFill/>
        </p:spPr>
        <p:txBody>
          <a:bodyPr wrap="square">
            <a:spAutoFit/>
          </a:bodyPr>
          <a:lstStyle/>
          <a:p>
            <a:pPr algn="ctr"/>
            <a:r>
              <a:rPr lang="en" sz="3500" b="1" dirty="0">
                <a:solidFill>
                  <a:schemeClr val="bg1">
                    <a:lumMod val="90000"/>
                    <a:lumOff val="10000"/>
                  </a:schemeClr>
                </a:solidFill>
                <a:latin typeface="Söhne"/>
                <a:ea typeface="Source Code Pro"/>
                <a:sym typeface="Source Code Pro"/>
              </a:rPr>
              <a:t>Course: </a:t>
            </a:r>
            <a:r>
              <a:rPr lang="en" sz="3500" dirty="0">
                <a:solidFill>
                  <a:schemeClr val="bg1">
                    <a:lumMod val="90000"/>
                    <a:lumOff val="10000"/>
                  </a:schemeClr>
                </a:solidFill>
                <a:latin typeface="Söhne"/>
                <a:ea typeface="Source Code Pro"/>
                <a:sym typeface="Source Code Pro"/>
              </a:rPr>
              <a:t>Introduction to Programming</a:t>
            </a:r>
            <a:endParaRPr lang="en-US" sz="3500" dirty="0">
              <a:solidFill>
                <a:schemeClr val="bg1">
                  <a:lumMod val="90000"/>
                  <a:lumOff val="10000"/>
                </a:schemeClr>
              </a:solidFill>
              <a:latin typeface="Söhne"/>
              <a:ea typeface="Source Code Pro"/>
              <a:sym typeface="Source Code Pro"/>
            </a:endParaRPr>
          </a:p>
        </p:txBody>
      </p:sp>
      <p:pic>
        <p:nvPicPr>
          <p:cNvPr id="5" name="Picture 4" descr="A picture containing text, logo, emblem, trademark&#10;&#10;Description automatically generated">
            <a:extLst>
              <a:ext uri="{FF2B5EF4-FFF2-40B4-BE49-F238E27FC236}">
                <a16:creationId xmlns:a16="http://schemas.microsoft.com/office/drawing/2014/main" id="{4BF0F8E3-2523-4AA5-D70D-C6251D5BF33A}"/>
              </a:ext>
            </a:extLst>
          </p:cNvPr>
          <p:cNvPicPr>
            <a:picLocks noChangeAspect="1"/>
          </p:cNvPicPr>
          <p:nvPr/>
        </p:nvPicPr>
        <p:blipFill>
          <a:blip r:embed="rId2"/>
          <a:stretch>
            <a:fillRect/>
          </a:stretch>
        </p:blipFill>
        <p:spPr>
          <a:xfrm>
            <a:off x="3329666" y="1438029"/>
            <a:ext cx="1930311" cy="1938929"/>
          </a:xfrm>
          <a:prstGeom prst="rect">
            <a:avLst/>
          </a:prstGeom>
        </p:spPr>
      </p:pic>
      <p:sp>
        <p:nvSpPr>
          <p:cNvPr id="7" name="TextBox 6">
            <a:extLst>
              <a:ext uri="{FF2B5EF4-FFF2-40B4-BE49-F238E27FC236}">
                <a16:creationId xmlns:a16="http://schemas.microsoft.com/office/drawing/2014/main" id="{4383B36D-2B9D-3884-AA6F-DF217B6101CC}"/>
              </a:ext>
            </a:extLst>
          </p:cNvPr>
          <p:cNvSpPr txBox="1"/>
          <p:nvPr/>
        </p:nvSpPr>
        <p:spPr>
          <a:xfrm>
            <a:off x="182880" y="268478"/>
            <a:ext cx="8360229" cy="1169551"/>
          </a:xfrm>
          <a:prstGeom prst="rect">
            <a:avLst/>
          </a:prstGeom>
          <a:noFill/>
        </p:spPr>
        <p:txBody>
          <a:bodyPr wrap="square">
            <a:spAutoFit/>
          </a:bodyPr>
          <a:lstStyle/>
          <a:p>
            <a:pPr algn="ctr"/>
            <a:r>
              <a:rPr lang="en" sz="3500" b="1" dirty="0">
                <a:solidFill>
                  <a:schemeClr val="bg1">
                    <a:lumMod val="90000"/>
                    <a:lumOff val="10000"/>
                  </a:schemeClr>
                </a:solidFill>
                <a:latin typeface="Söhne"/>
                <a:ea typeface="Source Code Pro"/>
                <a:sym typeface="Source Code Pro"/>
              </a:rPr>
              <a:t>GHANA COMMUNICATION TECHNOLOGY UNIVERSITY (GCTU)</a:t>
            </a:r>
            <a:endParaRPr lang="en-US" sz="3500" b="1" dirty="0">
              <a:solidFill>
                <a:schemeClr val="bg1">
                  <a:lumMod val="90000"/>
                  <a:lumOff val="10000"/>
                </a:schemeClr>
              </a:solidFill>
              <a:latin typeface="Söhne"/>
              <a:ea typeface="Source Code Pro"/>
              <a:sym typeface="Source Code Pro"/>
            </a:endParaRPr>
          </a:p>
        </p:txBody>
      </p:sp>
      <p:sp>
        <p:nvSpPr>
          <p:cNvPr id="8" name="TextBox 7">
            <a:extLst>
              <a:ext uri="{FF2B5EF4-FFF2-40B4-BE49-F238E27FC236}">
                <a16:creationId xmlns:a16="http://schemas.microsoft.com/office/drawing/2014/main" id="{808DF60A-99EC-334A-3B2A-0EF3FEE8431C}"/>
              </a:ext>
            </a:extLst>
          </p:cNvPr>
          <p:cNvSpPr txBox="1"/>
          <p:nvPr/>
        </p:nvSpPr>
        <p:spPr>
          <a:xfrm>
            <a:off x="4484915" y="4244080"/>
            <a:ext cx="4180114" cy="461665"/>
          </a:xfrm>
          <a:prstGeom prst="rect">
            <a:avLst/>
          </a:prstGeom>
          <a:noFill/>
        </p:spPr>
        <p:txBody>
          <a:bodyPr wrap="square">
            <a:spAutoFit/>
          </a:bodyPr>
          <a:lstStyle/>
          <a:p>
            <a:pPr algn="r"/>
            <a:r>
              <a:rPr lang="en" sz="2400" b="1" dirty="0">
                <a:solidFill>
                  <a:schemeClr val="bg1">
                    <a:lumMod val="90000"/>
                    <a:lumOff val="10000"/>
                  </a:schemeClr>
                </a:solidFill>
                <a:latin typeface="Söhne"/>
                <a:ea typeface="Source Code Pro"/>
                <a:sym typeface="Source Code Pro"/>
              </a:rPr>
              <a:t>Facilitator</a:t>
            </a:r>
            <a:r>
              <a:rPr lang="en" sz="2400" dirty="0">
                <a:solidFill>
                  <a:schemeClr val="bg1">
                    <a:lumMod val="90000"/>
                    <a:lumOff val="10000"/>
                  </a:schemeClr>
                </a:solidFill>
                <a:latin typeface="Söhne"/>
                <a:ea typeface="Source Code Pro"/>
                <a:sym typeface="Source Code Pro"/>
              </a:rPr>
              <a:t>: RICHARD BOUARO</a:t>
            </a:r>
            <a:endParaRPr lang="en-US" sz="2400" dirty="0">
              <a:solidFill>
                <a:schemeClr val="bg1">
                  <a:lumMod val="90000"/>
                  <a:lumOff val="10000"/>
                </a:schemeClr>
              </a:solidFill>
              <a:latin typeface="Söhne"/>
              <a:ea typeface="Source Code Pro"/>
              <a:sym typeface="Source Code Pro"/>
            </a:endParaRPr>
          </a:p>
        </p:txBody>
      </p:sp>
    </p:spTree>
    <p:extLst>
      <p:ext uri="{BB962C8B-B14F-4D97-AF65-F5344CB8AC3E}">
        <p14:creationId xmlns:p14="http://schemas.microsoft.com/office/powerpoint/2010/main" val="122402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indent="0"/>
            <a:r>
              <a:rPr lang="en-US" sz="1800" dirty="0"/>
              <a:t>Programming often involves debugging and troubleshooting to identify and fix errors or issues in code. This requires careful analysis of the program's behavior, understanding error messages, and using debugging tools to step through the code.</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Debugging and Troubleshooting</a:t>
            </a:r>
          </a:p>
        </p:txBody>
      </p:sp>
    </p:spTree>
    <p:extLst>
      <p:ext uri="{BB962C8B-B14F-4D97-AF65-F5344CB8AC3E}">
        <p14:creationId xmlns:p14="http://schemas.microsoft.com/office/powerpoint/2010/main" val="312517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Programming is fundamentally about problem-solving. It requires breaking down a problem, designing an algorithmic solution, and implementing it in code. Effective problem-solving skills, along with logical thinking and creativity, are essential for successful programming.</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Problem Solving</a:t>
            </a:r>
          </a:p>
        </p:txBody>
      </p:sp>
    </p:spTree>
    <p:extLst>
      <p:ext uri="{BB962C8B-B14F-4D97-AF65-F5344CB8AC3E}">
        <p14:creationId xmlns:p14="http://schemas.microsoft.com/office/powerpoint/2010/main" val="392966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a:t>
            </a:r>
            <a:endParaRPr dirty="0"/>
          </a:p>
          <a:p>
            <a:pPr marL="0" lvl="0" indent="0" algn="l" rtl="0">
              <a:spcBef>
                <a:spcPts val="0"/>
              </a:spcBef>
              <a:spcAft>
                <a:spcPts val="0"/>
              </a:spcAft>
              <a:buNone/>
            </a:pPr>
            <a:r>
              <a:rPr lang="en" dirty="0">
                <a:solidFill>
                  <a:schemeClr val="accent4"/>
                </a:solidFill>
              </a:rPr>
              <a:t>   C++ Programming</a:t>
            </a:r>
            <a:endParaRPr dirty="0">
              <a:solidFill>
                <a:schemeClr val="accent4"/>
              </a:solidFill>
            </a:endParaRPr>
          </a:p>
          <a:p>
            <a:pPr marL="0" lvl="0" indent="0" algn="l" rtl="0">
              <a:spcBef>
                <a:spcPts val="0"/>
              </a:spcBef>
              <a:spcAft>
                <a:spcPts val="0"/>
              </a:spcAft>
              <a:buNone/>
            </a:pPr>
            <a:r>
              <a:rPr lang="en" dirty="0"/>
              <a:t> </a:t>
            </a:r>
            <a:endParaRPr dirty="0"/>
          </a:p>
        </p:txBody>
      </p:sp>
      <p:sp>
        <p:nvSpPr>
          <p:cNvPr id="239" name="Google Shape;239;p31"/>
          <p:cNvSpPr txBox="1">
            <a:spLocks noGrp="1"/>
          </p:cNvSpPr>
          <p:nvPr>
            <p:ph type="subTitle" idx="1"/>
          </p:nvPr>
        </p:nvSpPr>
        <p:spPr>
          <a:xfrm>
            <a:off x="2735500" y="3297650"/>
            <a:ext cx="5797500" cy="4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 C++ programming language will be used &gt;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2631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4062776" y="401255"/>
            <a:ext cx="4206000" cy="19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t>
            </a:r>
            <a:endParaRPr dirty="0"/>
          </a:p>
        </p:txBody>
      </p:sp>
      <p:sp>
        <p:nvSpPr>
          <p:cNvPr id="353" name="Google Shape;353;p34"/>
          <p:cNvSpPr txBox="1">
            <a:spLocks noGrp="1"/>
          </p:cNvSpPr>
          <p:nvPr>
            <p:ph type="subTitle" idx="1"/>
          </p:nvPr>
        </p:nvSpPr>
        <p:spPr>
          <a:xfrm>
            <a:off x="4167504" y="2284320"/>
            <a:ext cx="4206000" cy="9160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C++ is a popular programming language.</a:t>
            </a:r>
            <a:endParaRPr sz="1800"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53;p34">
            <a:extLst>
              <a:ext uri="{FF2B5EF4-FFF2-40B4-BE49-F238E27FC236}">
                <a16:creationId xmlns:a16="http://schemas.microsoft.com/office/drawing/2014/main" id="{07174554-06E2-F808-93DB-D5B16227D0B6}"/>
              </a:ext>
            </a:extLst>
          </p:cNvPr>
          <p:cNvSpPr txBox="1">
            <a:spLocks/>
          </p:cNvSpPr>
          <p:nvPr/>
        </p:nvSpPr>
        <p:spPr>
          <a:xfrm>
            <a:off x="4170237" y="3263787"/>
            <a:ext cx="4206000" cy="1478457"/>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6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r>
              <a:rPr lang="en-US" sz="1800" dirty="0"/>
              <a:t>C++ is used to create computer programs and is one of the most used language in game development.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4062776" y="401255"/>
            <a:ext cx="4206000" cy="19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t>
            </a:r>
            <a:endParaRPr dirty="0"/>
          </a:p>
        </p:txBody>
      </p:sp>
      <p:sp>
        <p:nvSpPr>
          <p:cNvPr id="353" name="Google Shape;353;p34"/>
          <p:cNvSpPr txBox="1">
            <a:spLocks noGrp="1"/>
          </p:cNvSpPr>
          <p:nvPr>
            <p:ph type="subTitle" idx="1"/>
          </p:nvPr>
        </p:nvSpPr>
        <p:spPr>
          <a:xfrm>
            <a:off x="4167504" y="2129163"/>
            <a:ext cx="4206000" cy="10712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C++ was developed by Bjarne </a:t>
            </a:r>
            <a:r>
              <a:rPr lang="en-US" sz="1800" dirty="0" err="1"/>
              <a:t>Stroustrup</a:t>
            </a:r>
            <a:r>
              <a:rPr lang="en-US" sz="1800" dirty="0"/>
              <a:t>, as an extension to the </a:t>
            </a:r>
            <a:r>
              <a:rPr lang="en-US" sz="1800" dirty="0">
                <a:hlinkClick r:id="rId3">
                  <a:extLst>
                    <a:ext uri="{A12FA001-AC4F-418D-AE19-62706E023703}">
                      <ahyp:hlinkClr xmlns:ahyp="http://schemas.microsoft.com/office/drawing/2018/hyperlinkcolor" val="tx"/>
                    </a:ext>
                  </a:extLst>
                </a:hlinkClick>
              </a:rPr>
              <a:t>C language</a:t>
            </a:r>
            <a:r>
              <a:rPr lang="en-US" sz="1800" dirty="0"/>
              <a:t>.</a:t>
            </a:r>
            <a:endParaRPr sz="1800"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Google Shape;353;p34">
            <a:extLst>
              <a:ext uri="{FF2B5EF4-FFF2-40B4-BE49-F238E27FC236}">
                <a16:creationId xmlns:a16="http://schemas.microsoft.com/office/drawing/2014/main" id="{07174554-06E2-F808-93DB-D5B16227D0B6}"/>
              </a:ext>
            </a:extLst>
          </p:cNvPr>
          <p:cNvSpPr txBox="1">
            <a:spLocks/>
          </p:cNvSpPr>
          <p:nvPr/>
        </p:nvSpPr>
        <p:spPr>
          <a:xfrm>
            <a:off x="4167504" y="3398953"/>
            <a:ext cx="4206000" cy="1158744"/>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6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r>
              <a:rPr lang="en-US" sz="1800" dirty="0"/>
              <a:t>C++ gives programmers a high level of control over system resources and memory.</a:t>
            </a:r>
          </a:p>
        </p:txBody>
      </p:sp>
      <p:pic>
        <p:nvPicPr>
          <p:cNvPr id="4" name="Picture 3">
            <a:extLst>
              <a:ext uri="{FF2B5EF4-FFF2-40B4-BE49-F238E27FC236}">
                <a16:creationId xmlns:a16="http://schemas.microsoft.com/office/drawing/2014/main" id="{AE8BDDFB-E664-43F3-3EDE-6EEEA6A34066}"/>
              </a:ext>
            </a:extLst>
          </p:cNvPr>
          <p:cNvPicPr>
            <a:picLocks noChangeAspect="1"/>
          </p:cNvPicPr>
          <p:nvPr/>
        </p:nvPicPr>
        <p:blipFill>
          <a:blip r:embed="rId4"/>
          <a:stretch>
            <a:fillRect/>
          </a:stretch>
        </p:blipFill>
        <p:spPr>
          <a:xfrm>
            <a:off x="498963" y="631165"/>
            <a:ext cx="2571750" cy="3371850"/>
          </a:xfrm>
          <a:prstGeom prst="rect">
            <a:avLst/>
          </a:prstGeom>
        </p:spPr>
      </p:pic>
      <p:sp>
        <p:nvSpPr>
          <p:cNvPr id="5" name="Google Shape;353;p34">
            <a:extLst>
              <a:ext uri="{FF2B5EF4-FFF2-40B4-BE49-F238E27FC236}">
                <a16:creationId xmlns:a16="http://schemas.microsoft.com/office/drawing/2014/main" id="{11F2EC44-EC40-2230-7C0B-3E509B168C21}"/>
              </a:ext>
            </a:extLst>
          </p:cNvPr>
          <p:cNvSpPr txBox="1">
            <a:spLocks/>
          </p:cNvSpPr>
          <p:nvPr/>
        </p:nvSpPr>
        <p:spPr>
          <a:xfrm>
            <a:off x="498963" y="4144406"/>
            <a:ext cx="2571750" cy="459537"/>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6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r>
              <a:rPr lang="en-US" sz="1800" dirty="0"/>
              <a:t>Bjarne </a:t>
            </a:r>
            <a:r>
              <a:rPr lang="en-US" sz="1800" dirty="0" err="1"/>
              <a:t>Stroustrup</a:t>
            </a:r>
            <a:endParaRPr lang="en-US" sz="1800" dirty="0"/>
          </a:p>
        </p:txBody>
      </p:sp>
    </p:spTree>
    <p:extLst>
      <p:ext uri="{BB962C8B-B14F-4D97-AF65-F5344CB8AC3E}">
        <p14:creationId xmlns:p14="http://schemas.microsoft.com/office/powerpoint/2010/main" val="175586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r>
              <a:rPr lang="en-US" dirty="0"/>
              <a:t>Getting Started With C++</a:t>
            </a:r>
            <a:endParaRPr lang="en-US" dirty="0">
              <a:solidFill>
                <a:schemeClr val="accent4"/>
              </a:solidFill>
            </a:endParaRPr>
          </a:p>
        </p:txBody>
      </p:sp>
      <p:sp>
        <p:nvSpPr>
          <p:cNvPr id="455" name="Google Shape;455;p37"/>
          <p:cNvSpPr txBox="1">
            <a:spLocks noGrp="1"/>
          </p:cNvSpPr>
          <p:nvPr>
            <p:ph type="subTitle" idx="1"/>
          </p:nvPr>
        </p:nvSpPr>
        <p:spPr>
          <a:xfrm>
            <a:off x="3289850" y="1529000"/>
            <a:ext cx="5140975"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dirty="0"/>
              <a:t>To start programming in C++, you need:</a:t>
            </a:r>
            <a:endParaRPr sz="1700" dirty="0"/>
          </a:p>
          <a:p>
            <a:pPr marL="457200" lvl="0" indent="-317500" algn="l" rtl="0">
              <a:spcBef>
                <a:spcPts val="1000"/>
              </a:spcBef>
              <a:spcAft>
                <a:spcPts val="0"/>
              </a:spcAft>
              <a:buSzPts val="1400"/>
              <a:buChar char="●"/>
            </a:pPr>
            <a:r>
              <a:rPr lang="en" sz="1700" dirty="0">
                <a:solidFill>
                  <a:schemeClr val="accent2"/>
                </a:solidFill>
              </a:rPr>
              <a:t>A text editor e.g. notepad, sublime text</a:t>
            </a:r>
            <a:endParaRPr sz="1700" dirty="0"/>
          </a:p>
          <a:p>
            <a:pPr marL="457200" lvl="0" indent="-317500" algn="l" rtl="0">
              <a:spcBef>
                <a:spcPts val="0"/>
              </a:spcBef>
              <a:spcAft>
                <a:spcPts val="0"/>
              </a:spcAft>
              <a:buClr>
                <a:schemeClr val="dk2"/>
              </a:buClr>
              <a:buSzPts val="1400"/>
              <a:buChar char="●"/>
            </a:pPr>
            <a:r>
              <a:rPr lang="en" sz="1700" dirty="0">
                <a:solidFill>
                  <a:schemeClr val="dk2"/>
                </a:solidFill>
              </a:rPr>
              <a:t>A compiler, such as GCC</a:t>
            </a:r>
            <a:endParaRPr sz="1700" dirty="0">
              <a:solidFill>
                <a:schemeClr val="dk2"/>
              </a:solidFill>
            </a:endParaRPr>
          </a:p>
          <a:p>
            <a:pPr marL="0" lvl="0" indent="0" algn="l" rtl="0">
              <a:spcBef>
                <a:spcPts val="1000"/>
              </a:spcBef>
              <a:spcAft>
                <a:spcPts val="0"/>
              </a:spcAft>
              <a:buNone/>
            </a:pPr>
            <a:r>
              <a:rPr lang="en" sz="1700" dirty="0"/>
              <a:t>This course will use C++ IDE (Integrated Development Environment) which is used to edit and compile (translate) the code. </a:t>
            </a:r>
            <a:r>
              <a:rPr lang="en" sz="1700" dirty="0">
                <a:solidFill>
                  <a:schemeClr val="dk2"/>
                </a:solidFill>
              </a:rPr>
              <a:t>Code::Blocks</a:t>
            </a:r>
            <a:r>
              <a:rPr lang="en" sz="1700" dirty="0"/>
              <a:t>,</a:t>
            </a:r>
            <a:r>
              <a:rPr lang="en" sz="1700" dirty="0">
                <a:solidFill>
                  <a:schemeClr val="dk2"/>
                </a:solidFill>
              </a:rPr>
              <a:t> Dev++</a:t>
            </a:r>
            <a:endParaRPr sz="1700" dirty="0">
              <a:solidFill>
                <a:schemeClr val="dk2"/>
              </a:solidFill>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273507"/>
            <a:ext cx="7710600" cy="482400"/>
          </a:xfrm>
          <a:prstGeom prst="rect">
            <a:avLst/>
          </a:prstGeom>
        </p:spPr>
        <p:txBody>
          <a:bodyPr spcFirstLastPara="1" wrap="square" lIns="91425" tIns="91425" rIns="91425" bIns="91425" anchor="t" anchorCtr="0">
            <a:noAutofit/>
          </a:bodyPr>
          <a:lstStyle/>
          <a:p>
            <a:r>
              <a:rPr lang="en-US" dirty="0"/>
              <a:t>Example: First C++ code</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778321" y="896815"/>
            <a:ext cx="7710600" cy="4079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E2A47"/>
              </a:buClr>
              <a:buSzPts val="1100"/>
              <a:buFont typeface="Arial"/>
              <a:buNone/>
            </a:pPr>
            <a:r>
              <a:rPr lang="en-US" sz="2400" dirty="0">
                <a:solidFill>
                  <a:schemeClr val="bg1"/>
                </a:solidFill>
                <a:latin typeface="Source Code Pro"/>
                <a:ea typeface="Source Code Pro"/>
                <a:sym typeface="Source Code Pro"/>
              </a:rPr>
              <a:t>#include &lt;iostream&gt;</a:t>
            </a:r>
          </a:p>
          <a:p>
            <a:pPr marL="0" lvl="0" indent="0" algn="l" rtl="0">
              <a:spcBef>
                <a:spcPts val="0"/>
              </a:spcBef>
              <a:spcAft>
                <a:spcPts val="0"/>
              </a:spcAft>
              <a:buClr>
                <a:srgbClr val="0E2A47"/>
              </a:buClr>
              <a:buSzPts val="1100"/>
              <a:buFont typeface="Arial"/>
              <a:buNone/>
            </a:pPr>
            <a:br>
              <a:rPr lang="en-US" sz="2400" dirty="0">
                <a:solidFill>
                  <a:schemeClr val="bg1"/>
                </a:solidFill>
                <a:latin typeface="Source Code Pro"/>
                <a:ea typeface="Source Code Pro"/>
                <a:sym typeface="Source Code Pro"/>
              </a:rPr>
            </a:br>
            <a:r>
              <a:rPr lang="en-US" sz="2400" dirty="0">
                <a:solidFill>
                  <a:schemeClr val="bg1"/>
                </a:solidFill>
                <a:latin typeface="Source Code Pro"/>
                <a:ea typeface="Source Code Pro"/>
                <a:sym typeface="Source Code Pro"/>
              </a:rPr>
              <a:t>using namespace std;</a:t>
            </a:r>
            <a:br>
              <a:rPr lang="en-US" sz="2400" dirty="0">
                <a:solidFill>
                  <a:srgbClr val="FF0000"/>
                </a:solidFill>
                <a:latin typeface="Source Code Pro"/>
                <a:ea typeface="Source Code Pro"/>
                <a:sym typeface="Source Code Pro"/>
              </a:rPr>
            </a:br>
            <a:br>
              <a:rPr lang="en-US" sz="2400" dirty="0">
                <a:solidFill>
                  <a:srgbClr val="FF0000"/>
                </a:solidFill>
                <a:latin typeface="Source Code Pro"/>
                <a:ea typeface="Source Code Pro"/>
                <a:sym typeface="Source Code Pro"/>
              </a:rPr>
            </a:br>
            <a:r>
              <a:rPr lang="en-US" sz="2400" dirty="0">
                <a:solidFill>
                  <a:schemeClr val="bg1"/>
                </a:solidFill>
                <a:latin typeface="Source Code Pro"/>
                <a:ea typeface="Source Code Pro"/>
                <a:sym typeface="Source Code Pro"/>
              </a:rPr>
              <a:t>int</a:t>
            </a:r>
            <a:r>
              <a:rPr lang="en-US" sz="2400" dirty="0">
                <a:solidFill>
                  <a:srgbClr val="FF0000"/>
                </a:solidFill>
                <a:latin typeface="Source Code Pro"/>
                <a:ea typeface="Source Code Pro"/>
                <a:sym typeface="Source Code Pro"/>
              </a:rPr>
              <a:t> </a:t>
            </a:r>
            <a:r>
              <a:rPr lang="en-US" sz="2400" dirty="0">
                <a:solidFill>
                  <a:schemeClr val="bg1">
                    <a:lumMod val="75000"/>
                  </a:schemeClr>
                </a:solidFill>
                <a:latin typeface="Source Code Pro"/>
                <a:ea typeface="Source Code Pro"/>
                <a:sym typeface="Source Code Pro"/>
              </a:rPr>
              <a:t>main()</a:t>
            </a:r>
            <a:r>
              <a:rPr lang="en-US" sz="2400" dirty="0">
                <a:solidFill>
                  <a:srgbClr val="FF0000"/>
                </a:solidFill>
                <a:latin typeface="Source Code Pro"/>
                <a:ea typeface="Source Code Pro"/>
                <a:sym typeface="Source Code Pro"/>
              </a:rPr>
              <a:t> {</a:t>
            </a:r>
          </a:p>
          <a:p>
            <a:pPr marL="0" lvl="0" indent="0" algn="l" rtl="0">
              <a:spcBef>
                <a:spcPts val="0"/>
              </a:spcBef>
              <a:spcAft>
                <a:spcPts val="0"/>
              </a:spcAft>
              <a:buClr>
                <a:srgbClr val="0E2A47"/>
              </a:buClr>
              <a:buSzPts val="1100"/>
              <a:buFont typeface="Arial"/>
              <a:buNone/>
            </a:pPr>
            <a:br>
              <a:rPr lang="en-US" sz="2400" dirty="0">
                <a:solidFill>
                  <a:srgbClr val="FF0000"/>
                </a:solidFill>
                <a:latin typeface="Source Code Pro"/>
                <a:ea typeface="Source Code Pro"/>
                <a:sym typeface="Source Code Pro"/>
              </a:rPr>
            </a:br>
            <a:r>
              <a:rPr lang="en-US" sz="2400" dirty="0">
                <a:solidFill>
                  <a:srgbClr val="FF0000"/>
                </a:solidFill>
                <a:latin typeface="Source Code Pro"/>
                <a:ea typeface="Source Code Pro"/>
                <a:sym typeface="Source Code Pro"/>
              </a:rPr>
              <a:t>  </a:t>
            </a:r>
            <a:r>
              <a:rPr lang="en-US" sz="2400" dirty="0" err="1">
                <a:solidFill>
                  <a:schemeClr val="bg1">
                    <a:lumMod val="75000"/>
                  </a:schemeClr>
                </a:solidFill>
                <a:latin typeface="Source Code Pro"/>
                <a:ea typeface="Source Code Pro"/>
                <a:sym typeface="Source Code Pro"/>
              </a:rPr>
              <a:t>cout</a:t>
            </a:r>
            <a:r>
              <a:rPr lang="en-US" sz="2400" dirty="0">
                <a:solidFill>
                  <a:srgbClr val="FF0000"/>
                </a:solidFill>
                <a:latin typeface="Source Code Pro"/>
                <a:ea typeface="Source Code Pro"/>
                <a:sym typeface="Source Code Pro"/>
              </a:rPr>
              <a:t> &lt;&lt; </a:t>
            </a:r>
            <a:r>
              <a:rPr lang="en-US" sz="2400" dirty="0">
                <a:solidFill>
                  <a:srgbClr val="FFC000"/>
                </a:solidFill>
                <a:latin typeface="Source Code Pro"/>
                <a:ea typeface="Source Code Pro"/>
                <a:sym typeface="Source Code Pro"/>
              </a:rPr>
              <a:t>"Hello World!";</a:t>
            </a:r>
          </a:p>
          <a:p>
            <a:pPr marL="0" lvl="0" indent="0" algn="l" rtl="0">
              <a:spcBef>
                <a:spcPts val="0"/>
              </a:spcBef>
              <a:spcAft>
                <a:spcPts val="0"/>
              </a:spcAft>
              <a:buClr>
                <a:srgbClr val="0E2A47"/>
              </a:buClr>
              <a:buSzPts val="1100"/>
              <a:buFont typeface="Arial"/>
              <a:buNone/>
            </a:pPr>
            <a:br>
              <a:rPr lang="en-US" sz="2400" dirty="0">
                <a:solidFill>
                  <a:srgbClr val="FF0000"/>
                </a:solidFill>
                <a:latin typeface="Source Code Pro"/>
                <a:ea typeface="Source Code Pro"/>
                <a:sym typeface="Source Code Pro"/>
              </a:rPr>
            </a:br>
            <a:r>
              <a:rPr lang="en-US" sz="2400" dirty="0">
                <a:solidFill>
                  <a:srgbClr val="FF0000"/>
                </a:solidFill>
                <a:latin typeface="Source Code Pro"/>
                <a:ea typeface="Source Code Pro"/>
                <a:sym typeface="Source Code Pro"/>
              </a:rPr>
              <a:t>  </a:t>
            </a:r>
            <a:r>
              <a:rPr lang="en-US" sz="2400" dirty="0">
                <a:solidFill>
                  <a:schemeClr val="bg1"/>
                </a:solidFill>
                <a:latin typeface="Source Code Pro"/>
                <a:ea typeface="Source Code Pro"/>
                <a:sym typeface="Source Code Pro"/>
              </a:rPr>
              <a:t>return</a:t>
            </a:r>
            <a:r>
              <a:rPr lang="en-US" sz="2400" dirty="0">
                <a:solidFill>
                  <a:srgbClr val="FF0000"/>
                </a:solidFill>
                <a:latin typeface="Source Code Pro"/>
                <a:ea typeface="Source Code Pro"/>
                <a:sym typeface="Source Code Pro"/>
              </a:rPr>
              <a:t> </a:t>
            </a:r>
            <a:r>
              <a:rPr lang="en-US" sz="2400" dirty="0">
                <a:solidFill>
                  <a:srgbClr val="FFC000"/>
                </a:solidFill>
                <a:latin typeface="Source Code Pro"/>
                <a:ea typeface="Source Code Pro"/>
                <a:sym typeface="Source Code Pro"/>
              </a:rPr>
              <a:t>0</a:t>
            </a:r>
            <a:r>
              <a:rPr lang="en-US" sz="2400" dirty="0">
                <a:solidFill>
                  <a:schemeClr val="bg1"/>
                </a:solidFill>
                <a:latin typeface="Source Code Pro"/>
                <a:ea typeface="Source Code Pro"/>
                <a:sym typeface="Source Code Pro"/>
              </a:rPr>
              <a:t>;</a:t>
            </a:r>
            <a:br>
              <a:rPr lang="en-US" sz="2400" dirty="0">
                <a:solidFill>
                  <a:schemeClr val="dk1"/>
                </a:solidFill>
                <a:latin typeface="Source Code Pro"/>
                <a:ea typeface="Source Code Pro"/>
                <a:sym typeface="Source Code Pro"/>
              </a:rPr>
            </a:br>
            <a:r>
              <a:rPr lang="en-US" sz="2400" dirty="0">
                <a:solidFill>
                  <a:srgbClr val="FF0000"/>
                </a:solidFill>
                <a:latin typeface="Source Code Pro"/>
                <a:ea typeface="Source Code Pro"/>
                <a:sym typeface="Source Code Pro"/>
              </a:rPr>
              <a:t>}</a:t>
            </a:r>
            <a:endParaRPr sz="2400" dirty="0">
              <a:solidFill>
                <a:srgbClr val="FF0000"/>
              </a:solidFill>
              <a:latin typeface="Source Code Pro"/>
              <a:ea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4" name="Google Shape;1684;p68"/>
          <p:cNvSpPr txBox="1"/>
          <p:nvPr/>
        </p:nvSpPr>
        <p:spPr>
          <a:xfrm>
            <a:off x="778321" y="896815"/>
            <a:ext cx="7710600" cy="4079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E2A47"/>
              </a:buClr>
              <a:buSzPts val="1100"/>
              <a:buFont typeface="Arial"/>
              <a:buNone/>
            </a:pPr>
            <a:r>
              <a:rPr lang="en-US" sz="2400" dirty="0">
                <a:solidFill>
                  <a:schemeClr val="bg1"/>
                </a:solidFill>
                <a:latin typeface="Source Code Pro"/>
                <a:ea typeface="Source Code Pro"/>
                <a:sym typeface="Source Code Pro"/>
              </a:rPr>
              <a:t>#include &lt;iostream&gt;</a:t>
            </a:r>
          </a:p>
          <a:p>
            <a:pPr marL="0" lvl="0" indent="0" algn="l" rtl="0">
              <a:spcBef>
                <a:spcPts val="0"/>
              </a:spcBef>
              <a:spcAft>
                <a:spcPts val="0"/>
              </a:spcAft>
              <a:buClr>
                <a:srgbClr val="0E2A47"/>
              </a:buClr>
              <a:buSzPts val="1100"/>
              <a:buFont typeface="Arial"/>
              <a:buNone/>
            </a:pPr>
            <a:br>
              <a:rPr lang="en-US" sz="2400" dirty="0">
                <a:solidFill>
                  <a:schemeClr val="bg1"/>
                </a:solidFill>
                <a:latin typeface="Source Code Pro"/>
                <a:ea typeface="Source Code Pro"/>
                <a:sym typeface="Source Code Pro"/>
              </a:rPr>
            </a:br>
            <a:r>
              <a:rPr lang="en-US" sz="3200" b="0" i="0" dirty="0">
                <a:solidFill>
                  <a:srgbClr val="DC143C"/>
                </a:solidFill>
                <a:effectLst/>
                <a:latin typeface="Consolas" panose="020B0609020204030204" pitchFamily="49" charset="0"/>
              </a:rPr>
              <a:t>#include &lt;iostream&gt; </a:t>
            </a:r>
            <a:r>
              <a:rPr lang="en-US" sz="2400" dirty="0">
                <a:solidFill>
                  <a:schemeClr val="bg1"/>
                </a:solidFill>
                <a:latin typeface="Source Code Pro"/>
                <a:ea typeface="Source Code Pro"/>
              </a:rPr>
              <a:t>is a header file library that lets us work with input and output objects, such as </a:t>
            </a:r>
            <a:r>
              <a:rPr lang="en-US" sz="3200" dirty="0" err="1">
                <a:solidFill>
                  <a:srgbClr val="DC143C"/>
                </a:solidFill>
                <a:latin typeface="Consolas" panose="020B0609020204030204" pitchFamily="49" charset="0"/>
              </a:rPr>
              <a:t>cout</a:t>
            </a:r>
            <a:endParaRPr sz="3200" dirty="0">
              <a:solidFill>
                <a:srgbClr val="DC143C"/>
              </a:solidFill>
              <a:latin typeface="Consolas" panose="020B0609020204030204" pitchFamily="49" charset="0"/>
              <a:sym typeface="Source Code Pro"/>
            </a:endParaRPr>
          </a:p>
        </p:txBody>
      </p:sp>
    </p:spTree>
    <p:extLst>
      <p:ext uri="{BB962C8B-B14F-4D97-AF65-F5344CB8AC3E}">
        <p14:creationId xmlns:p14="http://schemas.microsoft.com/office/powerpoint/2010/main" val="245022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4" name="Google Shape;1684;p68"/>
          <p:cNvSpPr txBox="1"/>
          <p:nvPr/>
        </p:nvSpPr>
        <p:spPr>
          <a:xfrm>
            <a:off x="778321" y="896815"/>
            <a:ext cx="7710600" cy="4079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E2A47"/>
              </a:buClr>
              <a:buSzPts val="1100"/>
              <a:buFont typeface="Arial"/>
              <a:buNone/>
            </a:pPr>
            <a:r>
              <a:rPr lang="en-US" sz="2400" dirty="0">
                <a:solidFill>
                  <a:schemeClr val="bg1"/>
                </a:solidFill>
                <a:latin typeface="Source Code Pro"/>
                <a:ea typeface="Source Code Pro"/>
                <a:sym typeface="Source Code Pro"/>
              </a:rPr>
              <a:t>using namespace std</a:t>
            </a:r>
          </a:p>
          <a:p>
            <a:pPr marL="0" lvl="0" indent="0" algn="l" rtl="0">
              <a:spcBef>
                <a:spcPts val="0"/>
              </a:spcBef>
              <a:spcAft>
                <a:spcPts val="0"/>
              </a:spcAft>
              <a:buClr>
                <a:srgbClr val="0E2A47"/>
              </a:buClr>
              <a:buSzPts val="1100"/>
              <a:buFont typeface="Arial"/>
              <a:buNone/>
            </a:pPr>
            <a:br>
              <a:rPr lang="en-US" sz="2400" dirty="0">
                <a:solidFill>
                  <a:schemeClr val="bg1"/>
                </a:solidFill>
                <a:latin typeface="Source Code Pro"/>
                <a:ea typeface="Source Code Pro"/>
                <a:sym typeface="Source Code Pro"/>
              </a:rPr>
            </a:br>
            <a:r>
              <a:rPr lang="en-US" sz="3200" b="0" i="0" dirty="0">
                <a:solidFill>
                  <a:srgbClr val="DC143C"/>
                </a:solidFill>
                <a:effectLst/>
                <a:latin typeface="Consolas" panose="020B0609020204030204" pitchFamily="49" charset="0"/>
              </a:rPr>
              <a:t>using namespace std </a:t>
            </a:r>
            <a:r>
              <a:rPr lang="en-US" sz="2400" dirty="0">
                <a:solidFill>
                  <a:schemeClr val="bg1"/>
                </a:solidFill>
                <a:latin typeface="Source Code Pro"/>
                <a:ea typeface="Source Code Pro"/>
              </a:rPr>
              <a:t>means that we can use names for objects and variables from the standard library</a:t>
            </a:r>
            <a:endParaRPr sz="2400" dirty="0">
              <a:solidFill>
                <a:schemeClr val="bg1"/>
              </a:solidFill>
              <a:latin typeface="Source Code Pro"/>
              <a:ea typeface="Source Code Pro"/>
              <a:sym typeface="Source Code Pro"/>
            </a:endParaRPr>
          </a:p>
        </p:txBody>
      </p:sp>
    </p:spTree>
    <p:extLst>
      <p:ext uri="{BB962C8B-B14F-4D97-AF65-F5344CB8AC3E}">
        <p14:creationId xmlns:p14="http://schemas.microsoft.com/office/powerpoint/2010/main" val="237567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7856" y="2098796"/>
            <a:ext cx="7015419" cy="9691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cout</a:t>
            </a:r>
            <a:r>
              <a:rPr lang="en-US" dirty="0"/>
              <a:t> &lt;&lt;</a:t>
            </a:r>
            <a:r>
              <a:rPr lang="en-US" dirty="0">
                <a:solidFill>
                  <a:schemeClr val="accent4"/>
                </a:solidFill>
              </a:rPr>
              <a:t>"Hello World!"</a:t>
            </a:r>
            <a:r>
              <a:rPr lang="en-US" dirty="0"/>
              <a:t>;</a:t>
            </a:r>
            <a:endParaRPr dirty="0"/>
          </a:p>
        </p:txBody>
      </p:sp>
      <p:sp>
        <p:nvSpPr>
          <p:cNvPr id="408" name="Google Shape;408;p35"/>
          <p:cNvSpPr txBox="1">
            <a:spLocks noGrp="1"/>
          </p:cNvSpPr>
          <p:nvPr>
            <p:ph type="subTitle" idx="1"/>
          </p:nvPr>
        </p:nvSpPr>
        <p:spPr>
          <a:xfrm>
            <a:off x="1367855" y="3059506"/>
            <a:ext cx="3150862" cy="853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return 0;</a:t>
            </a:r>
            <a:endParaRPr sz="4000" dirty="0"/>
          </a:p>
        </p:txBody>
      </p:sp>
      <p:sp>
        <p:nvSpPr>
          <p:cNvPr id="409" name="Google Shape;409;p35"/>
          <p:cNvSpPr txBox="1"/>
          <p:nvPr/>
        </p:nvSpPr>
        <p:spPr>
          <a:xfrm>
            <a:off x="843456" y="11531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0" y="14768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54;p37">
            <a:extLst>
              <a:ext uri="{FF2B5EF4-FFF2-40B4-BE49-F238E27FC236}">
                <a16:creationId xmlns:a16="http://schemas.microsoft.com/office/drawing/2014/main" id="{A1AB0DB5-6FCE-320A-7A36-6B0F1CA4B58A}"/>
              </a:ext>
            </a:extLst>
          </p:cNvPr>
          <p:cNvSpPr txBox="1">
            <a:spLocks/>
          </p:cNvSpPr>
          <p:nvPr/>
        </p:nvSpPr>
        <p:spPr>
          <a:xfrm>
            <a:off x="716550" y="348660"/>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Code Pro"/>
              <a:buNone/>
              <a:defRPr sz="40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9pPr>
          </a:lstStyle>
          <a:p>
            <a:r>
              <a:rPr lang="en-US" dirty="0"/>
              <a:t>C++ Output(Print text)</a:t>
            </a:r>
            <a:endParaRPr lang="en-US" dirty="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644000" y="1443125"/>
            <a:ext cx="77800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Programming is the art of giving instructions to a computer to perform specific tasks. To effectively write programs, it is crucial to understand how computers think and process information. This understanding helps in writing logical and efficient code. Here are some fundamental concepts to consider when exploring how computers work and think:</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4" name="Google Shape;1684;p68"/>
          <p:cNvSpPr txBox="1"/>
          <p:nvPr/>
        </p:nvSpPr>
        <p:spPr>
          <a:xfrm>
            <a:off x="778321" y="896815"/>
            <a:ext cx="7710600" cy="4079631"/>
          </a:xfrm>
          <a:prstGeom prst="rect">
            <a:avLst/>
          </a:prstGeom>
          <a:noFill/>
          <a:ln>
            <a:noFill/>
          </a:ln>
        </p:spPr>
        <p:txBody>
          <a:bodyPr spcFirstLastPara="1" wrap="square" lIns="91425" tIns="91425" rIns="91425" bIns="91425" anchor="t" anchorCtr="0">
            <a:noAutofit/>
          </a:bodyPr>
          <a:lstStyle/>
          <a:p>
            <a:pPr>
              <a:buClr>
                <a:srgbClr val="0E2A47"/>
              </a:buClr>
              <a:buSzPts val="1100"/>
            </a:pPr>
            <a:r>
              <a:rPr lang="en-US" altLang="en-US" sz="2400" b="1" dirty="0" err="1">
                <a:solidFill>
                  <a:srgbClr val="C00000"/>
                </a:solidFill>
                <a:latin typeface="Source Code Pro"/>
                <a:ea typeface="Source Code Pro"/>
              </a:rPr>
              <a:t>cout</a:t>
            </a:r>
            <a:r>
              <a:rPr lang="en-US" altLang="en-US" sz="2400" dirty="0">
                <a:solidFill>
                  <a:schemeClr val="bg1"/>
                </a:solidFill>
                <a:latin typeface="Source Code Pro"/>
                <a:ea typeface="Source Code Pro"/>
              </a:rPr>
              <a:t> is an object used together with the insertion operator (</a:t>
            </a:r>
            <a:r>
              <a:rPr lang="en-US" altLang="en-US" sz="2400" dirty="0">
                <a:solidFill>
                  <a:srgbClr val="FFC000"/>
                </a:solidFill>
                <a:latin typeface="Source Code Pro"/>
                <a:ea typeface="Source Code Pro"/>
              </a:rPr>
              <a:t>&lt;&lt;</a:t>
            </a:r>
            <a:r>
              <a:rPr lang="en-US" altLang="en-US" sz="2400" dirty="0">
                <a:solidFill>
                  <a:schemeClr val="bg1"/>
                </a:solidFill>
                <a:latin typeface="Source Code Pro"/>
                <a:ea typeface="Source Code Pro"/>
              </a:rPr>
              <a:t>) to output/print text. In our example it will output </a:t>
            </a:r>
            <a:r>
              <a:rPr lang="en-US" altLang="en-US" sz="2400" dirty="0">
                <a:solidFill>
                  <a:srgbClr val="FFFF00"/>
                </a:solidFill>
                <a:latin typeface="Source Code Pro"/>
                <a:ea typeface="Source Code Pro"/>
              </a:rPr>
              <a:t>"Hello World!".</a:t>
            </a:r>
          </a:p>
          <a:p>
            <a:pPr>
              <a:buClr>
                <a:srgbClr val="0E2A47"/>
              </a:buClr>
              <a:buSzPts val="1100"/>
            </a:pPr>
            <a:endParaRPr lang="en-US" altLang="en-US" sz="2400" dirty="0">
              <a:solidFill>
                <a:srgbClr val="FFFF00"/>
              </a:solidFill>
              <a:latin typeface="Source Code Pro"/>
              <a:ea typeface="Source Code Pro"/>
            </a:endParaRPr>
          </a:p>
          <a:p>
            <a:pPr defTabSz="914400" eaLnBrk="0" fontAlgn="base" latinLnBrk="0" hangingPunct="0">
              <a:buClr>
                <a:srgbClr val="0E2A47"/>
              </a:buClr>
              <a:buSzPts val="1100"/>
              <a:tabLst/>
            </a:pPr>
            <a:r>
              <a:rPr lang="en-US" altLang="en-US" sz="2400" dirty="0">
                <a:solidFill>
                  <a:schemeClr val="bg1"/>
                </a:solidFill>
                <a:latin typeface="Source Code Pro"/>
                <a:ea typeface="Source Code Pro"/>
              </a:rPr>
              <a:t>Every C++ statement ends with a semicolon ;</a:t>
            </a:r>
          </a:p>
          <a:p>
            <a:pPr marL="0" lvl="0" indent="0" algn="l" rtl="0">
              <a:spcBef>
                <a:spcPts val="0"/>
              </a:spcBef>
              <a:spcAft>
                <a:spcPts val="0"/>
              </a:spcAft>
              <a:buClr>
                <a:srgbClr val="0E2A47"/>
              </a:buClr>
              <a:buSzPts val="1100"/>
              <a:buFont typeface="Arial"/>
              <a:buNone/>
            </a:pPr>
            <a:endParaRPr lang="en-US" sz="3200" b="0" i="0" dirty="0">
              <a:solidFill>
                <a:srgbClr val="DC143C"/>
              </a:solidFill>
              <a:effectLst/>
              <a:latin typeface="Consolas" panose="020B0609020204030204" pitchFamily="49" charset="0"/>
            </a:endParaRPr>
          </a:p>
        </p:txBody>
      </p:sp>
    </p:spTree>
    <p:extLst>
      <p:ext uri="{BB962C8B-B14F-4D97-AF65-F5344CB8AC3E}">
        <p14:creationId xmlns:p14="http://schemas.microsoft.com/office/powerpoint/2010/main" val="72898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64501"/>
            <a:ext cx="7710600" cy="745396"/>
          </a:xfrm>
          <a:prstGeom prst="rect">
            <a:avLst/>
          </a:prstGeom>
        </p:spPr>
        <p:txBody>
          <a:bodyPr spcFirstLastPara="1" wrap="square" lIns="91425" tIns="91425" rIns="91425" bIns="91425" anchor="t" anchorCtr="0">
            <a:noAutofit/>
          </a:bodyPr>
          <a:lstStyle/>
          <a:p>
            <a:r>
              <a:rPr lang="en-US" sz="3600" u="sng" dirty="0">
                <a:solidFill>
                  <a:schemeClr val="bg1"/>
                </a:solidFill>
                <a:latin typeface="Source Code Pro"/>
                <a:ea typeface="Source Code Pro"/>
              </a:rPr>
              <a:t>New line</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716700" y="896815"/>
            <a:ext cx="7710600" cy="4079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E2A47"/>
              </a:buClr>
              <a:buSzPts val="1100"/>
              <a:buFont typeface="Arial"/>
              <a:buNone/>
            </a:pPr>
            <a:r>
              <a:rPr lang="en-US" sz="2400" dirty="0">
                <a:solidFill>
                  <a:schemeClr val="bg1"/>
                </a:solidFill>
                <a:latin typeface="Source Code Pro"/>
                <a:ea typeface="Source Code Pro"/>
                <a:sym typeface="Source Code Pro"/>
              </a:rPr>
              <a:t>#include &lt;iostream&gt;</a:t>
            </a:r>
          </a:p>
          <a:p>
            <a:pPr marL="0" lvl="0" indent="0" algn="l" rtl="0">
              <a:spcBef>
                <a:spcPts val="0"/>
              </a:spcBef>
              <a:spcAft>
                <a:spcPts val="0"/>
              </a:spcAft>
              <a:buClr>
                <a:srgbClr val="0E2A47"/>
              </a:buClr>
              <a:buSzPts val="1100"/>
              <a:buFont typeface="Arial"/>
              <a:buNone/>
            </a:pPr>
            <a:r>
              <a:rPr lang="en-US" sz="2400" dirty="0">
                <a:solidFill>
                  <a:schemeClr val="bg1"/>
                </a:solidFill>
                <a:latin typeface="Source Code Pro"/>
                <a:ea typeface="Source Code Pro"/>
                <a:sym typeface="Source Code Pro"/>
              </a:rPr>
              <a:t>using namespace std;</a:t>
            </a:r>
            <a:br>
              <a:rPr lang="en-US" sz="2400" dirty="0">
                <a:solidFill>
                  <a:srgbClr val="FF0000"/>
                </a:solidFill>
                <a:latin typeface="Source Code Pro"/>
                <a:ea typeface="Source Code Pro"/>
                <a:sym typeface="Source Code Pro"/>
              </a:rPr>
            </a:br>
            <a:br>
              <a:rPr lang="en-US" sz="2400" dirty="0">
                <a:solidFill>
                  <a:srgbClr val="FF0000"/>
                </a:solidFill>
                <a:latin typeface="Source Code Pro"/>
                <a:ea typeface="Source Code Pro"/>
                <a:sym typeface="Source Code Pro"/>
              </a:rPr>
            </a:br>
            <a:r>
              <a:rPr lang="en-US" sz="2400" dirty="0">
                <a:solidFill>
                  <a:schemeClr val="bg1"/>
                </a:solidFill>
                <a:latin typeface="Source Code Pro"/>
                <a:ea typeface="Source Code Pro"/>
                <a:sym typeface="Source Code Pro"/>
              </a:rPr>
              <a:t>int</a:t>
            </a:r>
            <a:r>
              <a:rPr lang="en-US" sz="2400" dirty="0">
                <a:solidFill>
                  <a:srgbClr val="FF0000"/>
                </a:solidFill>
                <a:latin typeface="Source Code Pro"/>
                <a:ea typeface="Source Code Pro"/>
                <a:sym typeface="Source Code Pro"/>
              </a:rPr>
              <a:t> </a:t>
            </a:r>
            <a:r>
              <a:rPr lang="en-US" sz="2400" dirty="0">
                <a:solidFill>
                  <a:schemeClr val="bg1">
                    <a:lumMod val="75000"/>
                  </a:schemeClr>
                </a:solidFill>
                <a:latin typeface="Source Code Pro"/>
                <a:ea typeface="Source Code Pro"/>
                <a:sym typeface="Source Code Pro"/>
              </a:rPr>
              <a:t>main()</a:t>
            </a:r>
            <a:r>
              <a:rPr lang="en-US" sz="2400" dirty="0">
                <a:solidFill>
                  <a:srgbClr val="FF0000"/>
                </a:solidFill>
                <a:latin typeface="Source Code Pro"/>
                <a:ea typeface="Source Code Pro"/>
                <a:sym typeface="Source Code Pro"/>
              </a:rPr>
              <a:t> {</a:t>
            </a:r>
          </a:p>
          <a:p>
            <a:pPr marL="0" lvl="0" indent="0" algn="l" rtl="0">
              <a:spcBef>
                <a:spcPts val="0"/>
              </a:spcBef>
              <a:spcAft>
                <a:spcPts val="0"/>
              </a:spcAft>
              <a:buClr>
                <a:srgbClr val="0E2A47"/>
              </a:buClr>
              <a:buSzPts val="1100"/>
              <a:buFont typeface="Arial"/>
              <a:buNone/>
            </a:pPr>
            <a:br>
              <a:rPr lang="en-US" sz="2400" dirty="0">
                <a:solidFill>
                  <a:srgbClr val="FF0000"/>
                </a:solidFill>
                <a:latin typeface="Source Code Pro"/>
                <a:ea typeface="Source Code Pro"/>
                <a:sym typeface="Source Code Pro"/>
              </a:rPr>
            </a:br>
            <a:r>
              <a:rPr lang="en-US" sz="2400" dirty="0">
                <a:solidFill>
                  <a:srgbClr val="FF0000"/>
                </a:solidFill>
                <a:latin typeface="Source Code Pro"/>
                <a:ea typeface="Source Code Pro"/>
                <a:sym typeface="Source Code Pro"/>
              </a:rPr>
              <a:t>  </a:t>
            </a:r>
            <a:r>
              <a:rPr lang="en-US" sz="2400" dirty="0" err="1">
                <a:solidFill>
                  <a:schemeClr val="bg1">
                    <a:lumMod val="75000"/>
                  </a:schemeClr>
                </a:solidFill>
                <a:latin typeface="Source Code Pro"/>
                <a:ea typeface="Source Code Pro"/>
                <a:sym typeface="Source Code Pro"/>
              </a:rPr>
              <a:t>cout</a:t>
            </a:r>
            <a:r>
              <a:rPr lang="en-US" sz="2400" dirty="0">
                <a:solidFill>
                  <a:srgbClr val="FF0000"/>
                </a:solidFill>
                <a:latin typeface="Source Code Pro"/>
                <a:ea typeface="Source Code Pro"/>
                <a:sym typeface="Source Code Pro"/>
              </a:rPr>
              <a:t> &lt;&lt; </a:t>
            </a:r>
            <a:r>
              <a:rPr lang="en-US" sz="2400" dirty="0">
                <a:solidFill>
                  <a:srgbClr val="FFC000"/>
                </a:solidFill>
                <a:latin typeface="Source Code Pro"/>
                <a:ea typeface="Source Code Pro"/>
                <a:sym typeface="Source Code Pro"/>
              </a:rPr>
              <a:t>"Hello </a:t>
            </a:r>
            <a:r>
              <a:rPr lang="en-US" sz="2400" b="1" dirty="0">
                <a:solidFill>
                  <a:srgbClr val="FFC000"/>
                </a:solidFill>
                <a:latin typeface="Source Code Pro"/>
                <a:ea typeface="Source Code Pro"/>
                <a:sym typeface="Source Code Pro"/>
              </a:rPr>
              <a:t>\n </a:t>
            </a:r>
            <a:r>
              <a:rPr lang="en-US" sz="2400" dirty="0">
                <a:solidFill>
                  <a:srgbClr val="FFC000"/>
                </a:solidFill>
                <a:latin typeface="Source Code Pro"/>
                <a:ea typeface="Source Code Pro"/>
                <a:sym typeface="Source Code Pro"/>
              </a:rPr>
              <a:t>World!";</a:t>
            </a:r>
          </a:p>
          <a:p>
            <a:pPr>
              <a:buClr>
                <a:srgbClr val="0E2A47"/>
              </a:buClr>
              <a:buSzPts val="1100"/>
            </a:pPr>
            <a:r>
              <a:rPr lang="en-US" sz="2400" dirty="0">
                <a:solidFill>
                  <a:schemeClr val="bg1">
                    <a:lumMod val="75000"/>
                  </a:schemeClr>
                </a:solidFill>
                <a:latin typeface="Source Code Pro"/>
                <a:ea typeface="Source Code Pro"/>
                <a:sym typeface="Source Code Pro"/>
              </a:rPr>
              <a:t>  </a:t>
            </a:r>
            <a:r>
              <a:rPr lang="en-US" sz="2400" dirty="0" err="1">
                <a:solidFill>
                  <a:schemeClr val="bg1">
                    <a:lumMod val="75000"/>
                  </a:schemeClr>
                </a:solidFill>
                <a:latin typeface="Source Code Pro"/>
                <a:ea typeface="Source Code Pro"/>
                <a:sym typeface="Source Code Pro"/>
              </a:rPr>
              <a:t>cout</a:t>
            </a:r>
            <a:r>
              <a:rPr lang="en-US" sz="2400" dirty="0">
                <a:solidFill>
                  <a:srgbClr val="FF0000"/>
                </a:solidFill>
                <a:latin typeface="Source Code Pro"/>
                <a:ea typeface="Source Code Pro"/>
                <a:sym typeface="Source Code Pro"/>
              </a:rPr>
              <a:t> &lt;&lt; </a:t>
            </a:r>
            <a:r>
              <a:rPr lang="en-US" sz="2400" dirty="0">
                <a:solidFill>
                  <a:srgbClr val="FFC000"/>
                </a:solidFill>
                <a:latin typeface="Source Code Pro"/>
                <a:ea typeface="Source Code Pro"/>
                <a:sym typeface="Source Code Pro"/>
              </a:rPr>
              <a:t>"Hello " </a:t>
            </a:r>
            <a:r>
              <a:rPr lang="en-US" sz="2400" dirty="0">
                <a:solidFill>
                  <a:srgbClr val="FF0000"/>
                </a:solidFill>
                <a:latin typeface="Source Code Pro"/>
                <a:ea typeface="Source Code Pro"/>
                <a:sym typeface="Source Code Pro"/>
              </a:rPr>
              <a:t>&lt;&lt; </a:t>
            </a:r>
            <a:r>
              <a:rPr lang="en-US" sz="2400" dirty="0" err="1">
                <a:solidFill>
                  <a:srgbClr val="FF0000"/>
                </a:solidFill>
                <a:latin typeface="Source Code Pro"/>
                <a:ea typeface="Source Code Pro"/>
                <a:sym typeface="Source Code Pro"/>
              </a:rPr>
              <a:t>endl</a:t>
            </a:r>
            <a:r>
              <a:rPr lang="en-US" sz="2400" dirty="0">
                <a:solidFill>
                  <a:srgbClr val="FF0000"/>
                </a:solidFill>
                <a:latin typeface="Source Code Pro"/>
                <a:ea typeface="Source Code Pro"/>
                <a:sym typeface="Source Code Pro"/>
              </a:rPr>
              <a:t>;</a:t>
            </a:r>
            <a:endParaRPr lang="en-US" sz="2400" dirty="0">
              <a:solidFill>
                <a:srgbClr val="FFC000"/>
              </a:solidFill>
              <a:latin typeface="Source Code Pro"/>
              <a:ea typeface="Source Code Pro"/>
              <a:sym typeface="Source Code Pro"/>
            </a:endParaRPr>
          </a:p>
          <a:p>
            <a:pPr>
              <a:buClr>
                <a:srgbClr val="0E2A47"/>
              </a:buClr>
              <a:buSzPts val="1100"/>
            </a:pPr>
            <a:r>
              <a:rPr lang="en-US" sz="2400" dirty="0">
                <a:solidFill>
                  <a:schemeClr val="bg1">
                    <a:lumMod val="75000"/>
                  </a:schemeClr>
                </a:solidFill>
                <a:latin typeface="Source Code Pro"/>
                <a:ea typeface="Source Code Pro"/>
                <a:sym typeface="Source Code Pro"/>
              </a:rPr>
              <a:t>  </a:t>
            </a:r>
            <a:r>
              <a:rPr lang="en-US" sz="2400" dirty="0" err="1">
                <a:solidFill>
                  <a:schemeClr val="bg1">
                    <a:lumMod val="75000"/>
                  </a:schemeClr>
                </a:solidFill>
                <a:latin typeface="Source Code Pro"/>
                <a:ea typeface="Source Code Pro"/>
                <a:sym typeface="Source Code Pro"/>
              </a:rPr>
              <a:t>cout</a:t>
            </a:r>
            <a:r>
              <a:rPr lang="en-US" sz="2400" dirty="0">
                <a:solidFill>
                  <a:srgbClr val="FF0000"/>
                </a:solidFill>
                <a:latin typeface="Source Code Pro"/>
                <a:ea typeface="Source Code Pro"/>
                <a:sym typeface="Source Code Pro"/>
              </a:rPr>
              <a:t> &lt;&lt; </a:t>
            </a:r>
            <a:r>
              <a:rPr lang="en-US" sz="2400" dirty="0">
                <a:solidFill>
                  <a:srgbClr val="FFC000"/>
                </a:solidFill>
                <a:latin typeface="Source Code Pro"/>
                <a:ea typeface="Source Code Pro"/>
                <a:sym typeface="Source Code Pro"/>
              </a:rPr>
              <a:t>"World!";</a:t>
            </a:r>
          </a:p>
          <a:p>
            <a:pPr marL="0" lvl="0" indent="0" algn="l" rtl="0">
              <a:spcBef>
                <a:spcPts val="0"/>
              </a:spcBef>
              <a:spcAft>
                <a:spcPts val="0"/>
              </a:spcAft>
              <a:buClr>
                <a:srgbClr val="0E2A47"/>
              </a:buClr>
              <a:buSzPts val="1100"/>
              <a:buFont typeface="Arial"/>
              <a:buNone/>
            </a:pPr>
            <a:r>
              <a:rPr lang="en-US" sz="2400" dirty="0">
                <a:solidFill>
                  <a:srgbClr val="FF0000"/>
                </a:solidFill>
                <a:latin typeface="Source Code Pro"/>
                <a:ea typeface="Source Code Pro"/>
                <a:sym typeface="Source Code Pro"/>
              </a:rPr>
              <a:t>  </a:t>
            </a:r>
            <a:r>
              <a:rPr lang="en-US" sz="2400" dirty="0">
                <a:solidFill>
                  <a:schemeClr val="bg1"/>
                </a:solidFill>
                <a:latin typeface="Source Code Pro"/>
                <a:ea typeface="Source Code Pro"/>
                <a:sym typeface="Source Code Pro"/>
              </a:rPr>
              <a:t>return</a:t>
            </a:r>
            <a:r>
              <a:rPr lang="en-US" sz="2400" dirty="0">
                <a:solidFill>
                  <a:srgbClr val="FF0000"/>
                </a:solidFill>
                <a:latin typeface="Source Code Pro"/>
                <a:ea typeface="Source Code Pro"/>
                <a:sym typeface="Source Code Pro"/>
              </a:rPr>
              <a:t> </a:t>
            </a:r>
            <a:r>
              <a:rPr lang="en-US" sz="2400" dirty="0">
                <a:solidFill>
                  <a:srgbClr val="FFC000"/>
                </a:solidFill>
                <a:latin typeface="Source Code Pro"/>
                <a:ea typeface="Source Code Pro"/>
                <a:sym typeface="Source Code Pro"/>
              </a:rPr>
              <a:t>0</a:t>
            </a:r>
            <a:r>
              <a:rPr lang="en-US" sz="2400" dirty="0">
                <a:solidFill>
                  <a:schemeClr val="bg1"/>
                </a:solidFill>
                <a:latin typeface="Source Code Pro"/>
                <a:ea typeface="Source Code Pro"/>
                <a:sym typeface="Source Code Pro"/>
              </a:rPr>
              <a:t>;</a:t>
            </a:r>
            <a:br>
              <a:rPr lang="en-US" sz="2400" dirty="0">
                <a:solidFill>
                  <a:schemeClr val="dk1"/>
                </a:solidFill>
                <a:latin typeface="Source Code Pro"/>
                <a:ea typeface="Source Code Pro"/>
                <a:sym typeface="Source Code Pro"/>
              </a:rPr>
            </a:br>
            <a:r>
              <a:rPr lang="en-US" sz="2400" dirty="0">
                <a:solidFill>
                  <a:srgbClr val="FF0000"/>
                </a:solidFill>
                <a:latin typeface="Source Code Pro"/>
                <a:ea typeface="Source Code Pro"/>
                <a:sym typeface="Source Code Pro"/>
              </a:rPr>
              <a:t>}</a:t>
            </a:r>
            <a:endParaRPr sz="2400" dirty="0">
              <a:solidFill>
                <a:srgbClr val="FF0000"/>
              </a:solidFill>
              <a:latin typeface="Source Code Pro"/>
              <a:ea typeface="Source Code Pro"/>
              <a:sym typeface="Source Code Pro"/>
            </a:endParaRPr>
          </a:p>
        </p:txBody>
      </p:sp>
    </p:spTree>
    <p:extLst>
      <p:ext uri="{BB962C8B-B14F-4D97-AF65-F5344CB8AC3E}">
        <p14:creationId xmlns:p14="http://schemas.microsoft.com/office/powerpoint/2010/main" val="3349062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64501"/>
            <a:ext cx="7710600" cy="745396"/>
          </a:xfrm>
          <a:prstGeom prst="rect">
            <a:avLst/>
          </a:prstGeom>
        </p:spPr>
        <p:txBody>
          <a:bodyPr spcFirstLastPara="1" wrap="square" lIns="91425" tIns="91425" rIns="91425" bIns="91425" anchor="t" anchorCtr="0">
            <a:noAutofit/>
          </a:bodyPr>
          <a:lstStyle/>
          <a:p>
            <a:r>
              <a:rPr lang="en-US" sz="3600" u="sng" dirty="0">
                <a:solidFill>
                  <a:schemeClr val="bg1"/>
                </a:solidFill>
                <a:latin typeface="Source Code Pro"/>
                <a:ea typeface="Source Code Pro"/>
              </a:rPr>
              <a:t>Comments</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716700" y="896815"/>
            <a:ext cx="7710600" cy="4079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E2A47"/>
              </a:buClr>
              <a:buSzPts val="1100"/>
              <a:buFont typeface="Arial"/>
              <a:buNone/>
            </a:pPr>
            <a:r>
              <a:rPr lang="en-US" sz="2400" dirty="0">
                <a:solidFill>
                  <a:schemeClr val="bg1"/>
                </a:solidFill>
                <a:latin typeface="Source Code Pro"/>
                <a:ea typeface="Source Code Pro"/>
                <a:sym typeface="Source Code Pro"/>
              </a:rPr>
              <a:t>#include &lt;iostream&gt;</a:t>
            </a:r>
          </a:p>
          <a:p>
            <a:pPr marL="0" lvl="0" indent="0" algn="l" rtl="0">
              <a:spcBef>
                <a:spcPts val="0"/>
              </a:spcBef>
              <a:spcAft>
                <a:spcPts val="0"/>
              </a:spcAft>
              <a:buClr>
                <a:srgbClr val="0E2A47"/>
              </a:buClr>
              <a:buSzPts val="1100"/>
              <a:buFont typeface="Arial"/>
              <a:buNone/>
            </a:pPr>
            <a:r>
              <a:rPr lang="en-US" sz="2400" dirty="0">
                <a:solidFill>
                  <a:schemeClr val="bg1"/>
                </a:solidFill>
                <a:latin typeface="Source Code Pro"/>
                <a:ea typeface="Source Code Pro"/>
                <a:sym typeface="Source Code Pro"/>
              </a:rPr>
              <a:t>using namespace std;</a:t>
            </a:r>
            <a:br>
              <a:rPr lang="en-US" sz="2400" dirty="0">
                <a:solidFill>
                  <a:srgbClr val="FF0000"/>
                </a:solidFill>
                <a:latin typeface="Source Code Pro"/>
                <a:ea typeface="Source Code Pro"/>
                <a:sym typeface="Source Code Pro"/>
              </a:rPr>
            </a:br>
            <a:br>
              <a:rPr lang="en-US" sz="2400" dirty="0">
                <a:solidFill>
                  <a:srgbClr val="FF0000"/>
                </a:solidFill>
                <a:latin typeface="Source Code Pro"/>
                <a:ea typeface="Source Code Pro"/>
                <a:sym typeface="Source Code Pro"/>
              </a:rPr>
            </a:br>
            <a:r>
              <a:rPr lang="en-US" sz="2400" dirty="0">
                <a:solidFill>
                  <a:schemeClr val="bg1"/>
                </a:solidFill>
                <a:latin typeface="Source Code Pro"/>
                <a:ea typeface="Source Code Pro"/>
                <a:sym typeface="Source Code Pro"/>
              </a:rPr>
              <a:t>int</a:t>
            </a:r>
            <a:r>
              <a:rPr lang="en-US" sz="2400" dirty="0">
                <a:solidFill>
                  <a:srgbClr val="FF0000"/>
                </a:solidFill>
                <a:latin typeface="Source Code Pro"/>
                <a:ea typeface="Source Code Pro"/>
                <a:sym typeface="Source Code Pro"/>
              </a:rPr>
              <a:t> </a:t>
            </a:r>
            <a:r>
              <a:rPr lang="en-US" sz="2400" dirty="0">
                <a:solidFill>
                  <a:schemeClr val="bg1">
                    <a:lumMod val="75000"/>
                  </a:schemeClr>
                </a:solidFill>
                <a:latin typeface="Source Code Pro"/>
                <a:ea typeface="Source Code Pro"/>
                <a:sym typeface="Source Code Pro"/>
              </a:rPr>
              <a:t>main()</a:t>
            </a:r>
            <a:r>
              <a:rPr lang="en-US" sz="2400" dirty="0">
                <a:solidFill>
                  <a:srgbClr val="FF0000"/>
                </a:solidFill>
                <a:latin typeface="Source Code Pro"/>
                <a:ea typeface="Source Code Pro"/>
                <a:sym typeface="Source Code Pro"/>
              </a:rPr>
              <a:t> {</a:t>
            </a:r>
          </a:p>
          <a:p>
            <a:pPr marL="0" lvl="0" indent="0" algn="l" rtl="0">
              <a:spcBef>
                <a:spcPts val="0"/>
              </a:spcBef>
              <a:spcAft>
                <a:spcPts val="0"/>
              </a:spcAft>
              <a:buClr>
                <a:srgbClr val="0E2A47"/>
              </a:buClr>
              <a:buSzPts val="1100"/>
              <a:buFont typeface="Arial"/>
              <a:buNone/>
            </a:pPr>
            <a:r>
              <a:rPr lang="en-US" sz="2400" b="0" i="0" dirty="0">
                <a:solidFill>
                  <a:srgbClr val="FF0000"/>
                </a:solidFill>
                <a:effectLst/>
                <a:latin typeface="Source Code Pro"/>
                <a:ea typeface="Source Code Pro"/>
                <a:sym typeface="Source Code Pro"/>
              </a:rPr>
              <a:t>	</a:t>
            </a:r>
            <a:r>
              <a:rPr lang="en-US" sz="3200" b="0" i="0" dirty="0">
                <a:solidFill>
                  <a:srgbClr val="008000"/>
                </a:solidFill>
                <a:effectLst/>
                <a:latin typeface="Consolas" panose="020B0609020204030204" pitchFamily="49" charset="0"/>
              </a:rPr>
              <a:t>// This is a comment</a:t>
            </a:r>
            <a:br>
              <a:rPr lang="en-US" sz="2400" dirty="0">
                <a:solidFill>
                  <a:srgbClr val="FF0000"/>
                </a:solidFill>
                <a:latin typeface="Source Code Pro"/>
                <a:ea typeface="Source Code Pro"/>
                <a:sym typeface="Source Code Pro"/>
              </a:rPr>
            </a:br>
            <a:r>
              <a:rPr lang="en-US" sz="2400" dirty="0">
                <a:solidFill>
                  <a:srgbClr val="FF0000"/>
                </a:solidFill>
                <a:latin typeface="Source Code Pro"/>
                <a:ea typeface="Source Code Pro"/>
                <a:sym typeface="Source Code Pro"/>
              </a:rPr>
              <a:t>  </a:t>
            </a:r>
            <a:r>
              <a:rPr lang="en-US" sz="2400" dirty="0" err="1">
                <a:solidFill>
                  <a:schemeClr val="bg1">
                    <a:lumMod val="75000"/>
                  </a:schemeClr>
                </a:solidFill>
                <a:latin typeface="Source Code Pro"/>
                <a:ea typeface="Source Code Pro"/>
                <a:sym typeface="Source Code Pro"/>
              </a:rPr>
              <a:t>cout</a:t>
            </a:r>
            <a:r>
              <a:rPr lang="en-US" sz="2400" dirty="0">
                <a:solidFill>
                  <a:srgbClr val="FF0000"/>
                </a:solidFill>
                <a:latin typeface="Source Code Pro"/>
                <a:ea typeface="Source Code Pro"/>
                <a:sym typeface="Source Code Pro"/>
              </a:rPr>
              <a:t> &lt;&lt; </a:t>
            </a:r>
            <a:r>
              <a:rPr lang="en-US" sz="2400" dirty="0">
                <a:solidFill>
                  <a:srgbClr val="FFC000"/>
                </a:solidFill>
                <a:latin typeface="Source Code Pro"/>
                <a:ea typeface="Source Code Pro"/>
                <a:sym typeface="Source Code Pro"/>
              </a:rPr>
              <a:t>"Hello </a:t>
            </a:r>
            <a:r>
              <a:rPr lang="en-US" sz="2400" b="1" dirty="0">
                <a:solidFill>
                  <a:srgbClr val="FFC000"/>
                </a:solidFill>
                <a:latin typeface="Source Code Pro"/>
                <a:ea typeface="Source Code Pro"/>
                <a:sym typeface="Source Code Pro"/>
              </a:rPr>
              <a:t>\n </a:t>
            </a:r>
            <a:r>
              <a:rPr lang="en-US" sz="2400" dirty="0">
                <a:solidFill>
                  <a:srgbClr val="FFC000"/>
                </a:solidFill>
                <a:latin typeface="Source Code Pro"/>
                <a:ea typeface="Source Code Pro"/>
                <a:sym typeface="Source Code Pro"/>
              </a:rPr>
              <a:t>World!";</a:t>
            </a:r>
          </a:p>
          <a:p>
            <a:pPr>
              <a:buClr>
                <a:srgbClr val="0E2A47"/>
              </a:buClr>
              <a:buSzPts val="1100"/>
            </a:pPr>
            <a:r>
              <a:rPr lang="en-US" sz="2400" dirty="0">
                <a:solidFill>
                  <a:schemeClr val="bg1">
                    <a:lumMod val="75000"/>
                  </a:schemeClr>
                </a:solidFill>
                <a:latin typeface="Source Code Pro"/>
                <a:ea typeface="Source Code Pro"/>
                <a:sym typeface="Source Code Pro"/>
              </a:rPr>
              <a:t>  </a:t>
            </a:r>
            <a:r>
              <a:rPr lang="en-US" sz="2400" b="0" i="0" dirty="0">
                <a:solidFill>
                  <a:srgbClr val="008000"/>
                </a:solidFill>
                <a:effectLst/>
                <a:latin typeface="Consolas" panose="020B0609020204030204" pitchFamily="49" charset="0"/>
              </a:rPr>
              <a:t>/* </a:t>
            </a:r>
            <a:r>
              <a:rPr lang="en-US" sz="3200" dirty="0" err="1">
                <a:solidFill>
                  <a:srgbClr val="008000"/>
                </a:solidFill>
                <a:latin typeface="Consolas" panose="020B0609020204030204" pitchFamily="49" charset="0"/>
                <a:sym typeface="Source Code Pro"/>
              </a:rPr>
              <a:t>cout</a:t>
            </a:r>
            <a:r>
              <a:rPr lang="en-US" sz="3200" dirty="0">
                <a:solidFill>
                  <a:srgbClr val="008000"/>
                </a:solidFill>
                <a:latin typeface="Consolas" panose="020B0609020204030204" pitchFamily="49" charset="0"/>
                <a:sym typeface="Source Code Pro"/>
              </a:rPr>
              <a:t> &lt;&lt; "Hello " &lt;&lt; </a:t>
            </a:r>
            <a:r>
              <a:rPr lang="en-US" sz="3200" dirty="0" err="1">
                <a:solidFill>
                  <a:srgbClr val="008000"/>
                </a:solidFill>
                <a:latin typeface="Consolas" panose="020B0609020204030204" pitchFamily="49" charset="0"/>
                <a:sym typeface="Source Code Pro"/>
              </a:rPr>
              <a:t>endl</a:t>
            </a:r>
            <a:r>
              <a:rPr lang="en-US" sz="3200" dirty="0">
                <a:solidFill>
                  <a:srgbClr val="008000"/>
                </a:solidFill>
                <a:latin typeface="Consolas" panose="020B0609020204030204" pitchFamily="49" charset="0"/>
                <a:sym typeface="Source Code Pro"/>
              </a:rPr>
              <a:t>;</a:t>
            </a:r>
          </a:p>
          <a:p>
            <a:pPr>
              <a:buClr>
                <a:srgbClr val="0E2A47"/>
              </a:buClr>
              <a:buSzPts val="1100"/>
            </a:pPr>
            <a:r>
              <a:rPr lang="en-US" sz="3200" dirty="0">
                <a:solidFill>
                  <a:srgbClr val="008000"/>
                </a:solidFill>
                <a:latin typeface="Consolas" panose="020B0609020204030204" pitchFamily="49" charset="0"/>
                <a:sym typeface="Source Code Pro"/>
              </a:rPr>
              <a:t>  </a:t>
            </a:r>
            <a:r>
              <a:rPr lang="en-US" sz="3200" dirty="0" err="1">
                <a:solidFill>
                  <a:srgbClr val="008000"/>
                </a:solidFill>
                <a:latin typeface="Consolas" panose="020B0609020204030204" pitchFamily="49" charset="0"/>
                <a:sym typeface="Source Code Pro"/>
              </a:rPr>
              <a:t>cout</a:t>
            </a:r>
            <a:r>
              <a:rPr lang="en-US" sz="3200" dirty="0">
                <a:solidFill>
                  <a:srgbClr val="008000"/>
                </a:solidFill>
                <a:latin typeface="Consolas" panose="020B0609020204030204" pitchFamily="49" charset="0"/>
                <a:sym typeface="Source Code Pro"/>
              </a:rPr>
              <a:t> &lt;&lt; "World!";</a:t>
            </a:r>
            <a:r>
              <a:rPr lang="en-US" sz="3200" dirty="0">
                <a:solidFill>
                  <a:srgbClr val="008000"/>
                </a:solidFill>
                <a:latin typeface="Consolas" panose="020B0609020204030204" pitchFamily="49" charset="0"/>
              </a:rPr>
              <a:t> </a:t>
            </a:r>
            <a:r>
              <a:rPr lang="en-US" sz="2400" b="0" i="0" dirty="0">
                <a:solidFill>
                  <a:srgbClr val="008000"/>
                </a:solidFill>
                <a:effectLst/>
                <a:latin typeface="Consolas" panose="020B0609020204030204" pitchFamily="49" charset="0"/>
              </a:rPr>
              <a:t>*/</a:t>
            </a:r>
            <a:endParaRPr lang="en-US" sz="2400" dirty="0">
              <a:solidFill>
                <a:srgbClr val="FFC000"/>
              </a:solidFill>
              <a:latin typeface="Source Code Pro"/>
              <a:ea typeface="Source Code Pro"/>
              <a:sym typeface="Source Code Pro"/>
            </a:endParaRPr>
          </a:p>
          <a:p>
            <a:pPr marL="0" lvl="0" indent="0" algn="l" rtl="0">
              <a:spcBef>
                <a:spcPts val="0"/>
              </a:spcBef>
              <a:spcAft>
                <a:spcPts val="0"/>
              </a:spcAft>
              <a:buClr>
                <a:srgbClr val="0E2A47"/>
              </a:buClr>
              <a:buSzPts val="1100"/>
              <a:buFont typeface="Arial"/>
              <a:buNone/>
            </a:pPr>
            <a:r>
              <a:rPr lang="en-US" sz="2400" dirty="0">
                <a:solidFill>
                  <a:srgbClr val="FF0000"/>
                </a:solidFill>
                <a:latin typeface="Source Code Pro"/>
                <a:ea typeface="Source Code Pro"/>
                <a:sym typeface="Source Code Pro"/>
              </a:rPr>
              <a:t>  </a:t>
            </a:r>
            <a:r>
              <a:rPr lang="en-US" sz="2400" dirty="0">
                <a:solidFill>
                  <a:schemeClr val="bg1"/>
                </a:solidFill>
                <a:latin typeface="Source Code Pro"/>
                <a:ea typeface="Source Code Pro"/>
                <a:sym typeface="Source Code Pro"/>
              </a:rPr>
              <a:t>return</a:t>
            </a:r>
            <a:r>
              <a:rPr lang="en-US" sz="2400" dirty="0">
                <a:solidFill>
                  <a:srgbClr val="FF0000"/>
                </a:solidFill>
                <a:latin typeface="Source Code Pro"/>
                <a:ea typeface="Source Code Pro"/>
                <a:sym typeface="Source Code Pro"/>
              </a:rPr>
              <a:t> </a:t>
            </a:r>
            <a:r>
              <a:rPr lang="en-US" sz="2400" dirty="0">
                <a:solidFill>
                  <a:srgbClr val="FFC000"/>
                </a:solidFill>
                <a:latin typeface="Source Code Pro"/>
                <a:ea typeface="Source Code Pro"/>
                <a:sym typeface="Source Code Pro"/>
              </a:rPr>
              <a:t>0</a:t>
            </a:r>
            <a:r>
              <a:rPr lang="en-US" sz="2400" dirty="0">
                <a:solidFill>
                  <a:schemeClr val="bg1"/>
                </a:solidFill>
                <a:latin typeface="Source Code Pro"/>
                <a:ea typeface="Source Code Pro"/>
                <a:sym typeface="Source Code Pro"/>
              </a:rPr>
              <a:t>;</a:t>
            </a:r>
            <a:br>
              <a:rPr lang="en-US" sz="2400" dirty="0">
                <a:solidFill>
                  <a:schemeClr val="dk1"/>
                </a:solidFill>
                <a:latin typeface="Source Code Pro"/>
                <a:ea typeface="Source Code Pro"/>
                <a:sym typeface="Source Code Pro"/>
              </a:rPr>
            </a:br>
            <a:r>
              <a:rPr lang="en-US" sz="2400" dirty="0">
                <a:solidFill>
                  <a:srgbClr val="FF0000"/>
                </a:solidFill>
                <a:latin typeface="Source Code Pro"/>
                <a:ea typeface="Source Code Pro"/>
                <a:sym typeface="Source Code Pro"/>
              </a:rPr>
              <a:t>}</a:t>
            </a:r>
            <a:endParaRPr sz="2400" dirty="0">
              <a:solidFill>
                <a:srgbClr val="FF0000"/>
              </a:solidFill>
              <a:latin typeface="Source Code Pro"/>
              <a:ea typeface="Source Code Pro"/>
              <a:sym typeface="Source Code Pro"/>
            </a:endParaRPr>
          </a:p>
        </p:txBody>
      </p:sp>
    </p:spTree>
    <p:extLst>
      <p:ext uri="{BB962C8B-B14F-4D97-AF65-F5344CB8AC3E}">
        <p14:creationId xmlns:p14="http://schemas.microsoft.com/office/powerpoint/2010/main" val="3903267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64501"/>
            <a:ext cx="7710600" cy="745396"/>
          </a:xfrm>
          <a:prstGeom prst="rect">
            <a:avLst/>
          </a:prstGeom>
        </p:spPr>
        <p:txBody>
          <a:bodyPr spcFirstLastPara="1" wrap="square" lIns="91425" tIns="91425" rIns="91425" bIns="91425" anchor="t" anchorCtr="0">
            <a:noAutofit/>
          </a:bodyPr>
          <a:lstStyle/>
          <a:p>
            <a:r>
              <a:rPr lang="en-US" sz="3600" b="0" i="0" u="sng" dirty="0">
                <a:solidFill>
                  <a:schemeClr val="bg1"/>
                </a:solidFill>
                <a:effectLst/>
                <a:latin typeface="Source Code Pro"/>
                <a:ea typeface="Source Code Pro"/>
              </a:rPr>
              <a:t>Variables</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716699" y="896815"/>
            <a:ext cx="8009289" cy="4079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E2A47"/>
              </a:buClr>
              <a:buSzPts val="1100"/>
              <a:buFont typeface="Arial"/>
              <a:buNone/>
            </a:pPr>
            <a:r>
              <a:rPr lang="en-US" sz="2400" dirty="0">
                <a:solidFill>
                  <a:schemeClr val="bg1"/>
                </a:solidFill>
                <a:latin typeface="Source Code Pro"/>
                <a:ea typeface="Source Code Pro"/>
              </a:rPr>
              <a:t>Variables are containers for storing data values</a:t>
            </a:r>
          </a:p>
          <a:p>
            <a:pPr marL="0" lvl="0" indent="0" algn="l" rtl="0">
              <a:spcBef>
                <a:spcPts val="0"/>
              </a:spcBef>
              <a:spcAft>
                <a:spcPts val="0"/>
              </a:spcAft>
              <a:buClr>
                <a:srgbClr val="0E2A47"/>
              </a:buClr>
              <a:buSzPts val="1100"/>
              <a:buFont typeface="Arial"/>
              <a:buNone/>
            </a:pPr>
            <a:endParaRPr 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rgbClr val="FFC000"/>
                </a:solidFill>
                <a:latin typeface="Source Code Pro"/>
                <a:ea typeface="Source Code Pro"/>
              </a:rPr>
              <a:t>int</a:t>
            </a:r>
            <a:r>
              <a:rPr lang="en-US" altLang="en-US" sz="2400" dirty="0">
                <a:solidFill>
                  <a:schemeClr val="bg1"/>
                </a:solidFill>
                <a:latin typeface="Source Code Pro"/>
                <a:ea typeface="Source Code Pro"/>
              </a:rPr>
              <a:t> - stores integers (whole numbers), without decimals, such as 123 or -123</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rgbClr val="FFC000"/>
                </a:solidFill>
                <a:latin typeface="Source Code Pro"/>
                <a:ea typeface="Source Code Pro"/>
              </a:rPr>
              <a:t>double</a:t>
            </a:r>
            <a:r>
              <a:rPr lang="en-US" altLang="en-US" sz="2400" dirty="0">
                <a:solidFill>
                  <a:schemeClr val="bg1"/>
                </a:solidFill>
                <a:latin typeface="Source Code Pro"/>
                <a:ea typeface="Source Code Pro"/>
              </a:rPr>
              <a:t> - stores floating point numbers, with decimals, such as 19.99 or -19.99</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p:txBody>
      </p:sp>
    </p:spTree>
    <p:extLst>
      <p:ext uri="{BB962C8B-B14F-4D97-AF65-F5344CB8AC3E}">
        <p14:creationId xmlns:p14="http://schemas.microsoft.com/office/powerpoint/2010/main" val="3581500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64501"/>
            <a:ext cx="7710600" cy="745396"/>
          </a:xfrm>
          <a:prstGeom prst="rect">
            <a:avLst/>
          </a:prstGeom>
        </p:spPr>
        <p:txBody>
          <a:bodyPr spcFirstLastPara="1" wrap="square" lIns="91425" tIns="91425" rIns="91425" bIns="91425" anchor="t" anchorCtr="0">
            <a:noAutofit/>
          </a:bodyPr>
          <a:lstStyle/>
          <a:p>
            <a:r>
              <a:rPr lang="en-US" sz="3600" b="0" i="0" u="sng" dirty="0">
                <a:solidFill>
                  <a:schemeClr val="bg1"/>
                </a:solidFill>
                <a:effectLst/>
                <a:latin typeface="Source Code Pro"/>
                <a:ea typeface="Source Code Pro"/>
              </a:rPr>
              <a:t>Variables</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716699" y="896815"/>
            <a:ext cx="8009289" cy="4079631"/>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rgbClr val="FFC000"/>
                </a:solidFill>
                <a:latin typeface="Source Code Pro"/>
                <a:ea typeface="Source Code Pro"/>
              </a:rPr>
              <a:t>char</a:t>
            </a:r>
            <a:r>
              <a:rPr lang="en-US" altLang="en-US" sz="2400" dirty="0">
                <a:solidFill>
                  <a:schemeClr val="bg1"/>
                </a:solidFill>
                <a:latin typeface="Source Code Pro"/>
                <a:ea typeface="Source Code Pro"/>
              </a:rPr>
              <a:t> - stores single characters, such as 'a' or 'B'. Char values are surrounded by single quotes</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rgbClr val="FFC000"/>
                </a:solidFill>
                <a:latin typeface="Source Code Pro"/>
                <a:ea typeface="Source Code Pro"/>
              </a:rPr>
              <a:t>string</a:t>
            </a:r>
            <a:r>
              <a:rPr lang="en-US" altLang="en-US" sz="2400" dirty="0">
                <a:solidFill>
                  <a:schemeClr val="bg1"/>
                </a:solidFill>
                <a:latin typeface="Source Code Pro"/>
                <a:ea typeface="Source Code Pro"/>
              </a:rPr>
              <a:t> - stores text, such as "Hello World". String values are surrounded by double quotes</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rgbClr val="FFC000"/>
                </a:solidFill>
                <a:latin typeface="Source Code Pro"/>
                <a:ea typeface="Source Code Pro"/>
              </a:rPr>
              <a:t>bool</a:t>
            </a:r>
            <a:r>
              <a:rPr lang="en-US" altLang="en-US" sz="2400" dirty="0">
                <a:solidFill>
                  <a:schemeClr val="bg1"/>
                </a:solidFill>
                <a:latin typeface="Source Code Pro"/>
                <a:ea typeface="Source Code Pro"/>
              </a:rPr>
              <a:t> - stores values with two states: true or false</a:t>
            </a:r>
          </a:p>
        </p:txBody>
      </p:sp>
    </p:spTree>
    <p:extLst>
      <p:ext uri="{BB962C8B-B14F-4D97-AF65-F5344CB8AC3E}">
        <p14:creationId xmlns:p14="http://schemas.microsoft.com/office/powerpoint/2010/main" val="2036315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64501"/>
            <a:ext cx="7710600" cy="745396"/>
          </a:xfrm>
          <a:prstGeom prst="rect">
            <a:avLst/>
          </a:prstGeom>
        </p:spPr>
        <p:txBody>
          <a:bodyPr spcFirstLastPara="1" wrap="square" lIns="91425" tIns="91425" rIns="91425" bIns="91425" anchor="t" anchorCtr="0">
            <a:noAutofit/>
          </a:bodyPr>
          <a:lstStyle/>
          <a:p>
            <a:r>
              <a:rPr lang="en-US" sz="3600" b="0" i="0" u="sng" dirty="0">
                <a:solidFill>
                  <a:schemeClr val="bg1"/>
                </a:solidFill>
                <a:effectLst/>
                <a:latin typeface="Source Code Pro"/>
                <a:ea typeface="Source Code Pro"/>
              </a:rPr>
              <a:t>Variable</a:t>
            </a:r>
            <a:r>
              <a:rPr lang="en-US" sz="3600" u="sng" dirty="0">
                <a:solidFill>
                  <a:schemeClr val="bg1"/>
                </a:solidFill>
                <a:latin typeface="Source Code Pro"/>
                <a:ea typeface="Source Code Pro"/>
              </a:rPr>
              <a:t> Declaration</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716699" y="896815"/>
            <a:ext cx="8009289" cy="4079631"/>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tabLst/>
            </a:pPr>
            <a:r>
              <a:rPr lang="en-US" sz="2400" dirty="0">
                <a:solidFill>
                  <a:srgbClr val="FFC000"/>
                </a:solidFill>
                <a:latin typeface="Source Code Pro"/>
                <a:ea typeface="Source Code Pro"/>
              </a:rPr>
              <a:t>type</a:t>
            </a:r>
            <a:r>
              <a:rPr lang="en-US" sz="3200" b="0" i="0" dirty="0">
                <a:solidFill>
                  <a:srgbClr val="000000"/>
                </a:solidFill>
                <a:effectLst/>
                <a:latin typeface="Consolas" panose="020B0609020204030204" pitchFamily="49" charset="0"/>
              </a:rPr>
              <a:t> </a:t>
            </a:r>
            <a:r>
              <a:rPr lang="en-US" sz="2400" dirty="0" err="1">
                <a:solidFill>
                  <a:schemeClr val="bg1"/>
                </a:solidFill>
                <a:latin typeface="Source Code Pro"/>
                <a:ea typeface="Source Code Pro"/>
              </a:rPr>
              <a:t>variableName</a:t>
            </a:r>
            <a:r>
              <a:rPr lang="en-US" sz="3200" b="0" i="0" dirty="0">
                <a:solidFill>
                  <a:srgbClr val="000000"/>
                </a:solidFill>
                <a:effectLst/>
                <a:latin typeface="Consolas" panose="020B0609020204030204" pitchFamily="49" charset="0"/>
              </a:rPr>
              <a:t> </a:t>
            </a:r>
            <a:r>
              <a:rPr lang="en-US" sz="2400" dirty="0">
                <a:solidFill>
                  <a:schemeClr val="bg1"/>
                </a:solidFill>
                <a:latin typeface="Source Code Pro"/>
                <a:ea typeface="Source Code Pro"/>
              </a:rPr>
              <a:t>= </a:t>
            </a:r>
            <a:r>
              <a:rPr lang="en-US" sz="2400" dirty="0">
                <a:solidFill>
                  <a:srgbClr val="00B0F0"/>
                </a:solidFill>
                <a:latin typeface="Source Code Pro"/>
                <a:ea typeface="Source Code Pro"/>
              </a:rPr>
              <a:t>value</a:t>
            </a:r>
            <a:r>
              <a:rPr lang="en-US" sz="2400" dirty="0">
                <a:solidFill>
                  <a:schemeClr val="bg1"/>
                </a:solidFill>
                <a:latin typeface="Source Code Pro"/>
                <a:ea typeface="Source Code Pro"/>
              </a:rPr>
              <a:t>;</a:t>
            </a:r>
          </a:p>
          <a:p>
            <a:pPr marL="0" marR="0" lvl="0" indent="0" algn="l" defTabSz="914400" rtl="0" eaLnBrk="0" fontAlgn="base" latinLnBrk="0" hangingPunct="0">
              <a:lnSpc>
                <a:spcPct val="100000"/>
              </a:lnSpc>
              <a:spcBef>
                <a:spcPct val="0"/>
              </a:spcBef>
              <a:spcAft>
                <a:spcPct val="0"/>
              </a:spcAft>
              <a:buClrTx/>
              <a:buSzTx/>
              <a:tabLst/>
            </a:pPr>
            <a:endParaRPr 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sz="3200" dirty="0">
                <a:solidFill>
                  <a:srgbClr val="008000"/>
                </a:solidFill>
                <a:latin typeface="Consolas" panose="020B0609020204030204" pitchFamily="49" charset="0"/>
              </a:rPr>
              <a:t>//Examples</a:t>
            </a:r>
          </a:p>
          <a:p>
            <a:pPr eaLnBrk="0" fontAlgn="base" hangingPunct="0">
              <a:spcBef>
                <a:spcPct val="0"/>
              </a:spcBef>
              <a:spcAft>
                <a:spcPct val="0"/>
              </a:spcAft>
              <a:buClrTx/>
            </a:pPr>
            <a:r>
              <a:rPr lang="en-US" sz="2400" dirty="0">
                <a:solidFill>
                  <a:srgbClr val="FFC000"/>
                </a:solidFill>
                <a:latin typeface="Source Code Pro"/>
                <a:ea typeface="Source Code Pro"/>
              </a:rPr>
              <a:t>int</a:t>
            </a:r>
            <a:r>
              <a:rPr lang="en-US" sz="3200" b="0" i="0" dirty="0">
                <a:solidFill>
                  <a:srgbClr val="000000"/>
                </a:solidFill>
                <a:effectLst/>
                <a:latin typeface="Consolas" panose="020B0609020204030204" pitchFamily="49" charset="0"/>
              </a:rPr>
              <a:t> </a:t>
            </a:r>
            <a:r>
              <a:rPr lang="en-US" sz="2400" dirty="0" err="1">
                <a:solidFill>
                  <a:schemeClr val="bg1"/>
                </a:solidFill>
                <a:latin typeface="Source Code Pro"/>
                <a:ea typeface="Source Code Pro"/>
              </a:rPr>
              <a:t>myNum</a:t>
            </a:r>
            <a:r>
              <a:rPr lang="en-US" sz="3200" b="0" i="0" dirty="0">
                <a:solidFill>
                  <a:srgbClr val="000000"/>
                </a:solidFill>
                <a:effectLst/>
                <a:latin typeface="Consolas" panose="020B0609020204030204" pitchFamily="49" charset="0"/>
              </a:rPr>
              <a:t> </a:t>
            </a:r>
            <a:r>
              <a:rPr lang="en-US" sz="2400" dirty="0">
                <a:solidFill>
                  <a:schemeClr val="bg1"/>
                </a:solidFill>
                <a:latin typeface="Source Code Pro"/>
                <a:ea typeface="Source Code Pro"/>
              </a:rPr>
              <a:t>=</a:t>
            </a:r>
            <a:r>
              <a:rPr lang="en-US" sz="3200" b="0" i="0" dirty="0">
                <a:solidFill>
                  <a:srgbClr val="00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15</a:t>
            </a:r>
            <a:r>
              <a:rPr lang="en-US" sz="2400" dirty="0">
                <a:solidFill>
                  <a:schemeClr val="bg1"/>
                </a:solidFill>
                <a:latin typeface="Source Code Pro"/>
                <a:ea typeface="Source Code Pro"/>
              </a:rPr>
              <a:t>;</a:t>
            </a:r>
          </a:p>
          <a:p>
            <a:pPr marL="0" marR="0" lvl="0" indent="0" algn="l" defTabSz="914400" rtl="0" eaLnBrk="0" fontAlgn="base" latinLnBrk="0" hangingPunct="0">
              <a:lnSpc>
                <a:spcPct val="100000"/>
              </a:lnSpc>
              <a:spcBef>
                <a:spcPct val="0"/>
              </a:spcBef>
              <a:spcAft>
                <a:spcPct val="0"/>
              </a:spcAft>
              <a:buClrTx/>
              <a:buSzTx/>
              <a:tabLst/>
            </a:pPr>
            <a:r>
              <a:rPr lang="en-US" sz="2400" dirty="0">
                <a:solidFill>
                  <a:srgbClr val="FFC000"/>
                </a:solidFill>
                <a:latin typeface="Source Code Pro"/>
                <a:ea typeface="Source Code Pro"/>
              </a:rPr>
              <a:t>int</a:t>
            </a:r>
            <a:r>
              <a:rPr lang="en-US" sz="3200" b="0" i="0" dirty="0">
                <a:solidFill>
                  <a:srgbClr val="000000"/>
                </a:solidFill>
                <a:effectLst/>
                <a:latin typeface="Consolas" panose="020B0609020204030204" pitchFamily="49" charset="0"/>
              </a:rPr>
              <a:t> </a:t>
            </a:r>
            <a:r>
              <a:rPr lang="en-US" sz="2400" dirty="0" err="1">
                <a:solidFill>
                  <a:schemeClr val="bg1"/>
                </a:solidFill>
                <a:latin typeface="Source Code Pro"/>
                <a:ea typeface="Source Code Pro"/>
              </a:rPr>
              <a:t>minutesPerHour</a:t>
            </a:r>
            <a:r>
              <a:rPr lang="en-US" sz="3200" b="0" i="0" dirty="0">
                <a:solidFill>
                  <a:srgbClr val="000000"/>
                </a:solidFill>
                <a:effectLst/>
                <a:latin typeface="Consolas" panose="020B0609020204030204" pitchFamily="49" charset="0"/>
              </a:rPr>
              <a:t> </a:t>
            </a:r>
            <a:r>
              <a:rPr lang="en-US" sz="2400" dirty="0">
                <a:solidFill>
                  <a:schemeClr val="bg1"/>
                </a:solidFill>
                <a:latin typeface="Source Code Pro"/>
                <a:ea typeface="Source Code Pro"/>
              </a:rPr>
              <a:t>=</a:t>
            </a:r>
            <a:r>
              <a:rPr lang="en-US" sz="3200" b="0" i="0" dirty="0">
                <a:solidFill>
                  <a:srgbClr val="00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60</a:t>
            </a:r>
            <a:r>
              <a:rPr lang="en-US" sz="2400" dirty="0">
                <a:solidFill>
                  <a:schemeClr val="bg1"/>
                </a:solidFill>
                <a:latin typeface="Source Code Pro"/>
                <a:ea typeface="Source Code Pro"/>
              </a:rPr>
              <a:t>;</a:t>
            </a:r>
            <a:endParaRPr lang="en-US" altLang="en-US" sz="2400" dirty="0">
              <a:solidFill>
                <a:schemeClr val="bg1"/>
              </a:solidFill>
              <a:latin typeface="Source Code Pro"/>
              <a:ea typeface="Source Code Pro"/>
            </a:endParaRPr>
          </a:p>
          <a:p>
            <a:pPr eaLnBrk="0" fontAlgn="base" hangingPunct="0">
              <a:spcBef>
                <a:spcPct val="0"/>
              </a:spcBef>
              <a:spcAft>
                <a:spcPct val="0"/>
              </a:spcAft>
              <a:buClrTx/>
            </a:pPr>
            <a:r>
              <a:rPr lang="en-US" sz="2400" b="0" i="0" dirty="0">
                <a:solidFill>
                  <a:srgbClr val="FFC000"/>
                </a:solidFill>
                <a:effectLst/>
                <a:latin typeface="Source Code Pro"/>
                <a:ea typeface="Source Code Pro"/>
              </a:rPr>
              <a:t>string</a:t>
            </a:r>
            <a:r>
              <a:rPr lang="en-US" sz="3200" b="0" i="0" dirty="0">
                <a:solidFill>
                  <a:srgbClr val="000000"/>
                </a:solidFill>
                <a:effectLst/>
                <a:latin typeface="Consolas" panose="020B0609020204030204" pitchFamily="49" charset="0"/>
              </a:rPr>
              <a:t> </a:t>
            </a:r>
            <a:r>
              <a:rPr lang="en-US" sz="2400" dirty="0" err="1">
                <a:solidFill>
                  <a:schemeClr val="bg1"/>
                </a:solidFill>
                <a:latin typeface="Source Code Pro"/>
                <a:ea typeface="Source Code Pro"/>
              </a:rPr>
              <a:t>myName</a:t>
            </a:r>
            <a:r>
              <a:rPr lang="en-US" sz="3200" b="0" i="0" dirty="0">
                <a:solidFill>
                  <a:srgbClr val="000000"/>
                </a:solidFill>
                <a:effectLst/>
                <a:latin typeface="Consolas" panose="020B0609020204030204" pitchFamily="49" charset="0"/>
              </a:rPr>
              <a:t> </a:t>
            </a:r>
            <a:r>
              <a:rPr lang="en-US" sz="2400" dirty="0">
                <a:solidFill>
                  <a:schemeClr val="bg1"/>
                </a:solidFill>
                <a:latin typeface="Source Code Pro"/>
                <a:ea typeface="Source Code Pro"/>
              </a:rPr>
              <a:t>=</a:t>
            </a:r>
            <a:r>
              <a:rPr lang="en-US" sz="3200" b="0" i="0" dirty="0">
                <a:solidFill>
                  <a:srgbClr val="000000"/>
                </a:solidFill>
                <a:effectLst/>
                <a:latin typeface="Consolas" panose="020B0609020204030204" pitchFamily="49" charset="0"/>
              </a:rPr>
              <a:t> </a:t>
            </a:r>
            <a:r>
              <a:rPr lang="en-US" sz="2400" dirty="0">
                <a:solidFill>
                  <a:srgbClr val="FFC000"/>
                </a:solidFill>
                <a:latin typeface="Source Code Pro"/>
                <a:ea typeface="Source Code Pro"/>
                <a:sym typeface="Source Code Pro"/>
              </a:rPr>
              <a:t>"Kwame"</a:t>
            </a:r>
            <a:r>
              <a:rPr lang="en-US" sz="2400" dirty="0">
                <a:solidFill>
                  <a:schemeClr val="bg1"/>
                </a:solidFill>
                <a:latin typeface="Source Code Pro"/>
                <a:ea typeface="Source Code Pro"/>
              </a:rPr>
              <a:t>;</a:t>
            </a:r>
          </a:p>
          <a:p>
            <a:pPr eaLnBrk="0" fontAlgn="base" hangingPunct="0">
              <a:spcBef>
                <a:spcPct val="0"/>
              </a:spcBef>
              <a:spcAft>
                <a:spcPct val="0"/>
              </a:spcAft>
              <a:buClrTx/>
            </a:pPr>
            <a:r>
              <a:rPr lang="en-US" sz="2400" dirty="0">
                <a:solidFill>
                  <a:srgbClr val="FFC000"/>
                </a:solidFill>
                <a:latin typeface="Source Code Pro"/>
                <a:ea typeface="Source Code Pro"/>
              </a:rPr>
              <a:t>char</a:t>
            </a:r>
            <a:r>
              <a:rPr lang="en-US" sz="3200" b="0" i="0" dirty="0">
                <a:solidFill>
                  <a:srgbClr val="000000"/>
                </a:solidFill>
                <a:effectLst/>
                <a:latin typeface="Consolas" panose="020B0609020204030204" pitchFamily="49" charset="0"/>
              </a:rPr>
              <a:t> </a:t>
            </a:r>
            <a:r>
              <a:rPr lang="en-US" sz="2400" dirty="0" err="1">
                <a:solidFill>
                  <a:schemeClr val="bg1"/>
                </a:solidFill>
                <a:latin typeface="Source Code Pro"/>
                <a:ea typeface="Source Code Pro"/>
              </a:rPr>
              <a:t>myGrade</a:t>
            </a:r>
            <a:r>
              <a:rPr lang="en-US" sz="3200" b="0" i="0" dirty="0">
                <a:solidFill>
                  <a:srgbClr val="000000"/>
                </a:solidFill>
                <a:effectLst/>
                <a:latin typeface="Consolas" panose="020B0609020204030204" pitchFamily="49" charset="0"/>
              </a:rPr>
              <a:t> </a:t>
            </a:r>
            <a:r>
              <a:rPr lang="en-US" sz="2400" dirty="0">
                <a:solidFill>
                  <a:schemeClr val="bg1"/>
                </a:solidFill>
                <a:latin typeface="Source Code Pro"/>
                <a:ea typeface="Source Code Pro"/>
              </a:rPr>
              <a:t>=</a:t>
            </a:r>
            <a:r>
              <a:rPr lang="en-US" sz="3200" b="0" i="0" dirty="0">
                <a:solidFill>
                  <a:srgbClr val="000000"/>
                </a:solidFill>
                <a:effectLst/>
                <a:latin typeface="Consolas" panose="020B0609020204030204" pitchFamily="49" charset="0"/>
              </a:rPr>
              <a:t> </a:t>
            </a:r>
            <a:r>
              <a:rPr lang="en-US" sz="2400" dirty="0">
                <a:solidFill>
                  <a:srgbClr val="FFC000"/>
                </a:solidFill>
                <a:latin typeface="Source Code Pro"/>
                <a:ea typeface="Source Code Pro"/>
                <a:sym typeface="Source Code Pro"/>
              </a:rPr>
              <a:t>’A’</a:t>
            </a:r>
            <a:r>
              <a:rPr lang="en-US" sz="2400" dirty="0">
                <a:solidFill>
                  <a:schemeClr val="bg1"/>
                </a:solidFill>
                <a:latin typeface="Source Code Pro"/>
                <a:ea typeface="Source Code Pro"/>
              </a:rPr>
              <a:t>;</a:t>
            </a:r>
          </a:p>
          <a:p>
            <a:pPr eaLnBrk="0" fontAlgn="base" hangingPunct="0">
              <a:spcBef>
                <a:spcPct val="0"/>
              </a:spcBef>
              <a:spcAft>
                <a:spcPct val="0"/>
              </a:spcAft>
              <a:buClrTx/>
            </a:pPr>
            <a:endParaRPr 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p:txBody>
      </p:sp>
    </p:spTree>
    <p:extLst>
      <p:ext uri="{BB962C8B-B14F-4D97-AF65-F5344CB8AC3E}">
        <p14:creationId xmlns:p14="http://schemas.microsoft.com/office/powerpoint/2010/main" val="220737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64501"/>
            <a:ext cx="7710600" cy="745396"/>
          </a:xfrm>
          <a:prstGeom prst="rect">
            <a:avLst/>
          </a:prstGeom>
        </p:spPr>
        <p:txBody>
          <a:bodyPr spcFirstLastPara="1" wrap="square" lIns="91425" tIns="91425" rIns="91425" bIns="91425" anchor="t" anchorCtr="0">
            <a:noAutofit/>
          </a:bodyPr>
          <a:lstStyle/>
          <a:p>
            <a:r>
              <a:rPr lang="en-US" sz="3600" u="sng" dirty="0">
                <a:solidFill>
                  <a:schemeClr val="bg1"/>
                </a:solidFill>
                <a:latin typeface="Source Code Pro"/>
                <a:ea typeface="Source Code Pro"/>
              </a:rPr>
              <a:t>General rules for naming variables</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635727" y="1280160"/>
            <a:ext cx="8090262" cy="3696286"/>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Source Code Pro"/>
                <a:ea typeface="Source Code Pro"/>
              </a:rPr>
              <a:t>Names can contain </a:t>
            </a:r>
            <a:r>
              <a:rPr lang="en-US" altLang="en-US" sz="2400" u="sng" dirty="0">
                <a:solidFill>
                  <a:srgbClr val="00B0F0"/>
                </a:solidFill>
                <a:latin typeface="Source Code Pro"/>
                <a:ea typeface="Source Code Pro"/>
              </a:rPr>
              <a:t>letters</a:t>
            </a:r>
            <a:r>
              <a:rPr lang="en-US" altLang="en-US" sz="2400" dirty="0">
                <a:solidFill>
                  <a:schemeClr val="bg1"/>
                </a:solidFill>
                <a:latin typeface="Source Code Pro"/>
                <a:ea typeface="Source Code Pro"/>
              </a:rPr>
              <a:t>, </a:t>
            </a:r>
            <a:r>
              <a:rPr lang="en-US" altLang="en-US" sz="2400" u="sng" dirty="0">
                <a:solidFill>
                  <a:srgbClr val="00B0F0"/>
                </a:solidFill>
                <a:latin typeface="Source Code Pro"/>
                <a:ea typeface="Source Code Pro"/>
              </a:rPr>
              <a:t>digits</a:t>
            </a:r>
            <a:r>
              <a:rPr lang="en-US" altLang="en-US" sz="2400" dirty="0">
                <a:solidFill>
                  <a:schemeClr val="bg1"/>
                </a:solidFill>
                <a:latin typeface="Source Code Pro"/>
                <a:ea typeface="Source Code Pro"/>
              </a:rPr>
              <a:t> and </a:t>
            </a:r>
            <a:r>
              <a:rPr lang="en-US" altLang="en-US" sz="2400" dirty="0">
                <a:solidFill>
                  <a:srgbClr val="00B0F0"/>
                </a:solidFill>
                <a:latin typeface="Source Code Pro"/>
                <a:ea typeface="Source Code Pro"/>
              </a:rPr>
              <a:t>underscores</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Source Code Pro"/>
                <a:ea typeface="Source Code Pro"/>
              </a:rPr>
              <a:t>Names must begin with a </a:t>
            </a:r>
            <a:r>
              <a:rPr lang="en-US" altLang="en-US" sz="2400" u="sng" dirty="0">
                <a:solidFill>
                  <a:srgbClr val="00B0F0"/>
                </a:solidFill>
                <a:latin typeface="Source Code Pro"/>
                <a:ea typeface="Source Code Pro"/>
              </a:rPr>
              <a:t>letter</a:t>
            </a:r>
            <a:r>
              <a:rPr lang="en-US" altLang="en-US" sz="2400" dirty="0">
                <a:solidFill>
                  <a:schemeClr val="bg1"/>
                </a:solidFill>
                <a:latin typeface="Source Code Pro"/>
                <a:ea typeface="Source Code Pro"/>
              </a:rPr>
              <a:t> or an </a:t>
            </a:r>
            <a:r>
              <a:rPr lang="en-US" altLang="en-US" sz="2400" u="sng" dirty="0">
                <a:solidFill>
                  <a:srgbClr val="00B0F0"/>
                </a:solidFill>
                <a:latin typeface="Source Code Pro"/>
                <a:ea typeface="Source Code Pro"/>
              </a:rPr>
              <a:t>underscore</a:t>
            </a:r>
            <a:r>
              <a:rPr lang="en-US" altLang="en-US" sz="2400" dirty="0">
                <a:solidFill>
                  <a:srgbClr val="00B0F0"/>
                </a:solidFill>
                <a:latin typeface="Source Code Pro"/>
                <a:ea typeface="Source Code Pro"/>
              </a:rPr>
              <a:t> (_)</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Source Code Pro"/>
                <a:ea typeface="Source Code Pro"/>
              </a:rPr>
              <a:t>Names are </a:t>
            </a:r>
            <a:r>
              <a:rPr lang="en-US" altLang="en-US" sz="2400" u="sng" dirty="0">
                <a:solidFill>
                  <a:srgbClr val="00B0F0"/>
                </a:solidFill>
                <a:latin typeface="Source Code Pro"/>
                <a:ea typeface="Source Code Pro"/>
              </a:rPr>
              <a:t>case sensitive </a:t>
            </a:r>
            <a:r>
              <a:rPr lang="en-US" altLang="en-US" sz="2400" dirty="0">
                <a:solidFill>
                  <a:schemeClr val="bg1"/>
                </a:solidFill>
                <a:latin typeface="Source Code Pro"/>
                <a:ea typeface="Source Code Pro"/>
              </a:rPr>
              <a:t>(</a:t>
            </a:r>
            <a:r>
              <a:rPr lang="en-US" altLang="en-US" sz="2400" dirty="0" err="1">
                <a:solidFill>
                  <a:schemeClr val="bg1"/>
                </a:solidFill>
                <a:latin typeface="Source Code Pro"/>
                <a:ea typeface="Source Code Pro"/>
              </a:rPr>
              <a:t>myVar</a:t>
            </a:r>
            <a:r>
              <a:rPr lang="en-US" altLang="en-US" sz="2400" dirty="0">
                <a:solidFill>
                  <a:schemeClr val="bg1"/>
                </a:solidFill>
                <a:latin typeface="Source Code Pro"/>
                <a:ea typeface="Source Code Pro"/>
              </a:rPr>
              <a:t> and </a:t>
            </a:r>
            <a:r>
              <a:rPr lang="en-US" altLang="en-US" sz="2400" dirty="0" err="1">
                <a:solidFill>
                  <a:schemeClr val="bg1"/>
                </a:solidFill>
                <a:latin typeface="Source Code Pro"/>
                <a:ea typeface="Source Code Pro"/>
              </a:rPr>
              <a:t>myvar</a:t>
            </a:r>
            <a:r>
              <a:rPr lang="en-US" altLang="en-US" sz="2400" dirty="0">
                <a:solidFill>
                  <a:schemeClr val="bg1"/>
                </a:solidFill>
                <a:latin typeface="Source Code Pro"/>
                <a:ea typeface="Source Code Pro"/>
              </a:rPr>
              <a:t> are different variables)</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p:txBody>
      </p:sp>
    </p:spTree>
    <p:extLst>
      <p:ext uri="{BB962C8B-B14F-4D97-AF65-F5344CB8AC3E}">
        <p14:creationId xmlns:p14="http://schemas.microsoft.com/office/powerpoint/2010/main" val="4055230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64501"/>
            <a:ext cx="7710600" cy="745396"/>
          </a:xfrm>
          <a:prstGeom prst="rect">
            <a:avLst/>
          </a:prstGeom>
        </p:spPr>
        <p:txBody>
          <a:bodyPr spcFirstLastPara="1" wrap="square" lIns="91425" tIns="91425" rIns="91425" bIns="91425" anchor="t" anchorCtr="0">
            <a:noAutofit/>
          </a:bodyPr>
          <a:lstStyle/>
          <a:p>
            <a:r>
              <a:rPr lang="en-US" sz="3600" u="sng" dirty="0">
                <a:solidFill>
                  <a:schemeClr val="bg1"/>
                </a:solidFill>
                <a:latin typeface="Source Code Pro"/>
                <a:ea typeface="Source Code Pro"/>
              </a:rPr>
              <a:t>General rules for naming variables</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635727" y="1280160"/>
            <a:ext cx="8090262" cy="3696286"/>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Source Code Pro"/>
                <a:ea typeface="Source Code Pro"/>
              </a:rPr>
              <a:t>Names cannot contain </a:t>
            </a:r>
            <a:r>
              <a:rPr lang="en-US" altLang="en-US" sz="2400" u="sng" dirty="0">
                <a:solidFill>
                  <a:srgbClr val="00B0F0"/>
                </a:solidFill>
                <a:latin typeface="Source Code Pro"/>
                <a:ea typeface="Source Code Pro"/>
              </a:rPr>
              <a:t>whitespaces</a:t>
            </a:r>
            <a:r>
              <a:rPr lang="en-US" altLang="en-US" sz="2400" dirty="0">
                <a:solidFill>
                  <a:schemeClr val="bg1"/>
                </a:solidFill>
                <a:latin typeface="Source Code Pro"/>
                <a:ea typeface="Source Code Pro"/>
              </a:rPr>
              <a:t> or special characters like </a:t>
            </a:r>
            <a:r>
              <a:rPr lang="en-US" altLang="en-US" sz="2400" dirty="0">
                <a:solidFill>
                  <a:srgbClr val="00B0F0"/>
                </a:solidFill>
                <a:latin typeface="Source Code Pro"/>
                <a:ea typeface="Source Code Pro"/>
              </a:rPr>
              <a:t>!</a:t>
            </a:r>
            <a:r>
              <a:rPr lang="en-US" altLang="en-US" sz="2400" dirty="0">
                <a:solidFill>
                  <a:schemeClr val="bg1"/>
                </a:solidFill>
                <a:latin typeface="Source Code Pro"/>
                <a:ea typeface="Source Code Pro"/>
              </a:rPr>
              <a:t>, </a:t>
            </a:r>
            <a:r>
              <a:rPr lang="en-US" altLang="en-US" sz="2400" dirty="0">
                <a:solidFill>
                  <a:srgbClr val="00B0F0"/>
                </a:solidFill>
                <a:latin typeface="Source Code Pro"/>
                <a:ea typeface="Source Code Pro"/>
              </a:rPr>
              <a:t>#</a:t>
            </a:r>
            <a:r>
              <a:rPr lang="en-US" altLang="en-US" sz="2400" dirty="0">
                <a:solidFill>
                  <a:schemeClr val="bg1"/>
                </a:solidFill>
                <a:latin typeface="Source Code Pro"/>
                <a:ea typeface="Source Code Pro"/>
              </a:rPr>
              <a:t>, </a:t>
            </a:r>
            <a:r>
              <a:rPr lang="en-US" altLang="en-US" sz="2400" dirty="0">
                <a:solidFill>
                  <a:srgbClr val="00B0F0"/>
                </a:solidFill>
                <a:latin typeface="Source Code Pro"/>
                <a:ea typeface="Source Code Pro"/>
              </a:rPr>
              <a:t>%</a:t>
            </a:r>
            <a:r>
              <a:rPr lang="en-US" altLang="en-US" sz="2400" dirty="0">
                <a:solidFill>
                  <a:schemeClr val="bg1"/>
                </a:solidFill>
                <a:latin typeface="Source Code Pro"/>
                <a:ea typeface="Source Code Pro"/>
              </a:rPr>
              <a:t>, etc.</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Source Code Pro"/>
                <a:ea typeface="Source Code Pro"/>
              </a:rPr>
              <a:t>Reserved words (like C++ keywords, such as </a:t>
            </a:r>
            <a:r>
              <a:rPr lang="en-US" altLang="en-US" sz="2400" u="sng" dirty="0">
                <a:solidFill>
                  <a:srgbClr val="00B0F0"/>
                </a:solidFill>
                <a:latin typeface="Source Code Pro"/>
                <a:ea typeface="Source Code Pro"/>
              </a:rPr>
              <a:t>int</a:t>
            </a:r>
            <a:r>
              <a:rPr lang="en-US" altLang="en-US" sz="2400" dirty="0">
                <a:solidFill>
                  <a:schemeClr val="bg1"/>
                </a:solidFill>
                <a:latin typeface="Source Code Pro"/>
                <a:ea typeface="Source Code Pro"/>
              </a:rPr>
              <a:t>) cannot be used as names</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p:txBody>
      </p:sp>
    </p:spTree>
    <p:extLst>
      <p:ext uri="{BB962C8B-B14F-4D97-AF65-F5344CB8AC3E}">
        <p14:creationId xmlns:p14="http://schemas.microsoft.com/office/powerpoint/2010/main" val="1688770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68"/>
          <p:cNvSpPr txBox="1">
            <a:spLocks noGrp="1"/>
          </p:cNvSpPr>
          <p:nvPr>
            <p:ph type="title"/>
          </p:nvPr>
        </p:nvSpPr>
        <p:spPr>
          <a:xfrm>
            <a:off x="716700" y="64501"/>
            <a:ext cx="7710600" cy="745396"/>
          </a:xfrm>
          <a:prstGeom prst="rect">
            <a:avLst/>
          </a:prstGeom>
        </p:spPr>
        <p:txBody>
          <a:bodyPr spcFirstLastPara="1" wrap="square" lIns="91425" tIns="91425" rIns="91425" bIns="91425" anchor="t" anchorCtr="0">
            <a:noAutofit/>
          </a:bodyPr>
          <a:lstStyle/>
          <a:p>
            <a:r>
              <a:rPr lang="en-US" sz="3600" b="0" i="0" u="sng" dirty="0">
                <a:solidFill>
                  <a:schemeClr val="bg1"/>
                </a:solidFill>
                <a:effectLst/>
                <a:latin typeface="Source Code Pro"/>
                <a:ea typeface="Source Code Pro"/>
              </a:rPr>
              <a:t>Constant Variable</a:t>
            </a:r>
            <a:br>
              <a:rPr lang="en-US" b="0" i="0" dirty="0">
                <a:solidFill>
                  <a:srgbClr val="000000"/>
                </a:solidFill>
                <a:effectLst/>
                <a:latin typeface="Segoe UI" panose="020B0502040204020203" pitchFamily="34" charset="0"/>
              </a:rPr>
            </a:br>
            <a:endParaRPr dirty="0"/>
          </a:p>
        </p:txBody>
      </p:sp>
      <p:sp>
        <p:nvSpPr>
          <p:cNvPr id="1684" name="Google Shape;1684;p68"/>
          <p:cNvSpPr txBox="1"/>
          <p:nvPr/>
        </p:nvSpPr>
        <p:spPr>
          <a:xfrm>
            <a:off x="716699" y="896815"/>
            <a:ext cx="8009289" cy="4079631"/>
          </a:xfrm>
          <a:prstGeom prst="rect">
            <a:avLst/>
          </a:prstGeom>
          <a:noFill/>
          <a:ln>
            <a:noFill/>
          </a:ln>
        </p:spPr>
        <p:txBody>
          <a:bodyPr spcFirstLastPara="1" wrap="square" lIns="91425" tIns="91425" rIns="91425" bIns="91425" anchor="t" anchorCtr="0">
            <a:noAutofit/>
          </a:bodyPr>
          <a:lstStyle/>
          <a:p>
            <a:pPr eaLnBrk="0" fontAlgn="base" hangingPunct="0">
              <a:spcBef>
                <a:spcPct val="0"/>
              </a:spcBef>
              <a:spcAft>
                <a:spcPct val="0"/>
              </a:spcAft>
              <a:buClrTx/>
            </a:pPr>
            <a:r>
              <a:rPr lang="en-US" altLang="en-US" sz="2400" dirty="0">
                <a:solidFill>
                  <a:schemeClr val="bg1"/>
                </a:solidFill>
                <a:latin typeface="Source Code Pro"/>
                <a:ea typeface="Source Code Pro"/>
              </a:rPr>
              <a:t>Use the </a:t>
            </a:r>
            <a:r>
              <a:rPr lang="en-US" altLang="en-US" sz="2400" b="1" u="sng" dirty="0">
                <a:solidFill>
                  <a:srgbClr val="FFFF00"/>
                </a:solidFill>
                <a:latin typeface="Source Code Pro"/>
                <a:ea typeface="Source Code Pro"/>
              </a:rPr>
              <a:t>const</a:t>
            </a:r>
            <a:r>
              <a:rPr kumimoji="0" lang="en-US" altLang="en-US" sz="2400" b="0" i="0" u="none" strike="noStrike" cap="none" normalizeH="0" baseline="0" dirty="0">
                <a:ln>
                  <a:noFill/>
                </a:ln>
                <a:solidFill>
                  <a:srgbClr val="000000"/>
                </a:solidFill>
                <a:effectLst/>
                <a:latin typeface="Verdana" panose="020B0604030504040204" pitchFamily="34" charset="0"/>
              </a:rPr>
              <a:t> </a:t>
            </a:r>
            <a:r>
              <a:rPr lang="en-US" altLang="en-US" sz="2400" dirty="0">
                <a:solidFill>
                  <a:schemeClr val="bg1"/>
                </a:solidFill>
                <a:latin typeface="Source Code Pro"/>
                <a:ea typeface="Source Code Pro"/>
              </a:rPr>
              <a:t>keyword (this will declare the variable as "constant" </a:t>
            </a:r>
          </a:p>
          <a:p>
            <a:pPr marL="0" marR="0" lvl="0" indent="0" algn="l" defTabSz="914400" rtl="0" eaLnBrk="0" fontAlgn="base" latinLnBrk="0" hangingPunct="0">
              <a:lnSpc>
                <a:spcPct val="100000"/>
              </a:lnSpc>
              <a:spcBef>
                <a:spcPct val="0"/>
              </a:spcBef>
              <a:spcAft>
                <a:spcPct val="0"/>
              </a:spcAft>
              <a:buClrTx/>
              <a:buSzTx/>
              <a:tabLst/>
            </a:pPr>
            <a:endParaRPr lang="en-US" sz="2400" b="1" dirty="0">
              <a:solidFill>
                <a:srgbClr val="FFFF00"/>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sz="2400" b="1" dirty="0">
                <a:solidFill>
                  <a:srgbClr val="FFFF00"/>
                </a:solidFill>
                <a:latin typeface="Source Code Pro"/>
                <a:ea typeface="Source Code Pro"/>
              </a:rPr>
              <a:t>const</a:t>
            </a:r>
            <a:r>
              <a:rPr lang="en-US" sz="2400" dirty="0">
                <a:solidFill>
                  <a:srgbClr val="FFC000"/>
                </a:solidFill>
                <a:latin typeface="Source Code Pro"/>
                <a:ea typeface="Source Code Pro"/>
              </a:rPr>
              <a:t> type</a:t>
            </a:r>
            <a:r>
              <a:rPr lang="en-US" sz="3200" b="0" i="0" dirty="0">
                <a:solidFill>
                  <a:srgbClr val="000000"/>
                </a:solidFill>
                <a:effectLst/>
                <a:latin typeface="Consolas" panose="020B0609020204030204" pitchFamily="49" charset="0"/>
              </a:rPr>
              <a:t> </a:t>
            </a:r>
            <a:r>
              <a:rPr lang="en-US" sz="2400" dirty="0" err="1">
                <a:solidFill>
                  <a:schemeClr val="bg1"/>
                </a:solidFill>
                <a:latin typeface="Source Code Pro"/>
                <a:ea typeface="Source Code Pro"/>
              </a:rPr>
              <a:t>variableName</a:t>
            </a:r>
            <a:r>
              <a:rPr lang="en-US" sz="3200" b="0" i="0" dirty="0">
                <a:solidFill>
                  <a:srgbClr val="000000"/>
                </a:solidFill>
                <a:effectLst/>
                <a:latin typeface="Consolas" panose="020B0609020204030204" pitchFamily="49" charset="0"/>
              </a:rPr>
              <a:t> </a:t>
            </a:r>
            <a:r>
              <a:rPr lang="en-US" sz="2400" dirty="0">
                <a:solidFill>
                  <a:schemeClr val="bg1"/>
                </a:solidFill>
                <a:latin typeface="Source Code Pro"/>
                <a:ea typeface="Source Code Pro"/>
              </a:rPr>
              <a:t>= </a:t>
            </a:r>
            <a:r>
              <a:rPr lang="en-US" sz="2400" dirty="0">
                <a:solidFill>
                  <a:srgbClr val="00B0F0"/>
                </a:solidFill>
                <a:latin typeface="Source Code Pro"/>
                <a:ea typeface="Source Code Pro"/>
              </a:rPr>
              <a:t>value</a:t>
            </a:r>
            <a:r>
              <a:rPr lang="en-US" sz="2400" dirty="0">
                <a:solidFill>
                  <a:schemeClr val="bg1"/>
                </a:solidFill>
                <a:latin typeface="Source Code Pro"/>
                <a:ea typeface="Source Code Pro"/>
              </a:rPr>
              <a:t>;</a:t>
            </a:r>
          </a:p>
          <a:p>
            <a:pPr marL="0" marR="0" lvl="0" indent="0" algn="l" defTabSz="914400" rtl="0" eaLnBrk="0" fontAlgn="base" latinLnBrk="0" hangingPunct="0">
              <a:lnSpc>
                <a:spcPct val="100000"/>
              </a:lnSpc>
              <a:spcBef>
                <a:spcPct val="0"/>
              </a:spcBef>
              <a:spcAft>
                <a:spcPct val="0"/>
              </a:spcAft>
              <a:buClrTx/>
              <a:buSzTx/>
              <a:tabLst/>
            </a:pPr>
            <a:endParaRPr 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r>
              <a:rPr lang="en-US" sz="3200" dirty="0">
                <a:solidFill>
                  <a:srgbClr val="008000"/>
                </a:solidFill>
                <a:latin typeface="Consolas" panose="020B0609020204030204" pitchFamily="49" charset="0"/>
              </a:rPr>
              <a:t>//Examples</a:t>
            </a:r>
          </a:p>
          <a:p>
            <a:pPr eaLnBrk="0" fontAlgn="base" hangingPunct="0">
              <a:spcBef>
                <a:spcPct val="0"/>
              </a:spcBef>
              <a:spcAft>
                <a:spcPct val="0"/>
              </a:spcAft>
              <a:buClrTx/>
            </a:pPr>
            <a:r>
              <a:rPr lang="en-US" sz="2400" b="1" dirty="0">
                <a:solidFill>
                  <a:srgbClr val="FFFF00"/>
                </a:solidFill>
                <a:latin typeface="Source Code Pro"/>
                <a:ea typeface="Source Code Pro"/>
              </a:rPr>
              <a:t>const</a:t>
            </a:r>
            <a:r>
              <a:rPr lang="en-US" sz="2400" dirty="0">
                <a:solidFill>
                  <a:srgbClr val="FFC000"/>
                </a:solidFill>
                <a:latin typeface="Source Code Pro"/>
                <a:ea typeface="Source Code Pro"/>
              </a:rPr>
              <a:t> float</a:t>
            </a:r>
            <a:r>
              <a:rPr lang="en-US" sz="3200" b="0" i="0" dirty="0">
                <a:solidFill>
                  <a:srgbClr val="000000"/>
                </a:solidFill>
                <a:effectLst/>
                <a:latin typeface="Consolas" panose="020B0609020204030204" pitchFamily="49" charset="0"/>
              </a:rPr>
              <a:t> </a:t>
            </a:r>
            <a:r>
              <a:rPr lang="en-US" sz="2400" b="0" i="0" dirty="0">
                <a:solidFill>
                  <a:schemeClr val="bg1"/>
                </a:solidFill>
                <a:effectLst/>
                <a:latin typeface="Source Code Pro"/>
                <a:ea typeface="Source Code Pro"/>
              </a:rPr>
              <a:t>PI</a:t>
            </a:r>
            <a:r>
              <a:rPr lang="en-US" sz="3200" b="0" i="0" dirty="0">
                <a:solidFill>
                  <a:srgbClr val="000000"/>
                </a:solidFill>
                <a:effectLst/>
                <a:latin typeface="Consolas" panose="020B0609020204030204" pitchFamily="49" charset="0"/>
              </a:rPr>
              <a:t> </a:t>
            </a:r>
            <a:r>
              <a:rPr lang="en-US" sz="2400" dirty="0">
                <a:solidFill>
                  <a:schemeClr val="bg1"/>
                </a:solidFill>
                <a:latin typeface="Source Code Pro"/>
                <a:ea typeface="Source Code Pro"/>
              </a:rPr>
              <a:t>=</a:t>
            </a:r>
            <a:r>
              <a:rPr lang="en-US" sz="3200" b="0" i="0" dirty="0">
                <a:solidFill>
                  <a:srgbClr val="000000"/>
                </a:solidFill>
                <a:effectLst/>
                <a:latin typeface="Consolas" panose="020B0609020204030204" pitchFamily="49" charset="0"/>
              </a:rPr>
              <a:t> </a:t>
            </a:r>
            <a:r>
              <a:rPr lang="en-US" sz="3200" dirty="0">
                <a:solidFill>
                  <a:srgbClr val="FF0000"/>
                </a:solidFill>
                <a:latin typeface="Consolas" panose="020B0609020204030204" pitchFamily="49" charset="0"/>
              </a:rPr>
              <a:t>3.142</a:t>
            </a:r>
            <a:r>
              <a:rPr lang="en-US" sz="2400" dirty="0">
                <a:solidFill>
                  <a:schemeClr val="bg1"/>
                </a:solidFill>
                <a:latin typeface="Source Code Pro"/>
                <a:ea typeface="Source Code Pro"/>
              </a:rPr>
              <a:t>;</a:t>
            </a:r>
          </a:p>
          <a:p>
            <a:pPr marL="0" marR="0" lvl="0" indent="0" algn="l" defTabSz="914400" rtl="0" eaLnBrk="0" fontAlgn="base" latinLnBrk="0" hangingPunct="0">
              <a:lnSpc>
                <a:spcPct val="100000"/>
              </a:lnSpc>
              <a:spcBef>
                <a:spcPct val="0"/>
              </a:spcBef>
              <a:spcAft>
                <a:spcPct val="0"/>
              </a:spcAft>
              <a:buClrTx/>
              <a:buSzTx/>
              <a:tabLst/>
            </a:pPr>
            <a:r>
              <a:rPr lang="en-US" sz="2400" b="1" dirty="0">
                <a:solidFill>
                  <a:srgbClr val="FFFF00"/>
                </a:solidFill>
                <a:latin typeface="Source Code Pro"/>
                <a:ea typeface="Source Code Pro"/>
              </a:rPr>
              <a:t>const</a:t>
            </a:r>
            <a:r>
              <a:rPr lang="en-US" sz="2400" dirty="0">
                <a:solidFill>
                  <a:srgbClr val="FFC000"/>
                </a:solidFill>
                <a:latin typeface="Source Code Pro"/>
                <a:ea typeface="Source Code Pro"/>
              </a:rPr>
              <a:t> int</a:t>
            </a:r>
            <a:r>
              <a:rPr lang="en-US" sz="3200" b="0" i="0" dirty="0">
                <a:solidFill>
                  <a:srgbClr val="000000"/>
                </a:solidFill>
                <a:effectLst/>
                <a:latin typeface="Consolas" panose="020B0609020204030204" pitchFamily="49" charset="0"/>
              </a:rPr>
              <a:t> </a:t>
            </a:r>
            <a:r>
              <a:rPr lang="en-US" sz="2400" dirty="0" err="1">
                <a:solidFill>
                  <a:schemeClr val="bg1"/>
                </a:solidFill>
                <a:latin typeface="Source Code Pro"/>
                <a:ea typeface="Source Code Pro"/>
              </a:rPr>
              <a:t>minutesPerHour</a:t>
            </a:r>
            <a:r>
              <a:rPr lang="en-US" sz="3200" b="0" i="0" dirty="0">
                <a:solidFill>
                  <a:srgbClr val="000000"/>
                </a:solidFill>
                <a:effectLst/>
                <a:latin typeface="Consolas" panose="020B0609020204030204" pitchFamily="49" charset="0"/>
              </a:rPr>
              <a:t> </a:t>
            </a:r>
            <a:r>
              <a:rPr lang="en-US" sz="2400" dirty="0">
                <a:solidFill>
                  <a:schemeClr val="bg1"/>
                </a:solidFill>
                <a:latin typeface="Source Code Pro"/>
                <a:ea typeface="Source Code Pro"/>
              </a:rPr>
              <a:t>=</a:t>
            </a:r>
            <a:r>
              <a:rPr lang="en-US" sz="3200" b="0" i="0" dirty="0">
                <a:solidFill>
                  <a:srgbClr val="00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60</a:t>
            </a:r>
            <a:r>
              <a:rPr lang="en-US" sz="2400" dirty="0">
                <a:solidFill>
                  <a:schemeClr val="bg1"/>
                </a:solidFill>
                <a:latin typeface="Source Code Pro"/>
                <a:ea typeface="Source Code Pro"/>
              </a:rPr>
              <a:t>;</a:t>
            </a:r>
            <a:endParaRPr lang="en-US" altLang="en-US" sz="2400" dirty="0">
              <a:solidFill>
                <a:schemeClr val="bg1"/>
              </a:solidFill>
              <a:latin typeface="Source Code Pro"/>
              <a:ea typeface="Source Code Pro"/>
            </a:endParaRPr>
          </a:p>
          <a:p>
            <a:pPr eaLnBrk="0" fontAlgn="base" hangingPunct="0">
              <a:spcBef>
                <a:spcPct val="0"/>
              </a:spcBef>
              <a:spcAft>
                <a:spcPct val="0"/>
              </a:spcAft>
              <a:buClrTx/>
            </a:pPr>
            <a:endParaRPr lang="en-US" sz="2400" dirty="0">
              <a:solidFill>
                <a:schemeClr val="bg1"/>
              </a:solidFill>
              <a:latin typeface="Source Code Pro"/>
              <a:ea typeface="Source Code Pro"/>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Source Code Pro"/>
              <a:ea typeface="Source Code Pro"/>
            </a:endParaRPr>
          </a:p>
        </p:txBody>
      </p:sp>
    </p:spTree>
    <p:extLst>
      <p:ext uri="{BB962C8B-B14F-4D97-AF65-F5344CB8AC3E}">
        <p14:creationId xmlns:p14="http://schemas.microsoft.com/office/powerpoint/2010/main" val="391431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7856" y="2098796"/>
            <a:ext cx="7015419" cy="9691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cin</a:t>
            </a:r>
            <a:r>
              <a:rPr lang="en-US" dirty="0"/>
              <a:t> &gt;&gt; </a:t>
            </a:r>
            <a:r>
              <a:rPr lang="en-US" dirty="0" err="1"/>
              <a:t>myNum</a:t>
            </a:r>
            <a:r>
              <a:rPr lang="en-US" dirty="0"/>
              <a:t>;</a:t>
            </a:r>
            <a:endParaRPr dirty="0"/>
          </a:p>
        </p:txBody>
      </p:sp>
      <p:sp>
        <p:nvSpPr>
          <p:cNvPr id="408" name="Google Shape;408;p35"/>
          <p:cNvSpPr txBox="1">
            <a:spLocks noGrp="1"/>
          </p:cNvSpPr>
          <p:nvPr>
            <p:ph type="subTitle" idx="1"/>
          </p:nvPr>
        </p:nvSpPr>
        <p:spPr>
          <a:xfrm>
            <a:off x="1367855" y="3059506"/>
            <a:ext cx="3150862" cy="853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return 0;</a:t>
            </a:r>
            <a:endParaRPr sz="4000" dirty="0"/>
          </a:p>
        </p:txBody>
      </p:sp>
      <p:sp>
        <p:nvSpPr>
          <p:cNvPr id="409" name="Google Shape;409;p35"/>
          <p:cNvSpPr txBox="1"/>
          <p:nvPr/>
        </p:nvSpPr>
        <p:spPr>
          <a:xfrm>
            <a:off x="843456" y="11531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0" y="14768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54;p37">
            <a:extLst>
              <a:ext uri="{FF2B5EF4-FFF2-40B4-BE49-F238E27FC236}">
                <a16:creationId xmlns:a16="http://schemas.microsoft.com/office/drawing/2014/main" id="{A1AB0DB5-6FCE-320A-7A36-6B0F1CA4B58A}"/>
              </a:ext>
            </a:extLst>
          </p:cNvPr>
          <p:cNvSpPr txBox="1">
            <a:spLocks/>
          </p:cNvSpPr>
          <p:nvPr/>
        </p:nvSpPr>
        <p:spPr>
          <a:xfrm>
            <a:off x="716550" y="348660"/>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Code Pro"/>
              <a:buNone/>
              <a:defRPr sz="4000" b="0" i="0" u="none" strike="noStrike" cap="none">
                <a:solidFill>
                  <a:schemeClr val="dk1"/>
                </a:solidFill>
                <a:latin typeface="Source Code Pro"/>
                <a:ea typeface="Source Code Pro"/>
                <a:cs typeface="Source Code Pro"/>
                <a:sym typeface="Source Code Pro"/>
              </a:defRPr>
            </a:lvl1pPr>
            <a:lvl2pPr marR="0" lvl="1"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2pPr>
            <a:lvl3pPr marR="0" lvl="2"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3pPr>
            <a:lvl4pPr marR="0" lvl="3"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4pPr>
            <a:lvl5pPr marR="0" lvl="4"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5pPr>
            <a:lvl6pPr marR="0" lvl="5"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6pPr>
            <a:lvl7pPr marR="0" lvl="6"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7pPr>
            <a:lvl8pPr marR="0" lvl="7"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8pPr>
            <a:lvl9pPr marR="0" lvl="8" algn="ctr" rtl="0">
              <a:lnSpc>
                <a:spcPct val="100000"/>
              </a:lnSpc>
              <a:spcBef>
                <a:spcPts val="0"/>
              </a:spcBef>
              <a:spcAft>
                <a:spcPts val="0"/>
              </a:spcAft>
              <a:buClr>
                <a:schemeClr val="dk1"/>
              </a:buClr>
              <a:buSzPts val="3600"/>
              <a:buFont typeface="Source Code Pro"/>
              <a:buNone/>
              <a:defRPr sz="3600" b="0" i="0" u="none" strike="noStrike" cap="none">
                <a:solidFill>
                  <a:schemeClr val="dk1"/>
                </a:solidFill>
                <a:latin typeface="Source Code Pro"/>
                <a:ea typeface="Source Code Pro"/>
                <a:cs typeface="Source Code Pro"/>
                <a:sym typeface="Source Code Pro"/>
              </a:defRPr>
            </a:lvl9pPr>
          </a:lstStyle>
          <a:p>
            <a:r>
              <a:rPr lang="en-US" dirty="0"/>
              <a:t>C++ input(Print text)</a:t>
            </a:r>
            <a:endParaRPr lang="en-US" dirty="0">
              <a:solidFill>
                <a:schemeClr val="accent4"/>
              </a:solidFill>
            </a:endParaRPr>
          </a:p>
        </p:txBody>
      </p:sp>
    </p:spTree>
    <p:extLst>
      <p:ext uri="{BB962C8B-B14F-4D97-AF65-F5344CB8AC3E}">
        <p14:creationId xmlns:p14="http://schemas.microsoft.com/office/powerpoint/2010/main" val="62733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Computers use binary digits (0s and 1s) called bits to represent and process information. Binary is the fundamental language of computers, and all data is ultimately represented in binary format.</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Binary Representation</a:t>
            </a:r>
          </a:p>
        </p:txBody>
      </p:sp>
    </p:spTree>
    <p:extLst>
      <p:ext uri="{BB962C8B-B14F-4D97-AF65-F5344CB8AC3E}">
        <p14:creationId xmlns:p14="http://schemas.microsoft.com/office/powerpoint/2010/main" val="292641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 CPU is the brain of the computer. It executes instructions and performs calculations. It consists of an Arithmetic Logic Unit (ALU) for mathematical operations, a Control Unit (CU) for instruction execution, and registers to store temporary data.</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Central Processing Unit (CPU)</a:t>
            </a:r>
          </a:p>
        </p:txBody>
      </p:sp>
    </p:spTree>
    <p:extLst>
      <p:ext uri="{BB962C8B-B14F-4D97-AF65-F5344CB8AC3E}">
        <p14:creationId xmlns:p14="http://schemas.microsoft.com/office/powerpoint/2010/main" val="376869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Computers have two types of memory - primary and secondary. Primary memory, also known as RAM (Random Access Memory), stores data and instructions that the CPU actively uses. Secondary memory, such as hard drives or solid-state drives, provides long-term storage for programs and files.</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Memory</a:t>
            </a:r>
          </a:p>
        </p:txBody>
      </p:sp>
    </p:spTree>
    <p:extLst>
      <p:ext uri="{BB962C8B-B14F-4D97-AF65-F5344CB8AC3E}">
        <p14:creationId xmlns:p14="http://schemas.microsoft.com/office/powerpoint/2010/main" val="186819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Programs are composed of instructions that tell the computer what operations to perform. Machine code, also known as low-level language, is the binary representation of these instructions that the computer can directly understand and execute.</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Instructions and Machine Code</a:t>
            </a:r>
          </a:p>
        </p:txBody>
      </p:sp>
    </p:spTree>
    <p:extLst>
      <p:ext uri="{BB962C8B-B14F-4D97-AF65-F5344CB8AC3E}">
        <p14:creationId xmlns:p14="http://schemas.microsoft.com/office/powerpoint/2010/main" val="315052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To make programming more accessible, high-level programming languages were developed. These languages use human-readable syntax and allow programmers to write instructions using keywords and logical structures. These high-level programs are later translated into machine code through a process called compilation or interpretation.</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Programming Languages</a:t>
            </a:r>
          </a:p>
        </p:txBody>
      </p:sp>
    </p:spTree>
    <p:extLst>
      <p:ext uri="{BB962C8B-B14F-4D97-AF65-F5344CB8AC3E}">
        <p14:creationId xmlns:p14="http://schemas.microsoft.com/office/powerpoint/2010/main" val="397930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Algorithms are step-by-step procedures used to solve problems or perform tasks. Data structures are the organization and storage formats used to hold and manipulate data. Understanding algorithms and data structures is essential for efficient programming and optimizing program performance.</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Algorithms and Data Structures</a:t>
            </a:r>
          </a:p>
        </p:txBody>
      </p:sp>
    </p:spTree>
    <p:extLst>
      <p:ext uri="{BB962C8B-B14F-4D97-AF65-F5344CB8AC3E}">
        <p14:creationId xmlns:p14="http://schemas.microsoft.com/office/powerpoint/2010/main" val="20031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Understanding How the Computer Thinks</a:t>
            </a:r>
            <a:endParaRPr dirty="0">
              <a:solidFill>
                <a:schemeClr val="lt2"/>
              </a:solidFill>
            </a:endParaRPr>
          </a:p>
        </p:txBody>
      </p:sp>
      <p:sp>
        <p:nvSpPr>
          <p:cNvPr id="433" name="Google Shape;433;p36"/>
          <p:cNvSpPr txBox="1">
            <a:spLocks noGrp="1"/>
          </p:cNvSpPr>
          <p:nvPr>
            <p:ph type="subTitle" idx="2"/>
          </p:nvPr>
        </p:nvSpPr>
        <p:spPr>
          <a:xfrm>
            <a:off x="3069504" y="1443125"/>
            <a:ext cx="5551981" cy="3546886"/>
          </a:xfrm>
          <a:prstGeom prst="rect">
            <a:avLst/>
          </a:prstGeom>
        </p:spPr>
        <p:txBody>
          <a:bodyPr spcFirstLastPara="1" wrap="square" lIns="91425" tIns="91425" rIns="91425" bIns="91425" anchor="t" anchorCtr="0">
            <a:noAutofit/>
          </a:bodyPr>
          <a:lstStyle/>
          <a:p>
            <a:pPr marL="0" indent="0"/>
            <a:r>
              <a:rPr lang="en-US" sz="1800" dirty="0"/>
              <a:t>Programs execute instructions sequentially unless specified otherwise. Control flow structures, such as conditionals (if-else statements) and loops (for and while loops), allow programmers to control the flow of execution based on certain conditions or repetitions.</a:t>
            </a:r>
            <a:endParaRPr sz="1800"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36">
            <a:extLst>
              <a:ext uri="{FF2B5EF4-FFF2-40B4-BE49-F238E27FC236}">
                <a16:creationId xmlns:a16="http://schemas.microsoft.com/office/drawing/2014/main" id="{38AB818A-DDA6-9C37-C55E-EB9AA975C28D}"/>
              </a:ext>
            </a:extLst>
          </p:cNvPr>
          <p:cNvSpPr txBox="1">
            <a:spLocks/>
          </p:cNvSpPr>
          <p:nvPr/>
        </p:nvSpPr>
        <p:spPr>
          <a:xfrm>
            <a:off x="104543" y="1443125"/>
            <a:ext cx="2964962" cy="196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nSpc>
                <a:spcPct val="90000"/>
              </a:lnSpc>
              <a:buClr>
                <a:srgbClr val="191919"/>
              </a:buClr>
              <a:buSzPts val="5200"/>
            </a:pPr>
            <a:r>
              <a:rPr lang="en-US" sz="2400" dirty="0">
                <a:solidFill>
                  <a:schemeClr val="accent4"/>
                </a:solidFill>
              </a:rPr>
              <a:t>Control Flow</a:t>
            </a:r>
          </a:p>
        </p:txBody>
      </p:sp>
    </p:spTree>
    <p:extLst>
      <p:ext uri="{BB962C8B-B14F-4D97-AF65-F5344CB8AC3E}">
        <p14:creationId xmlns:p14="http://schemas.microsoft.com/office/powerpoint/2010/main" val="3508460041"/>
      </p:ext>
    </p:extLst>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1181</Words>
  <Application>Microsoft Office PowerPoint</Application>
  <PresentationFormat>On-screen Show (16:9)</PresentationFormat>
  <Paragraphs>132</Paragraphs>
  <Slides>29</Slides>
  <Notes>28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Söhne</vt:lpstr>
      <vt:lpstr>Verdana</vt:lpstr>
      <vt:lpstr>Source Code Pro</vt:lpstr>
      <vt:lpstr>Comfortaa</vt:lpstr>
      <vt:lpstr>Nunito Light</vt:lpstr>
      <vt:lpstr>Fira Code</vt:lpstr>
      <vt:lpstr>Proxima Nova</vt:lpstr>
      <vt:lpstr>Segoe UI</vt:lpstr>
      <vt:lpstr>Arial</vt:lpstr>
      <vt:lpstr>Consolas</vt:lpstr>
      <vt:lpstr>Introduction to Java Programming for High School by Slidesgo</vt:lpstr>
      <vt:lpstr>Slidesgo Final Pages</vt:lpstr>
      <vt:lpstr>PowerPoint Presentation</vt:lpstr>
      <vt:lpstr>Understanding How the Computer Thinks</vt:lpstr>
      <vt:lpstr>Understanding How the Computer Thinks</vt:lpstr>
      <vt:lpstr>Understanding How the Computer Thinks</vt:lpstr>
      <vt:lpstr>Understanding How the Computer Thinks</vt:lpstr>
      <vt:lpstr>Understanding How the Computer Thinks</vt:lpstr>
      <vt:lpstr>Understanding How the Computer Thinks</vt:lpstr>
      <vt:lpstr>Understanding How the Computer Thinks</vt:lpstr>
      <vt:lpstr>Understanding How the Computer Thinks</vt:lpstr>
      <vt:lpstr>Understanding How the Computer Thinks</vt:lpstr>
      <vt:lpstr>Understanding How the Computer Thinks</vt:lpstr>
      <vt:lpstr>Introduction to    C++ Programming  </vt:lpstr>
      <vt:lpstr>C++</vt:lpstr>
      <vt:lpstr>C++</vt:lpstr>
      <vt:lpstr>Getting Started With C++</vt:lpstr>
      <vt:lpstr>Example: First C++ code </vt:lpstr>
      <vt:lpstr>PowerPoint Presentation</vt:lpstr>
      <vt:lpstr>PowerPoint Presentation</vt:lpstr>
      <vt:lpstr>cout &lt;&lt;"Hello World!";</vt:lpstr>
      <vt:lpstr>PowerPoint Presentation</vt:lpstr>
      <vt:lpstr>New line </vt:lpstr>
      <vt:lpstr>Comments </vt:lpstr>
      <vt:lpstr>Variables </vt:lpstr>
      <vt:lpstr>Variables </vt:lpstr>
      <vt:lpstr>Variable Declaration </vt:lpstr>
      <vt:lpstr>General rules for naming variables </vt:lpstr>
      <vt:lpstr>General rules for naming variables </vt:lpstr>
      <vt:lpstr>Constant Variable </vt:lpstr>
      <vt:lpstr>cin &gt;&gt; myNum;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rBOUARO</dc:creator>
  <cp:lastModifiedBy>Richard Abeaku Bouaro</cp:lastModifiedBy>
  <cp:revision>2</cp:revision>
  <dcterms:modified xsi:type="dcterms:W3CDTF">2023-05-13T16:09:04Z</dcterms:modified>
</cp:coreProperties>
</file>