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9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8FB32-059F-4A99-80BC-6909190A8856}" v="133" dt="2023-01-15T20:54:59.586"/>
    <p1510:client id="{79C5C951-46C3-5D33-B783-099E00110F35}" v="369" dt="2023-01-30T18:53:48.972"/>
    <p1510:client id="{829645B3-8DE9-71C0-5C7A-08FE186FA0E3}" v="73" dt="2023-01-30T19:41:12.771"/>
    <p1510:client id="{A895691D-7C98-A613-79D1-BBA808B31956}" v="7" dt="2023-01-29T18:43:47.826"/>
    <p1510:client id="{AAF7F46F-4154-58F2-37FE-D8F40F7177E0}" v="59" dt="2023-01-30T19:18:18.749"/>
    <p1510:client id="{F80992B9-80F9-69F8-83BC-734D3A8D063F}" v="1" dt="2023-01-28T17:22:24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hyperlink" Target="https://www.kaggle.com/competitions/GiveMeSomeCredit/overview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5" Type="http://schemas.openxmlformats.org/officeDocument/2006/relationships/hyperlink" Target="https://www.kaggle.com/competitions/GiveMeSomeCredit/overview" TargetMode="External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B212C-8BD3-4DEA-BD43-DC2B0F6DF0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C14B211-9CC6-4BDA-9864-07301F9BC7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 name: Give Me Some Credit</a:t>
          </a:r>
        </a:p>
      </dgm:t>
    </dgm:pt>
    <dgm:pt modelId="{5C4E1EEA-9DC5-4BF0-A4D3-718817F96305}" type="parTrans" cxnId="{8D9AABFE-ED1B-456C-8348-975581C51B07}">
      <dgm:prSet/>
      <dgm:spPr/>
      <dgm:t>
        <a:bodyPr/>
        <a:lstStyle/>
        <a:p>
          <a:endParaRPr lang="en-US"/>
        </a:p>
      </dgm:t>
    </dgm:pt>
    <dgm:pt modelId="{40344A3B-A27A-47A7-9ABF-5EC9A8001539}" type="sibTrans" cxnId="{8D9AABFE-ED1B-456C-8348-975581C51B07}">
      <dgm:prSet/>
      <dgm:spPr/>
      <dgm:t>
        <a:bodyPr/>
        <a:lstStyle/>
        <a:p>
          <a:endParaRPr lang="en-US"/>
        </a:p>
      </dgm:t>
    </dgm:pt>
    <dgm:pt modelId="{6948DB9E-C67F-4B94-88B0-EF5C39111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Link: </a:t>
          </a:r>
          <a:r>
            <a:rPr lang="en-US" dirty="0">
              <a:hlinkClick xmlns:r="http://schemas.openxmlformats.org/officeDocument/2006/relationships" r:id="rId1"/>
            </a:rPr>
            <a:t>Give Me Some Credit | Kaggle</a:t>
          </a:r>
        </a:p>
      </dgm:t>
    </dgm:pt>
    <dgm:pt modelId="{A769C909-7510-4EE6-A373-5B26384D9523}" type="parTrans" cxnId="{EB10A904-316B-4D82-AA2E-78B89B8832B8}">
      <dgm:prSet/>
      <dgm:spPr/>
      <dgm:t>
        <a:bodyPr/>
        <a:lstStyle/>
        <a:p>
          <a:endParaRPr lang="en-US"/>
        </a:p>
      </dgm:t>
    </dgm:pt>
    <dgm:pt modelId="{34FB7C88-5863-4476-8BE9-3EB596426927}" type="sibTrans" cxnId="{EB10A904-316B-4D82-AA2E-78B89B8832B8}">
      <dgm:prSet/>
      <dgm:spPr/>
      <dgm:t>
        <a:bodyPr/>
        <a:lstStyle/>
        <a:p>
          <a:endParaRPr lang="en-US"/>
        </a:p>
      </dgm:t>
    </dgm:pt>
    <dgm:pt modelId="{E9556731-DB6A-401D-BE9F-793683C0A5FC}" type="pres">
      <dgm:prSet presAssocID="{25EB212C-8BD3-4DEA-BD43-DC2B0F6DF0C4}" presName="root" presStyleCnt="0">
        <dgm:presLayoutVars>
          <dgm:dir/>
          <dgm:resizeHandles val="exact"/>
        </dgm:presLayoutVars>
      </dgm:prSet>
      <dgm:spPr/>
    </dgm:pt>
    <dgm:pt modelId="{E55A2960-94FC-4ED7-B036-9842923A9ADB}" type="pres">
      <dgm:prSet presAssocID="{6C14B211-9CC6-4BDA-9864-07301F9BC74E}" presName="compNode" presStyleCnt="0"/>
      <dgm:spPr/>
    </dgm:pt>
    <dgm:pt modelId="{9E7ABE44-2A75-46A7-9314-E37508403A37}" type="pres">
      <dgm:prSet presAssocID="{6C14B211-9CC6-4BDA-9864-07301F9BC74E}" presName="bgRect" presStyleLbl="bgShp" presStyleIdx="0" presStyleCnt="2"/>
      <dgm:spPr/>
    </dgm:pt>
    <dgm:pt modelId="{FF61C033-56D1-41EF-983A-21691835101D}" type="pres">
      <dgm:prSet presAssocID="{6C14B211-9CC6-4BDA-9864-07301F9BC74E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BDAF4B5-FBC2-46D0-95B0-D3641BD184B3}" type="pres">
      <dgm:prSet presAssocID="{6C14B211-9CC6-4BDA-9864-07301F9BC74E}" presName="spaceRect" presStyleCnt="0"/>
      <dgm:spPr/>
    </dgm:pt>
    <dgm:pt modelId="{28D86CAB-A3A2-4D23-B327-78DD64FAAECA}" type="pres">
      <dgm:prSet presAssocID="{6C14B211-9CC6-4BDA-9864-07301F9BC74E}" presName="parTx" presStyleLbl="revTx" presStyleIdx="0" presStyleCnt="2">
        <dgm:presLayoutVars>
          <dgm:chMax val="0"/>
          <dgm:chPref val="0"/>
        </dgm:presLayoutVars>
      </dgm:prSet>
      <dgm:spPr/>
    </dgm:pt>
    <dgm:pt modelId="{B4D970F8-0B59-4817-84ED-2ACCE65BD64C}" type="pres">
      <dgm:prSet presAssocID="{40344A3B-A27A-47A7-9ABF-5EC9A8001539}" presName="sibTrans" presStyleCnt="0"/>
      <dgm:spPr/>
    </dgm:pt>
    <dgm:pt modelId="{DE0BD00C-E8F5-4265-9F06-211E1F2BDD9E}" type="pres">
      <dgm:prSet presAssocID="{6948DB9E-C67F-4B94-88B0-EF5C3911149E}" presName="compNode" presStyleCnt="0"/>
      <dgm:spPr/>
    </dgm:pt>
    <dgm:pt modelId="{5EC0D4AB-D94C-49F9-9F6F-41810CCF2C4D}" type="pres">
      <dgm:prSet presAssocID="{6948DB9E-C67F-4B94-88B0-EF5C3911149E}" presName="bgRect" presStyleLbl="bgShp" presStyleIdx="1" presStyleCnt="2"/>
      <dgm:spPr/>
    </dgm:pt>
    <dgm:pt modelId="{52A9CF2E-03C5-49C5-8343-9FB0BDB4EAB0}" type="pres">
      <dgm:prSet presAssocID="{6948DB9E-C67F-4B94-88B0-EF5C3911149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1DF3C7B-0450-4CF7-B29D-AB107090A34F}" type="pres">
      <dgm:prSet presAssocID="{6948DB9E-C67F-4B94-88B0-EF5C3911149E}" presName="spaceRect" presStyleCnt="0"/>
      <dgm:spPr/>
    </dgm:pt>
    <dgm:pt modelId="{58D4FFF8-E43F-4E4F-85CB-2F72FB7A25F6}" type="pres">
      <dgm:prSet presAssocID="{6948DB9E-C67F-4B94-88B0-EF5C391114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10A904-316B-4D82-AA2E-78B89B8832B8}" srcId="{25EB212C-8BD3-4DEA-BD43-DC2B0F6DF0C4}" destId="{6948DB9E-C67F-4B94-88B0-EF5C3911149E}" srcOrd="1" destOrd="0" parTransId="{A769C909-7510-4EE6-A373-5B26384D9523}" sibTransId="{34FB7C88-5863-4476-8BE9-3EB596426927}"/>
    <dgm:cxn modelId="{E8784632-0B41-48FD-BADF-C68C328C27F9}" type="presOf" srcId="{6C14B211-9CC6-4BDA-9864-07301F9BC74E}" destId="{28D86CAB-A3A2-4D23-B327-78DD64FAAECA}" srcOrd="0" destOrd="0" presId="urn:microsoft.com/office/officeart/2018/2/layout/IconVerticalSolidList"/>
    <dgm:cxn modelId="{27B2CAA3-FC50-4671-97EB-9A79CAB31DBA}" type="presOf" srcId="{25EB212C-8BD3-4DEA-BD43-DC2B0F6DF0C4}" destId="{E9556731-DB6A-401D-BE9F-793683C0A5FC}" srcOrd="0" destOrd="0" presId="urn:microsoft.com/office/officeart/2018/2/layout/IconVerticalSolidList"/>
    <dgm:cxn modelId="{6A819BA8-5A68-49F5-B0FE-9128F71DBB0E}" type="presOf" srcId="{6948DB9E-C67F-4B94-88B0-EF5C3911149E}" destId="{58D4FFF8-E43F-4E4F-85CB-2F72FB7A25F6}" srcOrd="0" destOrd="0" presId="urn:microsoft.com/office/officeart/2018/2/layout/IconVerticalSolidList"/>
    <dgm:cxn modelId="{8D9AABFE-ED1B-456C-8348-975581C51B07}" srcId="{25EB212C-8BD3-4DEA-BD43-DC2B0F6DF0C4}" destId="{6C14B211-9CC6-4BDA-9864-07301F9BC74E}" srcOrd="0" destOrd="0" parTransId="{5C4E1EEA-9DC5-4BF0-A4D3-718817F96305}" sibTransId="{40344A3B-A27A-47A7-9ABF-5EC9A8001539}"/>
    <dgm:cxn modelId="{0FFBBDD2-08BF-4357-A3FE-96C721054E00}" type="presParOf" srcId="{E9556731-DB6A-401D-BE9F-793683C0A5FC}" destId="{E55A2960-94FC-4ED7-B036-9842923A9ADB}" srcOrd="0" destOrd="0" presId="urn:microsoft.com/office/officeart/2018/2/layout/IconVerticalSolidList"/>
    <dgm:cxn modelId="{011409D1-8D59-4964-8215-EC2DBF6FA895}" type="presParOf" srcId="{E55A2960-94FC-4ED7-B036-9842923A9ADB}" destId="{9E7ABE44-2A75-46A7-9314-E37508403A37}" srcOrd="0" destOrd="0" presId="urn:microsoft.com/office/officeart/2018/2/layout/IconVerticalSolidList"/>
    <dgm:cxn modelId="{FF012412-082D-467E-A81C-6568BFCD9447}" type="presParOf" srcId="{E55A2960-94FC-4ED7-B036-9842923A9ADB}" destId="{FF61C033-56D1-41EF-983A-21691835101D}" srcOrd="1" destOrd="0" presId="urn:microsoft.com/office/officeart/2018/2/layout/IconVerticalSolidList"/>
    <dgm:cxn modelId="{D676945E-67FA-4BF7-815B-E8957A3AD626}" type="presParOf" srcId="{E55A2960-94FC-4ED7-B036-9842923A9ADB}" destId="{8BDAF4B5-FBC2-46D0-95B0-D3641BD184B3}" srcOrd="2" destOrd="0" presId="urn:microsoft.com/office/officeart/2018/2/layout/IconVerticalSolidList"/>
    <dgm:cxn modelId="{A50370FD-1B81-471A-A27C-1661FFFA6AB4}" type="presParOf" srcId="{E55A2960-94FC-4ED7-B036-9842923A9ADB}" destId="{28D86CAB-A3A2-4D23-B327-78DD64FAAECA}" srcOrd="3" destOrd="0" presId="urn:microsoft.com/office/officeart/2018/2/layout/IconVerticalSolidList"/>
    <dgm:cxn modelId="{22DB108D-9E47-4579-83BD-13857B605280}" type="presParOf" srcId="{E9556731-DB6A-401D-BE9F-793683C0A5FC}" destId="{B4D970F8-0B59-4817-84ED-2ACCE65BD64C}" srcOrd="1" destOrd="0" presId="urn:microsoft.com/office/officeart/2018/2/layout/IconVerticalSolidList"/>
    <dgm:cxn modelId="{7BE9BB31-C2CD-45B0-8284-2B7D38B882F8}" type="presParOf" srcId="{E9556731-DB6A-401D-BE9F-793683C0A5FC}" destId="{DE0BD00C-E8F5-4265-9F06-211E1F2BDD9E}" srcOrd="2" destOrd="0" presId="urn:microsoft.com/office/officeart/2018/2/layout/IconVerticalSolidList"/>
    <dgm:cxn modelId="{D16BF30F-788D-41E6-A5D9-A09953AA2D46}" type="presParOf" srcId="{DE0BD00C-E8F5-4265-9F06-211E1F2BDD9E}" destId="{5EC0D4AB-D94C-49F9-9F6F-41810CCF2C4D}" srcOrd="0" destOrd="0" presId="urn:microsoft.com/office/officeart/2018/2/layout/IconVerticalSolidList"/>
    <dgm:cxn modelId="{BC03A36D-FF4F-4BD8-BDA6-4F8A5CAF7E2D}" type="presParOf" srcId="{DE0BD00C-E8F5-4265-9F06-211E1F2BDD9E}" destId="{52A9CF2E-03C5-49C5-8343-9FB0BDB4EAB0}" srcOrd="1" destOrd="0" presId="urn:microsoft.com/office/officeart/2018/2/layout/IconVerticalSolidList"/>
    <dgm:cxn modelId="{449B171E-534B-4314-B372-8F5DB6AD80D4}" type="presParOf" srcId="{DE0BD00C-E8F5-4265-9F06-211E1F2BDD9E}" destId="{A1DF3C7B-0450-4CF7-B29D-AB107090A34F}" srcOrd="2" destOrd="0" presId="urn:microsoft.com/office/officeart/2018/2/layout/IconVerticalSolidList"/>
    <dgm:cxn modelId="{7B8D165C-7DB3-4A71-9B43-7A77206D9B68}" type="presParOf" srcId="{DE0BD00C-E8F5-4265-9F06-211E1F2BDD9E}" destId="{58D4FFF8-E43F-4E4F-85CB-2F72FB7A25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254F7-1C5B-44F2-807B-0F7D1CF9BB9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3EE627-5D9C-4488-872B-8791AF4F69F9}">
      <dgm:prSet/>
      <dgm:spPr/>
      <dgm:t>
        <a:bodyPr/>
        <a:lstStyle/>
        <a:p>
          <a:r>
            <a:rPr lang="en-US"/>
            <a:t>The neural network model is a promising solution for credit scoring, outperforming traditional machine learning models in terms of accuracy and F1 score.</a:t>
          </a:r>
        </a:p>
      </dgm:t>
    </dgm:pt>
    <dgm:pt modelId="{F42D7AAE-AC09-4A90-819F-30705C70A2C9}" type="parTrans" cxnId="{284B847C-F132-4A4D-BF64-49819B51A673}">
      <dgm:prSet/>
      <dgm:spPr/>
      <dgm:t>
        <a:bodyPr/>
        <a:lstStyle/>
        <a:p>
          <a:endParaRPr lang="en-US"/>
        </a:p>
      </dgm:t>
    </dgm:pt>
    <dgm:pt modelId="{B134799D-0474-483E-B647-8B8E79EDE277}" type="sibTrans" cxnId="{284B847C-F132-4A4D-BF64-49819B51A673}">
      <dgm:prSet/>
      <dgm:spPr/>
      <dgm:t>
        <a:bodyPr/>
        <a:lstStyle/>
        <a:p>
          <a:endParaRPr lang="en-US"/>
        </a:p>
      </dgm:t>
    </dgm:pt>
    <dgm:pt modelId="{A716817A-08A1-4BCD-A4B5-FBB2D4C73181}">
      <dgm:prSet/>
      <dgm:spPr/>
      <dgm:t>
        <a:bodyPr/>
        <a:lstStyle/>
        <a:p>
          <a:r>
            <a:rPr lang="en-US"/>
            <a:t>the main strengths of the neural network model is its ability to handle a large amount of data and capture non-linear relationships between features.</a:t>
          </a:r>
        </a:p>
      </dgm:t>
    </dgm:pt>
    <dgm:pt modelId="{BBD2748D-7135-4AD5-AD8D-4DB400A6CD28}" type="parTrans" cxnId="{16B51BBE-2C79-4C26-BC64-6F4E99DDE765}">
      <dgm:prSet/>
      <dgm:spPr/>
      <dgm:t>
        <a:bodyPr/>
        <a:lstStyle/>
        <a:p>
          <a:endParaRPr lang="en-US"/>
        </a:p>
      </dgm:t>
    </dgm:pt>
    <dgm:pt modelId="{B04FD039-2F16-4653-9F64-A15440C6C448}" type="sibTrans" cxnId="{16B51BBE-2C79-4C26-BC64-6F4E99DDE765}">
      <dgm:prSet/>
      <dgm:spPr/>
      <dgm:t>
        <a:bodyPr/>
        <a:lstStyle/>
        <a:p>
          <a:endParaRPr lang="en-US"/>
        </a:p>
      </dgm:t>
    </dgm:pt>
    <dgm:pt modelId="{439F0F2E-1C1C-4137-9346-7A90DF33C420}">
      <dgm:prSet/>
      <dgm:spPr/>
      <dgm:t>
        <a:bodyPr/>
        <a:lstStyle/>
        <a:p>
          <a:endParaRPr lang="ar-SA" dirty="0"/>
        </a:p>
        <a:p>
          <a:r>
            <a:rPr lang="en-US" dirty="0"/>
            <a:t> I recommend further research to explore other architectures and techniques to improve the model's performance and generalizability to other datasets.</a:t>
          </a:r>
        </a:p>
      </dgm:t>
    </dgm:pt>
    <dgm:pt modelId="{EFDA3E06-1F77-46B5-B08D-A3A139C3C81F}" type="parTrans" cxnId="{13640B2C-5CD3-42FD-A59B-0B09FEA7991F}">
      <dgm:prSet/>
      <dgm:spPr/>
      <dgm:t>
        <a:bodyPr/>
        <a:lstStyle/>
        <a:p>
          <a:endParaRPr lang="en-US"/>
        </a:p>
      </dgm:t>
    </dgm:pt>
    <dgm:pt modelId="{FEBD755B-9C5E-41B8-AACB-8316BA809DBD}" type="sibTrans" cxnId="{13640B2C-5CD3-42FD-A59B-0B09FEA7991F}">
      <dgm:prSet/>
      <dgm:spPr/>
      <dgm:t>
        <a:bodyPr/>
        <a:lstStyle/>
        <a:p>
          <a:endParaRPr lang="en-US"/>
        </a:p>
      </dgm:t>
    </dgm:pt>
    <dgm:pt modelId="{02ABB894-D524-467E-B1FA-18B168803380}" type="pres">
      <dgm:prSet presAssocID="{D96254F7-1C5B-44F2-807B-0F7D1CF9BB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ECA37C-BE7D-4640-BFB0-D776624BDB1B}" type="pres">
      <dgm:prSet presAssocID="{DB3EE627-5D9C-4488-872B-8791AF4F69F9}" presName="hierRoot1" presStyleCnt="0"/>
      <dgm:spPr/>
    </dgm:pt>
    <dgm:pt modelId="{B1DC56C4-9677-44EA-B4CC-6D20F085874F}" type="pres">
      <dgm:prSet presAssocID="{DB3EE627-5D9C-4488-872B-8791AF4F69F9}" presName="composite" presStyleCnt="0"/>
      <dgm:spPr/>
    </dgm:pt>
    <dgm:pt modelId="{20D23B40-618A-4B72-BBBB-0AE4BE298F69}" type="pres">
      <dgm:prSet presAssocID="{DB3EE627-5D9C-4488-872B-8791AF4F69F9}" presName="background" presStyleLbl="node0" presStyleIdx="0" presStyleCnt="3"/>
      <dgm:spPr/>
    </dgm:pt>
    <dgm:pt modelId="{06687434-3B27-461F-AE94-C6AE67A44EA6}" type="pres">
      <dgm:prSet presAssocID="{DB3EE627-5D9C-4488-872B-8791AF4F69F9}" presName="text" presStyleLbl="fgAcc0" presStyleIdx="0" presStyleCnt="3">
        <dgm:presLayoutVars>
          <dgm:chPref val="3"/>
        </dgm:presLayoutVars>
      </dgm:prSet>
      <dgm:spPr/>
    </dgm:pt>
    <dgm:pt modelId="{BDD3D738-FC9B-4E6E-83BA-73BC3FCDCC5B}" type="pres">
      <dgm:prSet presAssocID="{DB3EE627-5D9C-4488-872B-8791AF4F69F9}" presName="hierChild2" presStyleCnt="0"/>
      <dgm:spPr/>
    </dgm:pt>
    <dgm:pt modelId="{79A2F7F3-BE8C-490F-9C0E-186735A546C5}" type="pres">
      <dgm:prSet presAssocID="{A716817A-08A1-4BCD-A4B5-FBB2D4C73181}" presName="hierRoot1" presStyleCnt="0"/>
      <dgm:spPr/>
    </dgm:pt>
    <dgm:pt modelId="{6C875731-B82E-4BE7-83A3-D02A4E0513F1}" type="pres">
      <dgm:prSet presAssocID="{A716817A-08A1-4BCD-A4B5-FBB2D4C73181}" presName="composite" presStyleCnt="0"/>
      <dgm:spPr/>
    </dgm:pt>
    <dgm:pt modelId="{7CD979C4-2101-4B37-A768-74DB700C8808}" type="pres">
      <dgm:prSet presAssocID="{A716817A-08A1-4BCD-A4B5-FBB2D4C73181}" presName="background" presStyleLbl="node0" presStyleIdx="1" presStyleCnt="3"/>
      <dgm:spPr/>
    </dgm:pt>
    <dgm:pt modelId="{7EF827BF-711C-4D46-9D1F-342F64A24827}" type="pres">
      <dgm:prSet presAssocID="{A716817A-08A1-4BCD-A4B5-FBB2D4C73181}" presName="text" presStyleLbl="fgAcc0" presStyleIdx="1" presStyleCnt="3">
        <dgm:presLayoutVars>
          <dgm:chPref val="3"/>
        </dgm:presLayoutVars>
      </dgm:prSet>
      <dgm:spPr/>
    </dgm:pt>
    <dgm:pt modelId="{5A60C42B-F4D7-45C6-8391-66D40C06DF81}" type="pres">
      <dgm:prSet presAssocID="{A716817A-08A1-4BCD-A4B5-FBB2D4C73181}" presName="hierChild2" presStyleCnt="0"/>
      <dgm:spPr/>
    </dgm:pt>
    <dgm:pt modelId="{53164D70-6D06-486A-9E94-4942800BA81B}" type="pres">
      <dgm:prSet presAssocID="{439F0F2E-1C1C-4137-9346-7A90DF33C420}" presName="hierRoot1" presStyleCnt="0"/>
      <dgm:spPr/>
    </dgm:pt>
    <dgm:pt modelId="{6E0D1F74-3359-49B9-9E6E-09E9BA8347F1}" type="pres">
      <dgm:prSet presAssocID="{439F0F2E-1C1C-4137-9346-7A90DF33C420}" presName="composite" presStyleCnt="0"/>
      <dgm:spPr/>
    </dgm:pt>
    <dgm:pt modelId="{62D074BA-F265-48B1-9D02-9CD2FB54FA5A}" type="pres">
      <dgm:prSet presAssocID="{439F0F2E-1C1C-4137-9346-7A90DF33C420}" presName="background" presStyleLbl="node0" presStyleIdx="2" presStyleCnt="3"/>
      <dgm:spPr/>
    </dgm:pt>
    <dgm:pt modelId="{D49A8876-18E6-414E-BD0B-5B8E652A03AB}" type="pres">
      <dgm:prSet presAssocID="{439F0F2E-1C1C-4137-9346-7A90DF33C420}" presName="text" presStyleLbl="fgAcc0" presStyleIdx="2" presStyleCnt="3">
        <dgm:presLayoutVars>
          <dgm:chPref val="3"/>
        </dgm:presLayoutVars>
      </dgm:prSet>
      <dgm:spPr/>
    </dgm:pt>
    <dgm:pt modelId="{9044B13B-4E30-4D91-B747-A4580DB0C2EB}" type="pres">
      <dgm:prSet presAssocID="{439F0F2E-1C1C-4137-9346-7A90DF33C420}" presName="hierChild2" presStyleCnt="0"/>
      <dgm:spPr/>
    </dgm:pt>
  </dgm:ptLst>
  <dgm:cxnLst>
    <dgm:cxn modelId="{2450B910-87AF-4862-8AB3-AC1C5358D13E}" type="presOf" srcId="{DB3EE627-5D9C-4488-872B-8791AF4F69F9}" destId="{06687434-3B27-461F-AE94-C6AE67A44EA6}" srcOrd="0" destOrd="0" presId="urn:microsoft.com/office/officeart/2005/8/layout/hierarchy1"/>
    <dgm:cxn modelId="{13640B2C-5CD3-42FD-A59B-0B09FEA7991F}" srcId="{D96254F7-1C5B-44F2-807B-0F7D1CF9BB9A}" destId="{439F0F2E-1C1C-4137-9346-7A90DF33C420}" srcOrd="2" destOrd="0" parTransId="{EFDA3E06-1F77-46B5-B08D-A3A139C3C81F}" sibTransId="{FEBD755B-9C5E-41B8-AACB-8316BA809DBD}"/>
    <dgm:cxn modelId="{1D8C4669-1ACB-4F4E-A109-BC218AAFAF95}" type="presOf" srcId="{439F0F2E-1C1C-4137-9346-7A90DF33C420}" destId="{D49A8876-18E6-414E-BD0B-5B8E652A03AB}" srcOrd="0" destOrd="0" presId="urn:microsoft.com/office/officeart/2005/8/layout/hierarchy1"/>
    <dgm:cxn modelId="{E231F46D-4F2E-4B3B-B946-395D4726F302}" type="presOf" srcId="{D96254F7-1C5B-44F2-807B-0F7D1CF9BB9A}" destId="{02ABB894-D524-467E-B1FA-18B168803380}" srcOrd="0" destOrd="0" presId="urn:microsoft.com/office/officeart/2005/8/layout/hierarchy1"/>
    <dgm:cxn modelId="{284B847C-F132-4A4D-BF64-49819B51A673}" srcId="{D96254F7-1C5B-44F2-807B-0F7D1CF9BB9A}" destId="{DB3EE627-5D9C-4488-872B-8791AF4F69F9}" srcOrd="0" destOrd="0" parTransId="{F42D7AAE-AC09-4A90-819F-30705C70A2C9}" sibTransId="{B134799D-0474-483E-B647-8B8E79EDE277}"/>
    <dgm:cxn modelId="{BA7C7AB3-E2B2-4EAB-B043-857136DB8F64}" type="presOf" srcId="{A716817A-08A1-4BCD-A4B5-FBB2D4C73181}" destId="{7EF827BF-711C-4D46-9D1F-342F64A24827}" srcOrd="0" destOrd="0" presId="urn:microsoft.com/office/officeart/2005/8/layout/hierarchy1"/>
    <dgm:cxn modelId="{16B51BBE-2C79-4C26-BC64-6F4E99DDE765}" srcId="{D96254F7-1C5B-44F2-807B-0F7D1CF9BB9A}" destId="{A716817A-08A1-4BCD-A4B5-FBB2D4C73181}" srcOrd="1" destOrd="0" parTransId="{BBD2748D-7135-4AD5-AD8D-4DB400A6CD28}" sibTransId="{B04FD039-2F16-4653-9F64-A15440C6C448}"/>
    <dgm:cxn modelId="{06EA5E1A-0C47-47C6-A6E9-A9F7BB708DF9}" type="presParOf" srcId="{02ABB894-D524-467E-B1FA-18B168803380}" destId="{86ECA37C-BE7D-4640-BFB0-D776624BDB1B}" srcOrd="0" destOrd="0" presId="urn:microsoft.com/office/officeart/2005/8/layout/hierarchy1"/>
    <dgm:cxn modelId="{BE7C5255-D965-412A-A978-CAE353CFE30E}" type="presParOf" srcId="{86ECA37C-BE7D-4640-BFB0-D776624BDB1B}" destId="{B1DC56C4-9677-44EA-B4CC-6D20F085874F}" srcOrd="0" destOrd="0" presId="urn:microsoft.com/office/officeart/2005/8/layout/hierarchy1"/>
    <dgm:cxn modelId="{BB05F84B-8F63-4D64-A057-BFD0E1545407}" type="presParOf" srcId="{B1DC56C4-9677-44EA-B4CC-6D20F085874F}" destId="{20D23B40-618A-4B72-BBBB-0AE4BE298F69}" srcOrd="0" destOrd="0" presId="urn:microsoft.com/office/officeart/2005/8/layout/hierarchy1"/>
    <dgm:cxn modelId="{2A0508DA-D569-41A6-8A41-7571A1D7AAF8}" type="presParOf" srcId="{B1DC56C4-9677-44EA-B4CC-6D20F085874F}" destId="{06687434-3B27-461F-AE94-C6AE67A44EA6}" srcOrd="1" destOrd="0" presId="urn:microsoft.com/office/officeart/2005/8/layout/hierarchy1"/>
    <dgm:cxn modelId="{F07354D2-BECC-49B9-AC71-9D563F12174F}" type="presParOf" srcId="{86ECA37C-BE7D-4640-BFB0-D776624BDB1B}" destId="{BDD3D738-FC9B-4E6E-83BA-73BC3FCDCC5B}" srcOrd="1" destOrd="0" presId="urn:microsoft.com/office/officeart/2005/8/layout/hierarchy1"/>
    <dgm:cxn modelId="{5406FFE1-6904-45C1-8774-4252A54D9DA2}" type="presParOf" srcId="{02ABB894-D524-467E-B1FA-18B168803380}" destId="{79A2F7F3-BE8C-490F-9C0E-186735A546C5}" srcOrd="1" destOrd="0" presId="urn:microsoft.com/office/officeart/2005/8/layout/hierarchy1"/>
    <dgm:cxn modelId="{60756F9C-4F19-4A25-8D07-5DEE35C6A75A}" type="presParOf" srcId="{79A2F7F3-BE8C-490F-9C0E-186735A546C5}" destId="{6C875731-B82E-4BE7-83A3-D02A4E0513F1}" srcOrd="0" destOrd="0" presId="urn:microsoft.com/office/officeart/2005/8/layout/hierarchy1"/>
    <dgm:cxn modelId="{C063F9A9-D77B-4DFB-AE9C-3CBDE373E223}" type="presParOf" srcId="{6C875731-B82E-4BE7-83A3-D02A4E0513F1}" destId="{7CD979C4-2101-4B37-A768-74DB700C8808}" srcOrd="0" destOrd="0" presId="urn:microsoft.com/office/officeart/2005/8/layout/hierarchy1"/>
    <dgm:cxn modelId="{9DFE38A7-89DB-4CB6-9B87-FB6531F81EAE}" type="presParOf" srcId="{6C875731-B82E-4BE7-83A3-D02A4E0513F1}" destId="{7EF827BF-711C-4D46-9D1F-342F64A24827}" srcOrd="1" destOrd="0" presId="urn:microsoft.com/office/officeart/2005/8/layout/hierarchy1"/>
    <dgm:cxn modelId="{DE910112-E7BB-4F07-B8EF-CB802374235B}" type="presParOf" srcId="{79A2F7F3-BE8C-490F-9C0E-186735A546C5}" destId="{5A60C42B-F4D7-45C6-8391-66D40C06DF81}" srcOrd="1" destOrd="0" presId="urn:microsoft.com/office/officeart/2005/8/layout/hierarchy1"/>
    <dgm:cxn modelId="{2BD00292-3B05-446E-AF82-D9F91DA59BD0}" type="presParOf" srcId="{02ABB894-D524-467E-B1FA-18B168803380}" destId="{53164D70-6D06-486A-9E94-4942800BA81B}" srcOrd="2" destOrd="0" presId="urn:microsoft.com/office/officeart/2005/8/layout/hierarchy1"/>
    <dgm:cxn modelId="{B3FBC4E4-8329-479B-83AF-B1D5F2DF9EC2}" type="presParOf" srcId="{53164D70-6D06-486A-9E94-4942800BA81B}" destId="{6E0D1F74-3359-49B9-9E6E-09E9BA8347F1}" srcOrd="0" destOrd="0" presId="urn:microsoft.com/office/officeart/2005/8/layout/hierarchy1"/>
    <dgm:cxn modelId="{4D77399E-54B8-4C61-9961-C36743065C2C}" type="presParOf" srcId="{6E0D1F74-3359-49B9-9E6E-09E9BA8347F1}" destId="{62D074BA-F265-48B1-9D02-9CD2FB54FA5A}" srcOrd="0" destOrd="0" presId="urn:microsoft.com/office/officeart/2005/8/layout/hierarchy1"/>
    <dgm:cxn modelId="{98DC0D3C-6A04-4909-8B1D-C8B17374C7A3}" type="presParOf" srcId="{6E0D1F74-3359-49B9-9E6E-09E9BA8347F1}" destId="{D49A8876-18E6-414E-BD0B-5B8E652A03AB}" srcOrd="1" destOrd="0" presId="urn:microsoft.com/office/officeart/2005/8/layout/hierarchy1"/>
    <dgm:cxn modelId="{0C7020BA-6DF7-482B-B896-9DF5B471A309}" type="presParOf" srcId="{53164D70-6D06-486A-9E94-4942800BA81B}" destId="{9044B13B-4E30-4D91-B747-A4580DB0C2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ABE44-2A75-46A7-9314-E37508403A37}">
      <dsp:nvSpPr>
        <dsp:cNvPr id="0" name=""/>
        <dsp:cNvSpPr/>
      </dsp:nvSpPr>
      <dsp:spPr>
        <a:xfrm>
          <a:off x="0" y="714022"/>
          <a:ext cx="10905066" cy="1318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C033-56D1-41EF-983A-21691835101D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86CAB-A3A2-4D23-B327-78DD64FAAECA}">
      <dsp:nvSpPr>
        <dsp:cNvPr id="0" name=""/>
        <dsp:cNvSpPr/>
      </dsp:nvSpPr>
      <dsp:spPr>
        <a:xfrm>
          <a:off x="1522514" y="714022"/>
          <a:ext cx="9382551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 name: Give Me Some Credit</a:t>
          </a:r>
        </a:p>
      </dsp:txBody>
      <dsp:txXfrm>
        <a:off x="1522514" y="714022"/>
        <a:ext cx="9382551" cy="1318194"/>
      </dsp:txXfrm>
    </dsp:sp>
    <dsp:sp modelId="{5EC0D4AB-D94C-49F9-9F6F-41810CCF2C4D}">
      <dsp:nvSpPr>
        <dsp:cNvPr id="0" name=""/>
        <dsp:cNvSpPr/>
      </dsp:nvSpPr>
      <dsp:spPr>
        <a:xfrm>
          <a:off x="0" y="2361765"/>
          <a:ext cx="10905066" cy="131819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9CF2E-03C5-49C5-8343-9FB0BDB4EAB0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4FFF8-E43F-4E4F-85CB-2F72FB7A25F6}">
      <dsp:nvSpPr>
        <dsp:cNvPr id="0" name=""/>
        <dsp:cNvSpPr/>
      </dsp:nvSpPr>
      <dsp:spPr>
        <a:xfrm>
          <a:off x="1522514" y="2361765"/>
          <a:ext cx="9382551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Link: </a:t>
          </a:r>
          <a:r>
            <a:rPr lang="en-US" sz="2500" kern="1200" dirty="0">
              <a:hlinkClick xmlns:r="http://schemas.openxmlformats.org/officeDocument/2006/relationships" r:id="rId5"/>
            </a:rPr>
            <a:t>Give Me Some Credit | Kaggle</a:t>
          </a:r>
        </a:p>
      </dsp:txBody>
      <dsp:txXfrm>
        <a:off x="1522514" y="2361765"/>
        <a:ext cx="9382551" cy="1318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23B40-618A-4B72-BBBB-0AE4BE298F6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87434-3B27-461F-AE94-C6AE67A44EA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neural network model is a promising solution for credit scoring, outperforming traditional machine learning models in terms of accuracy and F1 score.</a:t>
          </a:r>
        </a:p>
      </dsp:txBody>
      <dsp:txXfrm>
        <a:off x="378614" y="886531"/>
        <a:ext cx="2810360" cy="1744948"/>
      </dsp:txXfrm>
    </dsp:sp>
    <dsp:sp modelId="{7CD979C4-2101-4B37-A768-74DB700C8808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827BF-711C-4D46-9D1F-342F64A24827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main strengths of the neural network model is its ability to handle a large amount of data and capture non-linear relationships between features.</a:t>
          </a:r>
        </a:p>
      </dsp:txBody>
      <dsp:txXfrm>
        <a:off x="3946203" y="886531"/>
        <a:ext cx="2810360" cy="1744948"/>
      </dsp:txXfrm>
    </dsp:sp>
    <dsp:sp modelId="{62D074BA-F265-48B1-9D02-9CD2FB54FA5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A8876-18E6-414E-BD0B-5B8E652A03A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I recommend further research to explore other architectures and techniques to improve the model's performance and generalizability to other datasets.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7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3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3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3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1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6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2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6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talrhmnan" TargetMode="External"/><Relationship Id="rId2" Type="http://schemas.openxmlformats.org/officeDocument/2006/relationships/hyperlink" Target="http://www.linkedin.com/in/amt-al-rhm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080808"/>
                </a:solidFill>
                <a:latin typeface="Times New Roman"/>
                <a:ea typeface="+mj-lt"/>
                <a:cs typeface="+mj-lt"/>
              </a:rPr>
              <a:t>Neural Network Model for Credit Scoring </a:t>
            </a:r>
            <a:endParaRPr lang="en-US" sz="3600">
              <a:solidFill>
                <a:srgbClr val="080808"/>
              </a:solidFill>
              <a:latin typeface="Times New Roman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7565" y="4557900"/>
            <a:ext cx="2442690" cy="915772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i="1" dirty="0">
                <a:solidFill>
                  <a:srgbClr val="080808"/>
                </a:solidFill>
                <a:latin typeface="Times New Roman"/>
                <a:ea typeface="+mn-lt"/>
                <a:cs typeface="+mn-lt"/>
              </a:rPr>
              <a:t>By</a:t>
            </a:r>
            <a:endParaRPr lang="en-US" sz="1400" dirty="0">
              <a:solidFill>
                <a:srgbClr val="080808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1400" i="1" dirty="0">
                <a:solidFill>
                  <a:srgbClr val="080808"/>
                </a:solidFill>
                <a:latin typeface="Times New Roman"/>
                <a:ea typeface="+mn-lt"/>
                <a:cs typeface="+mn-lt"/>
              </a:rPr>
              <a:t>Amat Alrahman Amin khalif </a:t>
            </a:r>
            <a:r>
              <a:rPr lang="en-US" sz="1400" i="1" dirty="0" err="1">
                <a:solidFill>
                  <a:srgbClr val="080808"/>
                </a:solidFill>
                <a:latin typeface="Times New Roman"/>
                <a:ea typeface="+mn-lt"/>
                <a:cs typeface="+mn-lt"/>
              </a:rPr>
              <a:t>Alshoura</a:t>
            </a:r>
            <a:endParaRPr lang="en-US" sz="1400" dirty="0">
              <a:solidFill>
                <a:srgbClr val="080808"/>
              </a:solidFill>
              <a:latin typeface="Times New Roman"/>
              <a:ea typeface="+mn-lt"/>
              <a:cs typeface="+mn-lt"/>
            </a:endParaRPr>
          </a:p>
          <a:p>
            <a:endParaRPr lang="en-US" sz="1400" dirty="0">
              <a:solidFill>
                <a:srgbClr val="080808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80808"/>
                </a:solidFill>
                <a:latin typeface="Times New Roman"/>
                <a:ea typeface="+mn-lt"/>
                <a:cs typeface="+mn-lt"/>
              </a:rPr>
              <a:t>Course Name: Programming in Python</a:t>
            </a:r>
          </a:p>
          <a:p>
            <a:endParaRPr lang="en-US" sz="1400" dirty="0">
              <a:solidFill>
                <a:srgbClr val="080808"/>
              </a:solidFill>
              <a:latin typeface="Times New Roman"/>
              <a:ea typeface="+mn-lt"/>
              <a:cs typeface="+mn-lt"/>
            </a:endParaRPr>
          </a:p>
          <a:p>
            <a:endParaRPr lang="en-US" sz="1400" dirty="0">
              <a:solidFill>
                <a:srgbClr val="080808"/>
              </a:solidFill>
              <a:latin typeface="Times New Roman"/>
              <a:cs typeface="Calibri"/>
            </a:endParaRP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BB8179E-6681-2528-3B2D-827EF83C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7" y="230835"/>
            <a:ext cx="5440162" cy="9196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A84D2-322F-2BFB-7C7F-2DB77D1A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Conclusions and recommendations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5E961-1041-B70F-DA99-47CA78E19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935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81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179F1-CCBD-BCF1-F54B-4BC98E05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Thank you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EB6E-3190-4A40-0049-E5C6B054B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Any Questions ?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Amat Alrhman Amin Alshoura </a:t>
            </a: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>
                <a:cs typeface="Calibri"/>
              </a:rPr>
              <a:t>You can find me on :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LinkedIn: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>
                <a:ea typeface="+mn-lt"/>
                <a:cs typeface="+mn-lt"/>
                <a:hlinkClick r:id="rId2"/>
              </a:rPr>
              <a:t>www.linkedin.com/in/amt-al-rhman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>
                <a:cs typeface="Calibri"/>
              </a:rPr>
              <a:t>GitHub: </a:t>
            </a:r>
            <a:r>
              <a:rPr lang="en-US" sz="2200">
                <a:ea typeface="+mn-lt"/>
                <a:cs typeface="+mn-lt"/>
                <a:hlinkClick r:id="rId3"/>
              </a:rPr>
              <a:t>amtalrhmnan (Amat Alrhman Amin Alshoura) (github.com)</a:t>
            </a:r>
            <a:endParaRPr lang="en-US" sz="2200">
              <a:ea typeface="+mn-lt"/>
              <a:cs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3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2702-A851-1620-184F-556A4845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923FA-9AE0-68FB-B7E3-DDA7FFE379D3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Credit scoring is assessing an individual's creditworthiness based on their financial history and other factors. 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credit scoring system that incorporates artificial intelligence (AI) and neural networks enables more precise and effective risk assessment. 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659AFF5-C46D-2C72-B7CE-5B24E8D93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80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45DE0-7196-B1CE-3264-0ABC10CE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Methodology</a:t>
            </a:r>
            <a:endParaRPr 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9FCC1F-963D-7E2E-A102-0DEB04F2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Creating a Multilayer Perceptron (MLP) model that can precisely predict the probability of a borrower defaulting on a loan.</a:t>
            </a:r>
            <a:endParaRPr lang="en-US" sz="2000" dirty="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F88649F-C479-4CC2-5CCA-766F97C5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908183"/>
            <a:ext cx="6253212" cy="411148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44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10BDD-2C1A-688C-8F4F-AF727E10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Artificial Neural Networks (ANN)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B680C-187B-39F0-9651-18B04FFD7C9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an artificial neuron is a computational model inspired by natural neurons.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F7B9A3D-1141-FC48-6CC6-8A95B02E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52" y="4212756"/>
            <a:ext cx="4422710" cy="25478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6B1D87C-0167-D19E-B715-8FD8678C0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8291" y="1458104"/>
            <a:ext cx="5939872" cy="25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2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D6185-0CEC-21A6-F395-A5B21726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ea typeface="+mj-lt"/>
                <a:cs typeface="+mj-lt"/>
              </a:rPr>
              <a:t>Project objective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FC40-3922-E460-9D39-806835EB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 To make a prediction of creditworthiness by predicting if the person will experience 90 days past due delinquency or worse in the next two years u</a:t>
            </a:r>
            <a:r>
              <a:rPr lang="en-US" sz="2000" dirty="0">
                <a:latin typeface="Calibri"/>
                <a:ea typeface="+mn-lt"/>
                <a:cs typeface="+mn-lt"/>
              </a:rPr>
              <a:t>sing</a:t>
            </a:r>
            <a:r>
              <a:rPr lang="en-US" sz="2000" dirty="0">
                <a:cs typeface="Calibri"/>
              </a:rPr>
              <a:t> a </a:t>
            </a:r>
            <a:r>
              <a:rPr lang="en-US" sz="2000" dirty="0">
                <a:latin typeface="Times New Roman"/>
                <a:cs typeface="Times New Roman"/>
              </a:rPr>
              <a:t>Multilayer perceptron MLP neural network</a:t>
            </a:r>
            <a:endParaRPr lang="en-US" sz="2000" dirty="0">
              <a:cs typeface="Calibri"/>
            </a:endParaRPr>
          </a:p>
        </p:txBody>
      </p:sp>
      <p:sp>
        <p:nvSpPr>
          <p:cNvPr id="33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150C8E-17EB-8895-8590-4271E55EC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" b="10215"/>
          <a:stretch/>
        </p:blipFill>
        <p:spPr>
          <a:xfrm>
            <a:off x="6381291" y="713127"/>
            <a:ext cx="5043763" cy="5431745"/>
          </a:xfrm>
          <a:prstGeom prst="rect">
            <a:avLst/>
          </a:prstGeom>
        </p:spPr>
      </p:pic>
      <p:grpSp>
        <p:nvGrpSpPr>
          <p:cNvPr id="34" name="Group 2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73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498-D62D-B751-4949-F4ABE0D3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5" y="6320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Used packages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DC4-59EC-F6AD-3727-94C0D351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219" y="1825625"/>
            <a:ext cx="259367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NumPy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Pandas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scikit-learn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B224A6-303D-6C64-7C88-4E51355D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5" y="1484462"/>
            <a:ext cx="1128623" cy="11717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50B8051-A4BD-BD55-5284-612A9834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88" y="3013404"/>
            <a:ext cx="1061049" cy="989341"/>
          </a:xfrm>
          <a:prstGeom prst="rect">
            <a:avLst/>
          </a:prstGeom>
        </p:spPr>
      </p:pic>
      <p:pic>
        <p:nvPicPr>
          <p:cNvPr id="7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B38F78A6-C7C0-06FB-E197-BC016AE8E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1" y="4988944"/>
            <a:ext cx="1236452" cy="126520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E843E42-FA8F-FEE0-0D50-3369856B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40" y="1484643"/>
            <a:ext cx="1032293" cy="99886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6A07C1B-58CC-E595-EE0E-2864067BD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425" y="3430347"/>
            <a:ext cx="888700" cy="87432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E48211C-985A-8D12-5465-45D1332F4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144" y="5275503"/>
            <a:ext cx="922127" cy="907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6A8CB0-8343-D433-634E-4D9A608EE028}"/>
              </a:ext>
            </a:extLst>
          </p:cNvPr>
          <p:cNvSpPr txBox="1"/>
          <p:nvPr/>
        </p:nvSpPr>
        <p:spPr>
          <a:xfrm>
            <a:off x="7215541" y="1820249"/>
            <a:ext cx="3288631" cy="5039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ea typeface="+mn-lt"/>
                <a:cs typeface="+mn-lt"/>
              </a:rPr>
              <a:t>TensorFlow 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err="1">
                <a:ea typeface="+mn-lt"/>
                <a:cs typeface="+mn-lt"/>
              </a:rPr>
              <a:t>Keras</a:t>
            </a:r>
            <a:r>
              <a:rPr lang="en-US" sz="2800" b="1" dirty="0">
                <a:ea typeface="+mn-lt"/>
                <a:cs typeface="+mn-lt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b="1" dirty="0">
                <a:ea typeface="+mn-lt"/>
                <a:cs typeface="+mn-lt"/>
              </a:rPr>
              <a:t>Matplotlib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ea typeface="+mn-lt"/>
              <a:cs typeface="+mn-lt"/>
            </a:endParaRPr>
          </a:p>
          <a:p>
            <a:pPr algn="l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4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D83F5-34D7-A0D5-7436-5126D8A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Datset:</a:t>
            </a:r>
            <a:endParaRPr lang="en-US" sz="3600"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CFC6CE-9352-909E-766E-ABA88E994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7345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64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7519C6-F1E0-F440-C3DC-B2DE6CC4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the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E7C0D5-DB9B-1A31-4EFB-71F53D8C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78" y="4092485"/>
            <a:ext cx="12188952" cy="210259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E3E32-13E1-A508-BC4F-10A98171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Results and analysis</a:t>
            </a:r>
            <a:endParaRPr lang="en-US" sz="40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5AD23-05F7-0F09-4956-E68B10F3376A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Final Accuracy= 0.935366690158844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7FD437E-4373-51B6-2542-32859375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83" y="581892"/>
            <a:ext cx="3271112" cy="251875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173C5B2-38CA-8E93-063A-63F202D8C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1779" y="3707894"/>
            <a:ext cx="321885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8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285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Neural Network Model for Credit Scoring </vt:lpstr>
      <vt:lpstr>Introduction</vt:lpstr>
      <vt:lpstr>Methodology</vt:lpstr>
      <vt:lpstr>Artificial Neural Networks (ANN)</vt:lpstr>
      <vt:lpstr>Project objective</vt:lpstr>
      <vt:lpstr>Used packages</vt:lpstr>
      <vt:lpstr>Datset:</vt:lpstr>
      <vt:lpstr>Build the model</vt:lpstr>
      <vt:lpstr>Results and analysis</vt:lpstr>
      <vt:lpstr>Conclusions and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AMT0141924</cp:lastModifiedBy>
  <cp:revision>347</cp:revision>
  <dcterms:created xsi:type="dcterms:W3CDTF">2023-01-15T20:40:56Z</dcterms:created>
  <dcterms:modified xsi:type="dcterms:W3CDTF">2023-01-31T17:59:54Z</dcterms:modified>
</cp:coreProperties>
</file>