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305" r:id="rId5"/>
    <p:sldId id="323" r:id="rId6"/>
    <p:sldId id="294" r:id="rId7"/>
    <p:sldId id="318" r:id="rId8"/>
    <p:sldId id="319" r:id="rId9"/>
    <p:sldId id="320" r:id="rId10"/>
    <p:sldId id="322" r:id="rId11"/>
    <p:sldId id="317" r:id="rId12"/>
    <p:sldId id="310" r:id="rId13"/>
    <p:sldId id="321" r:id="rId14"/>
    <p:sldId id="31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E05F19D-111F-400F-A091-E76C91EDD9A7}">
          <p14:sldIdLst>
            <p14:sldId id="305"/>
            <p14:sldId id="323"/>
            <p14:sldId id="294"/>
            <p14:sldId id="318"/>
            <p14:sldId id="319"/>
            <p14:sldId id="320"/>
            <p14:sldId id="322"/>
            <p14:sldId id="317"/>
            <p14:sldId id="310"/>
            <p14:sldId id="321"/>
            <p14:sldId id="31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3" autoAdjust="0"/>
    <p:restoredTop sz="94879" autoAdjust="0"/>
  </p:normalViewPr>
  <p:slideViewPr>
    <p:cSldViewPr snapToGrid="0">
      <p:cViewPr varScale="1">
        <p:scale>
          <a:sx n="82" d="100"/>
          <a:sy n="82" d="100"/>
        </p:scale>
        <p:origin x="754"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12/21/2023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12/21/2023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3677920" y="3379135"/>
            <a:ext cx="4826000" cy="1910080"/>
          </a:xfrm>
        </p:spPr>
        <p:txBody>
          <a:bodyPr/>
          <a:lstStyle/>
          <a:p>
            <a:r>
              <a:rPr lang="en-US" dirty="0"/>
              <a:t>Electric jackets </a:t>
            </a:r>
            <a:br>
              <a:rPr lang="en-US" dirty="0"/>
            </a:br>
            <a:br>
              <a:rPr lang="en-US" dirty="0"/>
            </a:br>
            <a:r>
              <a:rPr lang="en-US" sz="2000" dirty="0"/>
              <a:t>By Tanya Kumari</a:t>
            </a:r>
            <a:br>
              <a:rPr lang="en-US" sz="2000" dirty="0"/>
            </a:br>
            <a:r>
              <a:rPr lang="en-US" sz="2000" dirty="0"/>
              <a:t>22951A2151</a:t>
            </a:r>
            <a:br>
              <a:rPr lang="en-US" sz="2000" dirty="0"/>
            </a:br>
            <a:r>
              <a:rPr lang="en-US" sz="2000" dirty="0"/>
              <a:t>Aero(3</a:t>
            </a:r>
            <a:r>
              <a:rPr lang="en-US" sz="2000" baseline="30000" dirty="0"/>
              <a:t>rd</a:t>
            </a:r>
            <a:r>
              <a:rPr lang="en-US" sz="2000" dirty="0"/>
              <a:t> semester)</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a:xfrm>
            <a:off x="4596384" y="2314367"/>
            <a:ext cx="2999232" cy="438912"/>
          </a:xfrm>
        </p:spPr>
        <p:txBody>
          <a:bodyPr/>
          <a:lstStyle/>
          <a:p>
            <a:r>
              <a:rPr lang="en-US" dirty="0"/>
              <a:t>​</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A5CFC-CF4C-B0E0-70CE-309F4C9CF4EC}"/>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4618FC0-3F32-AF56-DCAD-77AA98B24749}"/>
              </a:ext>
            </a:extLst>
          </p:cNvPr>
          <p:cNvSpPr>
            <a:spLocks noGrp="1"/>
          </p:cNvSpPr>
          <p:nvPr>
            <p:ph idx="1"/>
          </p:nvPr>
        </p:nvSpPr>
        <p:spPr>
          <a:xfrm>
            <a:off x="2223516" y="3032448"/>
            <a:ext cx="7744968" cy="2316791"/>
          </a:xfrm>
        </p:spPr>
        <p:txBody>
          <a:bodyPr/>
          <a:lstStyle/>
          <a:p>
            <a:r>
              <a:rPr lang="en-US" dirty="0"/>
              <a:t>The proposed design will help the soldiers when they are in danger zone. They can make rescue of themselves in danger situations. They can serve their motherland safely. This will also increase soldiers strength on borders as more and more soldiers will be able to save their lives, thereby reducing the number of deaths.</a:t>
            </a:r>
            <a:endParaRPr lang="en-IN" dirty="0"/>
          </a:p>
        </p:txBody>
      </p:sp>
      <p:sp>
        <p:nvSpPr>
          <p:cNvPr id="4" name="Footer Placeholder 3">
            <a:extLst>
              <a:ext uri="{FF2B5EF4-FFF2-40B4-BE49-F238E27FC236}">
                <a16:creationId xmlns:a16="http://schemas.microsoft.com/office/drawing/2014/main" id="{B2F994F5-9664-60EB-C56B-81C9B23983C9}"/>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86CBAB7-CA47-D8E2-004C-FBD5A84F9EFE}"/>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491246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p:txBody>
          <a:bodyPr/>
          <a:lstStyle/>
          <a:p>
            <a:r>
              <a:rPr lang="en-US" dirty="0"/>
              <a:t>Looking forward for  soldiers with electric jackets on battlefield……</a:t>
            </a:r>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8F043-6E37-C277-FE43-7DEC52199FF5}"/>
              </a:ext>
            </a:extLst>
          </p:cNvPr>
          <p:cNvSpPr>
            <a:spLocks noGrp="1"/>
          </p:cNvSpPr>
          <p:nvPr>
            <p:ph type="title"/>
          </p:nvPr>
        </p:nvSpPr>
        <p:spPr/>
        <p:txBody>
          <a:bodyPr/>
          <a:lstStyle/>
          <a:p>
            <a:r>
              <a:rPr lang="en-US" dirty="0"/>
              <a:t>Electric jackets</a:t>
            </a:r>
            <a:endParaRPr lang="en-IN" dirty="0"/>
          </a:p>
        </p:txBody>
      </p:sp>
      <p:sp>
        <p:nvSpPr>
          <p:cNvPr id="3" name="Content Placeholder 2">
            <a:extLst>
              <a:ext uri="{FF2B5EF4-FFF2-40B4-BE49-F238E27FC236}">
                <a16:creationId xmlns:a16="http://schemas.microsoft.com/office/drawing/2014/main" id="{6CB5B4CE-3E51-E2F7-54FB-DB5E3E2798D5}"/>
              </a:ext>
            </a:extLst>
          </p:cNvPr>
          <p:cNvSpPr>
            <a:spLocks noGrp="1"/>
          </p:cNvSpPr>
          <p:nvPr>
            <p:ph idx="1"/>
          </p:nvPr>
        </p:nvSpPr>
        <p:spPr/>
        <p:txBody>
          <a:bodyPr/>
          <a:lstStyle/>
          <a:p>
            <a:r>
              <a:rPr lang="en-US" dirty="0"/>
              <a:t>As the name itself suggests it is a jacket which emits current continuously when switched on. It is made up of an insulating material from inside so that the user doesn’t get shock. It can be mainly used by the soldiers so that they can protect themselves from the attackers. Also it contains many additional features such as buzzer, GPS-GSM module, switch and camera.</a:t>
            </a:r>
            <a:endParaRPr lang="en-IN" dirty="0"/>
          </a:p>
        </p:txBody>
      </p:sp>
      <p:sp>
        <p:nvSpPr>
          <p:cNvPr id="4" name="Footer Placeholder 3">
            <a:extLst>
              <a:ext uri="{FF2B5EF4-FFF2-40B4-BE49-F238E27FC236}">
                <a16:creationId xmlns:a16="http://schemas.microsoft.com/office/drawing/2014/main" id="{140D6CF0-FC71-9C02-6BB2-376E15E5D485}"/>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0FFE9C9-ED74-3F78-6E27-DD84D09230B7}"/>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12836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p:txBody>
          <a:bodyPr/>
          <a:lstStyle/>
          <a:p>
            <a:r>
              <a:rPr lang="en-US" dirty="0"/>
              <a:t>Solution</a:t>
            </a:r>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a:noAutofit/>
          </a:bodyPr>
          <a:lstStyle/>
          <a:p>
            <a:r>
              <a:rPr lang="en-US" sz="6600" dirty="0"/>
              <a:t>.</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p:txBody>
          <a:bodyPr/>
          <a:lstStyle/>
          <a:p>
            <a:r>
              <a:rPr lang="en-US" dirty="0"/>
              <a:t>.</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6289612" y="2034073"/>
            <a:ext cx="5065776" cy="1394927"/>
          </a:xfrm>
        </p:spPr>
        <p:txBody>
          <a:bodyPr/>
          <a:lstStyle/>
          <a:p>
            <a:r>
              <a:rPr lang="en-US" dirty="0"/>
              <a:t>Introducing electric safety jackets will bring a vital change as any person causing harm will get an electric shock.</a:t>
            </a:r>
          </a:p>
          <a:p>
            <a:r>
              <a:rPr lang="en-US" dirty="0"/>
              <a:t>Also it contains many additional features such as taser to get outer protection.</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p:txBody>
          <a:bodyPr/>
          <a:lstStyle/>
          <a:p>
            <a:r>
              <a:rPr lang="en-US" dirty="0"/>
              <a:t>.</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a:xfrm>
            <a:off x="6289612" y="3359953"/>
            <a:ext cx="5065776" cy="2996397"/>
          </a:xfrm>
        </p:spPr>
        <p:txBody>
          <a:bodyPr>
            <a:normAutofit/>
          </a:bodyPr>
          <a:lstStyle/>
          <a:p>
            <a:r>
              <a:rPr lang="en-US" dirty="0"/>
              <a:t>Emergency panic button using </a:t>
            </a:r>
            <a:r>
              <a:rPr lang="en-US" dirty="0" err="1"/>
              <a:t>microcontoller.In</a:t>
            </a:r>
            <a:r>
              <a:rPr lang="en-US" dirty="0"/>
              <a:t> this panic button is used for protection while emergency situation occurs.</a:t>
            </a:r>
          </a:p>
          <a:p>
            <a:r>
              <a:rPr lang="en-US" dirty="0"/>
              <a:t>This system helps to alert family members and people closest to the victim by using </a:t>
            </a:r>
            <a:r>
              <a:rPr lang="en-US" dirty="0" err="1"/>
              <a:t>buzzer,GPS,GSM</a:t>
            </a:r>
            <a:r>
              <a:rPr lang="en-US" dirty="0"/>
              <a:t> module. </a:t>
            </a:r>
          </a:p>
          <a:p>
            <a:r>
              <a:rPr lang="en-US" dirty="0"/>
              <a:t>The GPS module tracks the longitude and latitude to trace an exact location of a user and sends the pre-stored emergency message including location to the registered contact numbers.</a:t>
            </a:r>
          </a:p>
          <a:p>
            <a:endParaRPr lang="en-US" dirty="0"/>
          </a:p>
        </p:txBody>
      </p:sp>
      <p:sp>
        <p:nvSpPr>
          <p:cNvPr id="7" name="Footer Placeholder 6">
            <a:extLst>
              <a:ext uri="{FF2B5EF4-FFF2-40B4-BE49-F238E27FC236}">
                <a16:creationId xmlns:a16="http://schemas.microsoft.com/office/drawing/2014/main" id="{486CE65B-C283-8A90-DF86-161AC356BEA0}"/>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985610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8B125-6EC8-0CA2-BB57-DD1B314F3CC9}"/>
              </a:ext>
            </a:extLst>
          </p:cNvPr>
          <p:cNvSpPr>
            <a:spLocks noGrp="1"/>
          </p:cNvSpPr>
          <p:nvPr>
            <p:ph type="title"/>
          </p:nvPr>
        </p:nvSpPr>
        <p:spPr>
          <a:xfrm>
            <a:off x="228600" y="424085"/>
            <a:ext cx="4497817" cy="2579039"/>
          </a:xfrm>
        </p:spPr>
        <p:txBody>
          <a:bodyPr/>
          <a:lstStyle/>
          <a:p>
            <a:r>
              <a:rPr lang="en-US" dirty="0"/>
              <a:t>.</a:t>
            </a:r>
            <a:endParaRPr lang="en-IN" dirty="0"/>
          </a:p>
        </p:txBody>
      </p:sp>
      <p:sp>
        <p:nvSpPr>
          <p:cNvPr id="3" name="Footer Placeholder 2">
            <a:extLst>
              <a:ext uri="{FF2B5EF4-FFF2-40B4-BE49-F238E27FC236}">
                <a16:creationId xmlns:a16="http://schemas.microsoft.com/office/drawing/2014/main" id="{8C66E0AE-9557-EFB1-41EB-F20B1A5DF0E2}"/>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D578B09A-8048-CCB9-2B4E-E0F6D5D32DDB}"/>
              </a:ext>
            </a:extLst>
          </p:cNvPr>
          <p:cNvSpPr>
            <a:spLocks noGrp="1"/>
          </p:cNvSpPr>
          <p:nvPr>
            <p:ph type="sldNum" sz="quarter" idx="12"/>
          </p:nvPr>
        </p:nvSpPr>
        <p:spPr/>
        <p:txBody>
          <a:bodyPr/>
          <a:lstStyle/>
          <a:p>
            <a:fld id="{294A09A9-5501-47C1-A89A-A340965A2BE2}" type="slidenum">
              <a:rPr lang="en-US" smtClean="0"/>
              <a:t>4</a:t>
            </a:fld>
            <a:endParaRPr lang="en-US" dirty="0"/>
          </a:p>
        </p:txBody>
      </p:sp>
      <p:sp>
        <p:nvSpPr>
          <p:cNvPr id="5" name="Text Placeholder 4">
            <a:extLst>
              <a:ext uri="{FF2B5EF4-FFF2-40B4-BE49-F238E27FC236}">
                <a16:creationId xmlns:a16="http://schemas.microsoft.com/office/drawing/2014/main" id="{524C1AE8-678C-D5AE-A0FF-660E4857321A}"/>
              </a:ext>
            </a:extLst>
          </p:cNvPr>
          <p:cNvSpPr>
            <a:spLocks noGrp="1"/>
          </p:cNvSpPr>
          <p:nvPr>
            <p:ph type="body" idx="1"/>
          </p:nvPr>
        </p:nvSpPr>
        <p:spPr/>
        <p:txBody>
          <a:bodyPr/>
          <a:lstStyle/>
          <a:p>
            <a:r>
              <a:rPr lang="en-US" dirty="0"/>
              <a:t>.</a:t>
            </a:r>
            <a:endParaRPr lang="en-IN" dirty="0"/>
          </a:p>
        </p:txBody>
      </p:sp>
      <p:sp>
        <p:nvSpPr>
          <p:cNvPr id="6" name="Content Placeholder 5">
            <a:extLst>
              <a:ext uri="{FF2B5EF4-FFF2-40B4-BE49-F238E27FC236}">
                <a16:creationId xmlns:a16="http://schemas.microsoft.com/office/drawing/2014/main" id="{C3AB4FB0-DB97-FD40-2D41-F28B995A874A}"/>
              </a:ext>
            </a:extLst>
          </p:cNvPr>
          <p:cNvSpPr>
            <a:spLocks noGrp="1"/>
          </p:cNvSpPr>
          <p:nvPr>
            <p:ph sz="half" idx="2"/>
          </p:nvPr>
        </p:nvSpPr>
        <p:spPr>
          <a:xfrm>
            <a:off x="6289612" y="223521"/>
            <a:ext cx="5065776" cy="6497954"/>
          </a:xfrm>
        </p:spPr>
        <p:txBody>
          <a:bodyPr>
            <a:normAutofit/>
          </a:bodyPr>
          <a:lstStyle/>
          <a:p>
            <a:r>
              <a:rPr lang="en-US" dirty="0"/>
              <a:t>Raspberry pi(</a:t>
            </a:r>
            <a:r>
              <a:rPr lang="en-US" b="0" i="0" dirty="0">
                <a:solidFill>
                  <a:srgbClr val="202122"/>
                </a:solidFill>
                <a:effectLst/>
                <a:latin typeface="Arial" panose="020B0604020202020204" pitchFamily="34" charset="0"/>
              </a:rPr>
              <a:t>series of small </a:t>
            </a:r>
            <a:r>
              <a:rPr lang="en-US" b="0" i="0" u="none" strike="noStrike" dirty="0">
                <a:solidFill>
                  <a:srgbClr val="3366CC"/>
                </a:solidFill>
                <a:effectLst/>
                <a:latin typeface="Arial" panose="020B0604020202020204" pitchFamily="34" charset="0"/>
              </a:rPr>
              <a:t> single board computers</a:t>
            </a:r>
            <a:r>
              <a:rPr lang="en-US" b="0" i="0" dirty="0">
                <a:solidFill>
                  <a:srgbClr val="202122"/>
                </a:solidFill>
                <a:effectLst/>
                <a:latin typeface="Arial" panose="020B0604020202020204" pitchFamily="34" charset="0"/>
              </a:rPr>
              <a:t>(SBCs)</a:t>
            </a:r>
            <a:r>
              <a:rPr lang="en-US" dirty="0"/>
              <a:t> )module is main part. This module has total 40 pins. 3buttons have been used. Out of that three buttons first button is used for circuit on/off. Second bottom is used for on GPS, GSM&amp; buzzer. Third button is used for shock circuit.</a:t>
            </a:r>
          </a:p>
          <a:p>
            <a:r>
              <a:rPr lang="en-US" dirty="0"/>
              <a:t>Once first button is pressed that time circuit is on.</a:t>
            </a:r>
          </a:p>
          <a:p>
            <a:r>
              <a:rPr lang="en-US" dirty="0"/>
              <a:t> When second button is pressed that time GSM is on &amp; GPS is also on. It sends location to predefined numbers.</a:t>
            </a:r>
          </a:p>
          <a:p>
            <a:r>
              <a:rPr lang="en-US" dirty="0"/>
              <a:t> We have to  save three numbers that three numbers are police station, neighbor’s, and parents.</a:t>
            </a:r>
          </a:p>
          <a:p>
            <a:r>
              <a:rPr lang="en-US" dirty="0"/>
              <a:t> Location is send to that three numbers in the form of latitude and longitude also using GSM alert message “MY LIFE IS IN DANGER SITUATION”.</a:t>
            </a:r>
          </a:p>
          <a:p>
            <a:r>
              <a:rPr lang="en-US" dirty="0"/>
              <a:t> At that time also buzzer will be on .</a:t>
            </a:r>
          </a:p>
          <a:p>
            <a:r>
              <a:rPr lang="en-US" dirty="0"/>
              <a:t>When third button is pressed that time shock circuit will be on. </a:t>
            </a:r>
          </a:p>
          <a:p>
            <a:r>
              <a:rPr lang="en-US" dirty="0"/>
              <a:t>when attacker attack to a person that time shock circuit is used to injure attacker for self </a:t>
            </a:r>
            <a:r>
              <a:rPr lang="en-US" dirty="0" err="1"/>
              <a:t>defence.At</a:t>
            </a:r>
            <a:r>
              <a:rPr lang="en-US" dirty="0"/>
              <a:t> time camera will be on for capturing image and that capturing image is saved on memory card. Therefore it is helpful for police for searching attacker.</a:t>
            </a:r>
            <a:endParaRPr lang="en-IN" dirty="0"/>
          </a:p>
        </p:txBody>
      </p:sp>
      <p:sp>
        <p:nvSpPr>
          <p:cNvPr id="7" name="Text Placeholder 6">
            <a:extLst>
              <a:ext uri="{FF2B5EF4-FFF2-40B4-BE49-F238E27FC236}">
                <a16:creationId xmlns:a16="http://schemas.microsoft.com/office/drawing/2014/main" id="{49D27D87-177C-B742-F8EA-C2F0F4E0A3FC}"/>
              </a:ext>
            </a:extLst>
          </p:cNvPr>
          <p:cNvSpPr>
            <a:spLocks noGrp="1"/>
          </p:cNvSpPr>
          <p:nvPr>
            <p:ph type="body" sz="quarter" idx="3"/>
          </p:nvPr>
        </p:nvSpPr>
        <p:spPr>
          <a:xfrm>
            <a:off x="6289612" y="2823718"/>
            <a:ext cx="5065776" cy="448056"/>
          </a:xfrm>
        </p:spPr>
        <p:txBody>
          <a:bodyPr/>
          <a:lstStyle/>
          <a:p>
            <a:r>
              <a:rPr lang="en-US" dirty="0"/>
              <a:t>.</a:t>
            </a:r>
            <a:endParaRPr lang="en-IN" dirty="0"/>
          </a:p>
        </p:txBody>
      </p:sp>
      <p:sp>
        <p:nvSpPr>
          <p:cNvPr id="8" name="Content Placeholder 7">
            <a:extLst>
              <a:ext uri="{FF2B5EF4-FFF2-40B4-BE49-F238E27FC236}">
                <a16:creationId xmlns:a16="http://schemas.microsoft.com/office/drawing/2014/main" id="{22556E43-739E-EF3E-3E83-2D4E78BA85A6}"/>
              </a:ext>
            </a:extLst>
          </p:cNvPr>
          <p:cNvSpPr>
            <a:spLocks noGrp="1"/>
          </p:cNvSpPr>
          <p:nvPr>
            <p:ph sz="quarter" idx="4"/>
          </p:nvPr>
        </p:nvSpPr>
        <p:spPr/>
        <p:txBody>
          <a:bodyPr/>
          <a:lstStyle/>
          <a:p>
            <a:r>
              <a:rPr lang="en-US" dirty="0"/>
              <a:t>..</a:t>
            </a:r>
            <a:endParaRPr lang="en-IN" dirty="0"/>
          </a:p>
        </p:txBody>
      </p:sp>
      <p:sp>
        <p:nvSpPr>
          <p:cNvPr id="9" name="Text Placeholder 8">
            <a:extLst>
              <a:ext uri="{FF2B5EF4-FFF2-40B4-BE49-F238E27FC236}">
                <a16:creationId xmlns:a16="http://schemas.microsoft.com/office/drawing/2014/main" id="{436E358F-283D-F446-C1A9-C0D5EA762F87}"/>
              </a:ext>
            </a:extLst>
          </p:cNvPr>
          <p:cNvSpPr>
            <a:spLocks noGrp="1"/>
          </p:cNvSpPr>
          <p:nvPr>
            <p:ph type="body" sz="quarter" idx="13"/>
          </p:nvPr>
        </p:nvSpPr>
        <p:spPr/>
        <p:txBody>
          <a:bodyPr/>
          <a:lstStyle/>
          <a:p>
            <a:endParaRPr lang="en-IN" dirty="0"/>
          </a:p>
        </p:txBody>
      </p:sp>
      <p:pic>
        <p:nvPicPr>
          <p:cNvPr id="1026" name="Picture 2" descr="Electronic Jacket For Women Safety | Electronics Project">
            <a:extLst>
              <a:ext uri="{FF2B5EF4-FFF2-40B4-BE49-F238E27FC236}">
                <a16:creationId xmlns:a16="http://schemas.microsoft.com/office/drawing/2014/main" id="{D2E2817E-1B2C-C16F-894F-0094459D4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44" y="1426464"/>
            <a:ext cx="3922776" cy="4242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796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12813-4F55-2B93-C0A5-9B478545C816}"/>
              </a:ext>
            </a:extLst>
          </p:cNvPr>
          <p:cNvSpPr>
            <a:spLocks noGrp="1"/>
          </p:cNvSpPr>
          <p:nvPr>
            <p:ph type="title"/>
          </p:nvPr>
        </p:nvSpPr>
        <p:spPr/>
        <p:txBody>
          <a:bodyPr/>
          <a:lstStyle/>
          <a:p>
            <a:endParaRPr lang="en-IN" dirty="0"/>
          </a:p>
        </p:txBody>
      </p:sp>
      <p:sp>
        <p:nvSpPr>
          <p:cNvPr id="3" name="Footer Placeholder 2">
            <a:extLst>
              <a:ext uri="{FF2B5EF4-FFF2-40B4-BE49-F238E27FC236}">
                <a16:creationId xmlns:a16="http://schemas.microsoft.com/office/drawing/2014/main" id="{CFB05795-D546-0555-BD00-D92DBFCE3AF0}"/>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0D64EE98-5BCB-C6BA-473F-ECC47C5BE027}"/>
              </a:ext>
            </a:extLst>
          </p:cNvPr>
          <p:cNvSpPr>
            <a:spLocks noGrp="1"/>
          </p:cNvSpPr>
          <p:nvPr>
            <p:ph type="sldNum" sz="quarter" idx="12"/>
          </p:nvPr>
        </p:nvSpPr>
        <p:spPr/>
        <p:txBody>
          <a:bodyPr/>
          <a:lstStyle/>
          <a:p>
            <a:fld id="{294A09A9-5501-47C1-A89A-A340965A2BE2}" type="slidenum">
              <a:rPr lang="en-US" smtClean="0"/>
              <a:t>5</a:t>
            </a:fld>
            <a:endParaRPr lang="en-US" dirty="0"/>
          </a:p>
        </p:txBody>
      </p:sp>
      <p:sp>
        <p:nvSpPr>
          <p:cNvPr id="5" name="Text Placeholder 4">
            <a:extLst>
              <a:ext uri="{FF2B5EF4-FFF2-40B4-BE49-F238E27FC236}">
                <a16:creationId xmlns:a16="http://schemas.microsoft.com/office/drawing/2014/main" id="{8A2BD31D-37C8-DF70-B708-F115B136B473}"/>
              </a:ext>
            </a:extLst>
          </p:cNvPr>
          <p:cNvSpPr>
            <a:spLocks noGrp="1"/>
          </p:cNvSpPr>
          <p:nvPr>
            <p:ph type="body" idx="1"/>
          </p:nvPr>
        </p:nvSpPr>
        <p:spPr/>
        <p:txBody>
          <a:bodyPr/>
          <a:lstStyle/>
          <a:p>
            <a:endParaRPr lang="en-IN"/>
          </a:p>
        </p:txBody>
      </p:sp>
      <p:sp>
        <p:nvSpPr>
          <p:cNvPr id="6" name="Content Placeholder 5">
            <a:extLst>
              <a:ext uri="{FF2B5EF4-FFF2-40B4-BE49-F238E27FC236}">
                <a16:creationId xmlns:a16="http://schemas.microsoft.com/office/drawing/2014/main" id="{BF0235C8-42C3-3BFC-B05D-4924C65A1062}"/>
              </a:ext>
            </a:extLst>
          </p:cNvPr>
          <p:cNvSpPr>
            <a:spLocks noGrp="1"/>
          </p:cNvSpPr>
          <p:nvPr>
            <p:ph sz="half" idx="2"/>
          </p:nvPr>
        </p:nvSpPr>
        <p:spPr/>
        <p:txBody>
          <a:bodyPr/>
          <a:lstStyle/>
          <a:p>
            <a:endParaRPr lang="en-IN"/>
          </a:p>
        </p:txBody>
      </p:sp>
      <p:sp>
        <p:nvSpPr>
          <p:cNvPr id="7" name="Text Placeholder 6">
            <a:extLst>
              <a:ext uri="{FF2B5EF4-FFF2-40B4-BE49-F238E27FC236}">
                <a16:creationId xmlns:a16="http://schemas.microsoft.com/office/drawing/2014/main" id="{06757DD1-90B0-463B-14A5-71C308F7D8E2}"/>
              </a:ext>
            </a:extLst>
          </p:cNvPr>
          <p:cNvSpPr>
            <a:spLocks noGrp="1"/>
          </p:cNvSpPr>
          <p:nvPr>
            <p:ph type="body" sz="quarter" idx="3"/>
          </p:nvPr>
        </p:nvSpPr>
        <p:spPr/>
        <p:txBody>
          <a:bodyPr/>
          <a:lstStyle/>
          <a:p>
            <a:endParaRPr lang="en-IN"/>
          </a:p>
        </p:txBody>
      </p:sp>
      <p:sp>
        <p:nvSpPr>
          <p:cNvPr id="8" name="Content Placeholder 7">
            <a:extLst>
              <a:ext uri="{FF2B5EF4-FFF2-40B4-BE49-F238E27FC236}">
                <a16:creationId xmlns:a16="http://schemas.microsoft.com/office/drawing/2014/main" id="{C91EB734-FB45-87B4-1A38-62F1C9985924}"/>
              </a:ext>
            </a:extLst>
          </p:cNvPr>
          <p:cNvSpPr>
            <a:spLocks noGrp="1"/>
          </p:cNvSpPr>
          <p:nvPr>
            <p:ph sz="quarter" idx="4"/>
          </p:nvPr>
        </p:nvSpPr>
        <p:spPr/>
        <p:txBody>
          <a:bodyPr/>
          <a:lstStyle/>
          <a:p>
            <a:endParaRPr lang="en-IN"/>
          </a:p>
        </p:txBody>
      </p:sp>
      <p:sp>
        <p:nvSpPr>
          <p:cNvPr id="9" name="Text Placeholder 8">
            <a:extLst>
              <a:ext uri="{FF2B5EF4-FFF2-40B4-BE49-F238E27FC236}">
                <a16:creationId xmlns:a16="http://schemas.microsoft.com/office/drawing/2014/main" id="{A5FA0481-35DF-5CBB-C1AE-C41FC3D3FE15}"/>
              </a:ext>
            </a:extLst>
          </p:cNvPr>
          <p:cNvSpPr>
            <a:spLocks noGrp="1"/>
          </p:cNvSpPr>
          <p:nvPr>
            <p:ph type="body" sz="quarter" idx="13"/>
          </p:nvPr>
        </p:nvSpPr>
        <p:spPr>
          <a:xfrm flipH="1">
            <a:off x="699746" y="679938"/>
            <a:ext cx="2043454" cy="365126"/>
          </a:xfrm>
        </p:spPr>
        <p:txBody>
          <a:bodyPr>
            <a:normAutofit fontScale="25000" lnSpcReduction="20000"/>
          </a:bodyPr>
          <a:lstStyle/>
          <a:p>
            <a:endParaRPr lang="en-IN" dirty="0"/>
          </a:p>
        </p:txBody>
      </p:sp>
      <p:pic>
        <p:nvPicPr>
          <p:cNvPr id="2050" name="Picture 2" descr="Electronic Jacket For Women Safety">
            <a:extLst>
              <a:ext uri="{FF2B5EF4-FFF2-40B4-BE49-F238E27FC236}">
                <a16:creationId xmlns:a16="http://schemas.microsoft.com/office/drawing/2014/main" id="{1CF47692-981B-CDFA-248D-9A239DA78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680"/>
            <a:ext cx="12293599" cy="6964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240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7D1EE-0900-085D-A90A-637E38BE7263}"/>
              </a:ext>
            </a:extLst>
          </p:cNvPr>
          <p:cNvSpPr>
            <a:spLocks noGrp="1"/>
          </p:cNvSpPr>
          <p:nvPr>
            <p:ph type="title"/>
          </p:nvPr>
        </p:nvSpPr>
        <p:spPr>
          <a:xfrm>
            <a:off x="6291072" y="136525"/>
            <a:ext cx="4974336" cy="796163"/>
          </a:xfrm>
        </p:spPr>
        <p:txBody>
          <a:bodyPr/>
          <a:lstStyle/>
          <a:p>
            <a:r>
              <a:rPr lang="en-US" dirty="0"/>
              <a:t>Prototype</a:t>
            </a:r>
            <a:endParaRPr lang="en-IN" dirty="0"/>
          </a:p>
        </p:txBody>
      </p:sp>
      <p:sp>
        <p:nvSpPr>
          <p:cNvPr id="3" name="Footer Placeholder 2">
            <a:extLst>
              <a:ext uri="{FF2B5EF4-FFF2-40B4-BE49-F238E27FC236}">
                <a16:creationId xmlns:a16="http://schemas.microsoft.com/office/drawing/2014/main" id="{3B48973D-C52D-FD8C-9C00-33AC02374E71}"/>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5DD6FA4F-F7BE-7DA5-7C10-0DDBA469CBB7}"/>
              </a:ext>
            </a:extLst>
          </p:cNvPr>
          <p:cNvSpPr>
            <a:spLocks noGrp="1"/>
          </p:cNvSpPr>
          <p:nvPr>
            <p:ph type="sldNum" sz="quarter" idx="12"/>
          </p:nvPr>
        </p:nvSpPr>
        <p:spPr/>
        <p:txBody>
          <a:bodyPr/>
          <a:lstStyle/>
          <a:p>
            <a:fld id="{294A09A9-5501-47C1-A89A-A340965A2BE2}" type="slidenum">
              <a:rPr lang="en-US" smtClean="0"/>
              <a:t>6</a:t>
            </a:fld>
            <a:endParaRPr lang="en-US" dirty="0"/>
          </a:p>
        </p:txBody>
      </p:sp>
      <p:sp>
        <p:nvSpPr>
          <p:cNvPr id="5" name="Text Placeholder 4">
            <a:extLst>
              <a:ext uri="{FF2B5EF4-FFF2-40B4-BE49-F238E27FC236}">
                <a16:creationId xmlns:a16="http://schemas.microsoft.com/office/drawing/2014/main" id="{64C7F64E-6885-8700-BC1F-BD3CD9CC0232}"/>
              </a:ext>
            </a:extLst>
          </p:cNvPr>
          <p:cNvSpPr>
            <a:spLocks noGrp="1"/>
          </p:cNvSpPr>
          <p:nvPr>
            <p:ph type="body" idx="1"/>
          </p:nvPr>
        </p:nvSpPr>
        <p:spPr/>
        <p:txBody>
          <a:bodyPr/>
          <a:lstStyle/>
          <a:p>
            <a:r>
              <a:rPr lang="en-US" dirty="0"/>
              <a:t>.</a:t>
            </a:r>
            <a:endParaRPr lang="en-IN" dirty="0"/>
          </a:p>
        </p:txBody>
      </p:sp>
      <p:sp>
        <p:nvSpPr>
          <p:cNvPr id="6" name="Content Placeholder 5">
            <a:extLst>
              <a:ext uri="{FF2B5EF4-FFF2-40B4-BE49-F238E27FC236}">
                <a16:creationId xmlns:a16="http://schemas.microsoft.com/office/drawing/2014/main" id="{42966C0D-7089-2233-B93B-6A1F74286BB0}"/>
              </a:ext>
            </a:extLst>
          </p:cNvPr>
          <p:cNvSpPr>
            <a:spLocks noGrp="1"/>
          </p:cNvSpPr>
          <p:nvPr>
            <p:ph sz="half" idx="2"/>
          </p:nvPr>
        </p:nvSpPr>
        <p:spPr>
          <a:xfrm>
            <a:off x="6289612" y="1701420"/>
            <a:ext cx="5065776" cy="3794124"/>
          </a:xfrm>
        </p:spPr>
        <p:txBody>
          <a:bodyPr>
            <a:normAutofit fontScale="92500" lnSpcReduction="20000"/>
          </a:bodyPr>
          <a:lstStyle/>
          <a:p>
            <a:r>
              <a:rPr lang="en-US" sz="2000" dirty="0"/>
              <a:t>GSM:- A GSM( global  system for mobile communications) Modem Is A Wireless Modem That Works With A GSM Wireless Network .It Operates At Either The 900mhz Or 1800mhz Frequency Band . It Supports Voice Calls and Data Transfer Speeds.</a:t>
            </a:r>
          </a:p>
          <a:p>
            <a:r>
              <a:rPr lang="en-US" sz="2000" dirty="0"/>
              <a:t>GPS:- Useable In Solder-Free Breadboard Projects ready Use With Both 3.3 V And 5 V Microcontrollers</a:t>
            </a:r>
          </a:p>
          <a:p>
            <a:r>
              <a:rPr lang="en-US" sz="2000" dirty="0"/>
              <a:t>CAMERA:- In This System We Are Attaching A Camera On Jacket Which Will Capture The Image Of Culprit. So That It Will Be Easy For Police To Search The Culprit.</a:t>
            </a:r>
          </a:p>
          <a:p>
            <a:r>
              <a:rPr lang="en-US" sz="2000" dirty="0"/>
              <a:t>BUZZER:- The Alarm is designed to assist in alerting somebody in case Of emergency Situations</a:t>
            </a:r>
            <a:r>
              <a:rPr lang="en-US" dirty="0"/>
              <a:t>. </a:t>
            </a:r>
          </a:p>
          <a:p>
            <a:endParaRPr lang="en-IN" dirty="0"/>
          </a:p>
        </p:txBody>
      </p:sp>
      <p:sp>
        <p:nvSpPr>
          <p:cNvPr id="7" name="Text Placeholder 6">
            <a:extLst>
              <a:ext uri="{FF2B5EF4-FFF2-40B4-BE49-F238E27FC236}">
                <a16:creationId xmlns:a16="http://schemas.microsoft.com/office/drawing/2014/main" id="{2A204997-7695-C591-FE87-4AFAED164CC1}"/>
              </a:ext>
            </a:extLst>
          </p:cNvPr>
          <p:cNvSpPr>
            <a:spLocks noGrp="1"/>
          </p:cNvSpPr>
          <p:nvPr>
            <p:ph type="body" sz="quarter" idx="3"/>
          </p:nvPr>
        </p:nvSpPr>
        <p:spPr/>
        <p:txBody>
          <a:bodyPr/>
          <a:lstStyle/>
          <a:p>
            <a:r>
              <a:rPr lang="en-US" dirty="0"/>
              <a:t>.</a:t>
            </a:r>
            <a:endParaRPr lang="en-IN" dirty="0"/>
          </a:p>
        </p:txBody>
      </p:sp>
      <p:sp>
        <p:nvSpPr>
          <p:cNvPr id="8" name="Content Placeholder 7">
            <a:extLst>
              <a:ext uri="{FF2B5EF4-FFF2-40B4-BE49-F238E27FC236}">
                <a16:creationId xmlns:a16="http://schemas.microsoft.com/office/drawing/2014/main" id="{30B9CB5C-D177-AEDD-6E9D-2D16CEB4D525}"/>
              </a:ext>
            </a:extLst>
          </p:cNvPr>
          <p:cNvSpPr>
            <a:spLocks noGrp="1"/>
          </p:cNvSpPr>
          <p:nvPr>
            <p:ph sz="quarter" idx="4"/>
          </p:nvPr>
        </p:nvSpPr>
        <p:spPr/>
        <p:txBody>
          <a:bodyPr/>
          <a:lstStyle/>
          <a:p>
            <a:r>
              <a:rPr lang="en-US" dirty="0"/>
              <a:t>.</a:t>
            </a:r>
            <a:endParaRPr lang="en-IN" dirty="0"/>
          </a:p>
        </p:txBody>
      </p:sp>
      <p:sp>
        <p:nvSpPr>
          <p:cNvPr id="9" name="Text Placeholder 8">
            <a:extLst>
              <a:ext uri="{FF2B5EF4-FFF2-40B4-BE49-F238E27FC236}">
                <a16:creationId xmlns:a16="http://schemas.microsoft.com/office/drawing/2014/main" id="{5B5B2239-8906-7DFB-1623-211C72BEAAFE}"/>
              </a:ext>
            </a:extLst>
          </p:cNvPr>
          <p:cNvSpPr>
            <a:spLocks noGrp="1"/>
          </p:cNvSpPr>
          <p:nvPr>
            <p:ph type="body" sz="quarter" idx="13"/>
          </p:nvPr>
        </p:nvSpPr>
        <p:spPr/>
        <p:txBody>
          <a:bodyPr>
            <a:normAutofit/>
          </a:bodyPr>
          <a:lstStyle/>
          <a:p>
            <a:r>
              <a:rPr lang="en-US" dirty="0"/>
              <a:t>.</a:t>
            </a:r>
            <a:endParaRPr lang="en-IN" dirty="0"/>
          </a:p>
        </p:txBody>
      </p:sp>
    </p:spTree>
    <p:extLst>
      <p:ext uri="{BB962C8B-B14F-4D97-AF65-F5344CB8AC3E}">
        <p14:creationId xmlns:p14="http://schemas.microsoft.com/office/powerpoint/2010/main" val="1459555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18B1-63C0-D309-A251-2421DBF404A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7A93CA2-525A-FB63-256C-4E26906C9A8F}"/>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F05C0CFF-3A88-4ACC-1F72-FCDEA9B4EF1A}"/>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44C2A57-DA69-FFA1-BD38-47E1C6DB03A5}"/>
              </a:ext>
            </a:extLst>
          </p:cNvPr>
          <p:cNvSpPr>
            <a:spLocks noGrp="1"/>
          </p:cNvSpPr>
          <p:nvPr>
            <p:ph type="sldNum" sz="quarter" idx="11"/>
          </p:nvPr>
        </p:nvSpPr>
        <p:spPr/>
        <p:txBody>
          <a:bodyPr/>
          <a:lstStyle/>
          <a:p>
            <a:fld id="{294A09A9-5501-47C1-A89A-A340965A2BE2}" type="slidenum">
              <a:rPr lang="en-US" smtClean="0"/>
              <a:pPr/>
              <a:t>7</a:t>
            </a:fld>
            <a:endParaRPr lang="en-US" dirty="0"/>
          </a:p>
        </p:txBody>
      </p:sp>
      <p:pic>
        <p:nvPicPr>
          <p:cNvPr id="7" name="Picture 6">
            <a:extLst>
              <a:ext uri="{FF2B5EF4-FFF2-40B4-BE49-F238E27FC236}">
                <a16:creationId xmlns:a16="http://schemas.microsoft.com/office/drawing/2014/main" id="{FB937594-FB2B-C33D-BD17-4ACDF39905A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050114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8D328-E12F-F141-F971-CC58ACE67637}"/>
              </a:ext>
            </a:extLst>
          </p:cNvPr>
          <p:cNvSpPr>
            <a:spLocks noGrp="1"/>
          </p:cNvSpPr>
          <p:nvPr>
            <p:ph type="title"/>
          </p:nvPr>
        </p:nvSpPr>
        <p:spPr/>
        <p:txBody>
          <a:bodyPr/>
          <a:lstStyle/>
          <a:p>
            <a:r>
              <a:rPr lang="en-US" dirty="0"/>
              <a:t>Rise for  equality</a:t>
            </a:r>
            <a:endParaRPr lang="en-IN" dirty="0"/>
          </a:p>
        </p:txBody>
      </p:sp>
      <p:sp>
        <p:nvSpPr>
          <p:cNvPr id="3" name="Footer Placeholder 2">
            <a:extLst>
              <a:ext uri="{FF2B5EF4-FFF2-40B4-BE49-F238E27FC236}">
                <a16:creationId xmlns:a16="http://schemas.microsoft.com/office/drawing/2014/main" id="{0C7DAE9F-8911-5BD2-3243-FBD0CF162CE1}"/>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3D0E1C31-D802-9464-6940-2FDE79BB472B}"/>
              </a:ext>
            </a:extLst>
          </p:cNvPr>
          <p:cNvSpPr>
            <a:spLocks noGrp="1"/>
          </p:cNvSpPr>
          <p:nvPr>
            <p:ph type="sldNum" sz="quarter" idx="12"/>
          </p:nvPr>
        </p:nvSpPr>
        <p:spPr/>
        <p:txBody>
          <a:bodyPr/>
          <a:lstStyle/>
          <a:p>
            <a:fld id="{294A09A9-5501-47C1-A89A-A340965A2BE2}" type="slidenum">
              <a:rPr lang="en-US" smtClean="0"/>
              <a:t>8</a:t>
            </a:fld>
            <a:endParaRPr lang="en-US" dirty="0"/>
          </a:p>
        </p:txBody>
      </p:sp>
      <p:sp>
        <p:nvSpPr>
          <p:cNvPr id="5" name="Content Placeholder 4">
            <a:extLst>
              <a:ext uri="{FF2B5EF4-FFF2-40B4-BE49-F238E27FC236}">
                <a16:creationId xmlns:a16="http://schemas.microsoft.com/office/drawing/2014/main" id="{9F7046FA-33C3-03BD-9FFB-F96F5A59CCD9}"/>
              </a:ext>
            </a:extLst>
          </p:cNvPr>
          <p:cNvSpPr>
            <a:spLocks noGrp="1"/>
          </p:cNvSpPr>
          <p:nvPr>
            <p:ph sz="quarter" idx="4"/>
          </p:nvPr>
        </p:nvSpPr>
        <p:spPr>
          <a:xfrm>
            <a:off x="8183880" y="3060440"/>
            <a:ext cx="3749040" cy="3440943"/>
          </a:xfrm>
        </p:spPr>
        <p:txBody>
          <a:bodyPr>
            <a:normAutofit/>
          </a:bodyPr>
          <a:lstStyle/>
          <a:p>
            <a:r>
              <a:rPr lang="en-US" dirty="0"/>
              <a:t>Additionally, women can also go for physical combat missions, as they weren’t allowed till date. This will also be an aid to the men soldiers.</a:t>
            </a:r>
          </a:p>
          <a:p>
            <a:endParaRPr lang="en-IN" dirty="0"/>
          </a:p>
        </p:txBody>
      </p:sp>
      <p:sp>
        <p:nvSpPr>
          <p:cNvPr id="6" name="Text Placeholder 5">
            <a:extLst>
              <a:ext uri="{FF2B5EF4-FFF2-40B4-BE49-F238E27FC236}">
                <a16:creationId xmlns:a16="http://schemas.microsoft.com/office/drawing/2014/main" id="{794533CD-F53F-7DDE-4FC0-1997BBB90437}"/>
              </a:ext>
            </a:extLst>
          </p:cNvPr>
          <p:cNvSpPr>
            <a:spLocks noGrp="1"/>
          </p:cNvSpPr>
          <p:nvPr>
            <p:ph type="body" sz="quarter" idx="13"/>
          </p:nvPr>
        </p:nvSpPr>
        <p:spPr/>
        <p:txBody>
          <a:bodyPr>
            <a:noAutofit/>
          </a:bodyPr>
          <a:lstStyle/>
          <a:p>
            <a:r>
              <a:rPr lang="en-US" sz="5400" dirty="0"/>
              <a:t>.</a:t>
            </a:r>
            <a:endParaRPr lang="en-IN" sz="5400" dirty="0"/>
          </a:p>
        </p:txBody>
      </p:sp>
    </p:spTree>
    <p:extLst>
      <p:ext uri="{BB962C8B-B14F-4D97-AF65-F5344CB8AC3E}">
        <p14:creationId xmlns:p14="http://schemas.microsoft.com/office/powerpoint/2010/main" val="3751306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US" dirty="0"/>
              <a:t>Future scope</a:t>
            </a:r>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p:txBody>
          <a:bodyPr/>
          <a:lstStyle/>
          <a:p>
            <a:pPr marL="0" indent="0" algn="ctr">
              <a:lnSpc>
                <a:spcPct val="100000"/>
              </a:lnSpc>
              <a:buNone/>
            </a:pPr>
            <a:endParaRPr lang="en-US" sz="2000" dirty="0">
              <a:solidFill>
                <a:schemeClr val="accent3"/>
              </a:solidFill>
              <a:latin typeface="Gill Sans Nova Light" panose="020B0302020104020203" pitchFamily="34" charset="0"/>
              <a:ea typeface="+mn-lt"/>
              <a:cs typeface="Gill Sans Light" panose="020B0302020104020203" pitchFamily="34" charset="-79"/>
            </a:endParaRPr>
          </a:p>
          <a:p>
            <a:pPr marL="0" indent="0">
              <a:lnSpc>
                <a:spcPct val="100000"/>
              </a:lnSpc>
              <a:buNone/>
            </a:pPr>
            <a:r>
              <a:rPr lang="en-US" dirty="0"/>
              <a:t>Primary School Children Safety:-As the school children safety are major concerns for parents as well as school management due to the recent incidents of child crimes like children missing, abuse, kidnapping etc. This module monitors the child safety when they are travelling in school buses. </a:t>
            </a:r>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520700503"/>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{D9CF7575-9600-4F59-B681-0896C44C24C6}tf56410444_win32</Template>
  <TotalTime>277</TotalTime>
  <Words>720</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Baskerville</vt:lpstr>
      <vt:lpstr>Baskerville Old Face</vt:lpstr>
      <vt:lpstr>Calibri</vt:lpstr>
      <vt:lpstr>Gill Sans Light</vt:lpstr>
      <vt:lpstr>Gill Sans Nova</vt:lpstr>
      <vt:lpstr>Gill Sans Nova Light</vt:lpstr>
      <vt:lpstr>Office Theme</vt:lpstr>
      <vt:lpstr>Electric jackets   By Tanya Kumari 22951A2151 Aero(3rd semester)</vt:lpstr>
      <vt:lpstr>Electric jackets</vt:lpstr>
      <vt:lpstr>Solution</vt:lpstr>
      <vt:lpstr>.</vt:lpstr>
      <vt:lpstr>PowerPoint Presentation</vt:lpstr>
      <vt:lpstr>Prototype</vt:lpstr>
      <vt:lpstr>PowerPoint Presentation</vt:lpstr>
      <vt:lpstr>Rise for  equality</vt:lpstr>
      <vt:lpstr>Future scope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safety jackets for women  By Tanya Kumari 22951A2151 Aero(3rd semester)</dc:title>
  <dc:creator>DELL</dc:creator>
  <cp:lastModifiedBy>DELL</cp:lastModifiedBy>
  <cp:revision>4</cp:revision>
  <dcterms:created xsi:type="dcterms:W3CDTF">2023-12-15T12:49:44Z</dcterms:created>
  <dcterms:modified xsi:type="dcterms:W3CDTF">2023-12-21T06:54:28Z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