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7" r:id="rId10"/>
    <p:sldId id="268" r:id="rId11"/>
    <p:sldId id="266" r:id="rId12"/>
    <p:sldId id="271" r:id="rId13"/>
    <p:sldId id="264" r:id="rId14"/>
    <p:sldId id="269" r:id="rId15"/>
    <p:sldId id="276" r:id="rId16"/>
    <p:sldId id="265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E763-4D09-4C0A-9F17-E677DDAA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0ADC-4625-4CB0-8E3D-AB766BBA2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036F-5C57-4CE3-9CB3-C1E89E8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1850-0F86-416F-B580-608D7BA4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F1AD-1AA4-493A-BC3A-280DD3E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0D55-495F-4F51-9570-F32CA90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CE98-C2F0-48FA-8C50-7F2C62C3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16CB-2AB3-4550-B6F6-8CEFAD24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4F15-9C55-404F-924B-7E9A486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A610-B320-474F-A71E-BC219BDA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66228-F3C0-4711-A605-A97F87B9E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F4E0-F523-4A71-B96E-3E8D6D48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29A2-D414-4810-AFF7-5BE57829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1D1D-4151-4E52-A325-D7D5EA9B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4E6D-A895-44E5-A180-F21F8C5F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A8D1-548F-403E-B3C0-7E8841D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2004-C4A6-403A-AE07-466C1C36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404-03C1-4EB9-884E-6D20A1C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5376-286E-4740-8026-EBD7A5E4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2020-02D4-4B73-9E70-8B7CD8E0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2999-7D55-4D8B-A113-93CC77BE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BB9-D8EA-4E30-8E01-9EB1AF80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2B00-EF6B-4CF9-A82D-EE951CEB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680F-9D43-4A97-8CF3-3003B0EA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5464-6CC5-49FA-914B-3BB17B5B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AC7E-1B9B-4B31-9221-D5DF0592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7AA-9790-4089-A862-282640E84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F26D1-2472-413D-AB9D-E8ACA622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96FC8-5034-411F-9AB5-48ABBEEC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1A77-AFC3-45DE-B3A9-7DCA39D9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31FA-7989-4F93-9128-78AAE462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D01A-1D10-4461-9C72-DD6EE6C6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961D6-2E9D-4648-9439-A0A144C2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D5DC-3E16-4517-8CC6-6646CFA1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25D8-D443-44EE-88F4-D24B10D2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6C7E3-22D8-4FC7-B150-833652DE4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12C56-1096-4AE8-AF54-468EBBAE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E6A78-E878-4F91-B217-B5FA6BB7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5D680-2A24-415A-855C-E446107B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2A3-2DAF-4E60-BE12-062913CC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F1F37-0008-4C7F-8198-B9C10CD0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1B990-321F-4BE0-BC85-93334CA4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F23FE-49D6-4867-A978-C4F71E72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4396D-1BEB-4892-97C2-CF20A73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EDCA1-FF37-4177-878B-4C640F6A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2C118-0D6E-4864-A38C-88F09D42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D68F-F086-47F1-80B6-BF239E30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3FA4-678F-416D-A1CD-80927197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6EB7-1F60-436D-89BF-D4A271493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ECC64-A4FA-4D43-A031-C323243A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A861-1202-450F-9F88-12303A6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3658-D0F2-477B-A287-39013C84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2D08-84CE-42F3-8815-D337E79A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2F41F-239F-49ED-91D7-4D65EF31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CBCC3-F30C-41DB-9155-22FE98C9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6B0C-131E-47CA-89C8-9010D022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092CC-45C4-432E-B86B-720A82FD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0C81-D1CD-42E9-9E49-9AEF1DCF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A47E1-FF4B-4262-B452-9DE0E247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AD31-DAC4-4258-A961-2FFD4C7F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C276-7ED5-40FD-AE31-8F66F093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AB0-BE77-475E-BB5F-C175DCDCB6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6393-E6FF-494A-BEE8-18F4159C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2FCD-3CCB-4DD8-8CBF-FC09DDF33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8C1A-70AC-4186-85DC-43C483F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02A1-3250-4443-AF07-D61E5F88D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Path planning problem</a:t>
            </a:r>
            <a:br>
              <a:rPr lang="he-IL" b="1" dirty="0"/>
            </a:br>
            <a:r>
              <a:rPr lang="en-US" b="1" dirty="0"/>
              <a:t>Algorithms</a:t>
            </a:r>
            <a:r>
              <a:rPr lang="he-IL" b="1" dirty="0"/>
              <a:t> </a:t>
            </a:r>
            <a:r>
              <a:rPr lang="en-US" b="1" dirty="0"/>
              <a:t>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82929-4D27-4CFB-BFAE-FA999FC16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</a:t>
            </a:r>
            <a:r>
              <a:rPr lang="en-US" dirty="0" err="1"/>
              <a:t>Bouzaglo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D* Lite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A* from End to Start (save the date!)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Start moving from start according the path planed.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obstacle occurred: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Replan</a:t>
            </a:r>
            <a:r>
              <a:rPr lang="en-US" sz="2000" dirty="0"/>
              <a:t> – only the necessary area.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D*-Lite is considered much simpler than D*, and since it always runs at least as fast as D*, it has completely obsoleted D*.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3151414" y="6176963"/>
                <a:ext cx="764177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(worst case)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14" y="6176963"/>
                <a:ext cx="7641772" cy="578685"/>
              </a:xfrm>
              <a:prstGeom prst="rect">
                <a:avLst/>
              </a:prstGeom>
              <a:blipFill>
                <a:blip r:embed="rId2"/>
                <a:stretch>
                  <a:fillRect l="-1675"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Potential Field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/>
              <a:t>Create APT model</a:t>
            </a:r>
          </a:p>
          <a:p>
            <a:r>
              <a:rPr lang="en-US" sz="1500" dirty="0"/>
              <a:t>Potential field calculation (gradient descent)</a:t>
            </a:r>
          </a:p>
          <a:p>
            <a:r>
              <a:rPr lang="en-US" sz="1500" dirty="0"/>
              <a:t>Start movement at starting point</a:t>
            </a:r>
          </a:p>
          <a:p>
            <a:pPr lvl="1"/>
            <a:r>
              <a:rPr lang="en-US" sz="1500" dirty="0"/>
              <a:t>If (goal reached)</a:t>
            </a:r>
          </a:p>
          <a:p>
            <a:pPr lvl="2"/>
            <a:r>
              <a:rPr lang="en-US" sz="1500" dirty="0"/>
              <a:t>Stop navigation</a:t>
            </a:r>
          </a:p>
          <a:p>
            <a:pPr lvl="1"/>
            <a:r>
              <a:rPr lang="en-US" sz="1500" dirty="0"/>
              <a:t>Else:</a:t>
            </a:r>
          </a:p>
          <a:p>
            <a:pPr lvl="2"/>
            <a:r>
              <a:rPr lang="en-US" sz="1500" dirty="0"/>
              <a:t>If obstacle is detected:</a:t>
            </a:r>
          </a:p>
          <a:p>
            <a:pPr lvl="3"/>
            <a:r>
              <a:rPr lang="en-US" sz="1500" dirty="0"/>
              <a:t>APF model</a:t>
            </a:r>
          </a:p>
          <a:p>
            <a:pPr lvl="3"/>
            <a:r>
              <a:rPr lang="en-US" sz="1500" dirty="0"/>
              <a:t>Potential field calculation</a:t>
            </a:r>
          </a:p>
          <a:p>
            <a:pPr lvl="3"/>
            <a:r>
              <a:rPr lang="en-US" sz="1500" dirty="0"/>
              <a:t>Turning angel to find safe position</a:t>
            </a:r>
          </a:p>
          <a:p>
            <a:pPr lvl="3"/>
            <a:r>
              <a:rPr lang="en-US" sz="1500" dirty="0"/>
              <a:t>if: (goal </a:t>
            </a:r>
            <a:r>
              <a:rPr lang="en-US" sz="1500" dirty="0" err="1"/>
              <a:t>eached</a:t>
            </a:r>
            <a:r>
              <a:rPr lang="en-US" sz="1500" dirty="0"/>
              <a:t>):</a:t>
            </a:r>
          </a:p>
          <a:p>
            <a:pPr lvl="4"/>
            <a:r>
              <a:rPr lang="en-US" sz="1500" dirty="0"/>
              <a:t>Stop navigation</a:t>
            </a:r>
          </a:p>
          <a:p>
            <a:pPr lvl="3"/>
            <a:r>
              <a:rPr lang="en-US" sz="1500" dirty="0"/>
              <a:t>Else if (obstacle):</a:t>
            </a:r>
          </a:p>
          <a:p>
            <a:pPr lvl="4"/>
            <a:r>
              <a:rPr lang="en-US" sz="1500" dirty="0"/>
              <a:t>Repeat APF</a:t>
            </a:r>
          </a:p>
          <a:p>
            <a:pPr lvl="2"/>
            <a:r>
              <a:rPr lang="en-US" sz="1500" dirty="0"/>
              <a:t>Else:</a:t>
            </a:r>
          </a:p>
          <a:p>
            <a:pPr lvl="3"/>
            <a:r>
              <a:rPr lang="en-US" sz="1500" dirty="0"/>
              <a:t>Keep navigate till goal is reached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2579914" y="6221904"/>
                <a:ext cx="764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4" y="6221904"/>
                <a:ext cx="7641772" cy="523220"/>
              </a:xfrm>
              <a:prstGeom prst="rect">
                <a:avLst/>
              </a:prstGeom>
              <a:blipFill>
                <a:blip r:embed="rId2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FAFC62-A7D1-4477-993F-1A7A740A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70" y="2383477"/>
            <a:ext cx="5438873" cy="18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0C3DC-6E1B-4718-9FC8-0C94318F3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algorithms</a:t>
            </a:r>
          </a:p>
        </p:txBody>
      </p:sp>
    </p:spTree>
    <p:extLst>
      <p:ext uri="{BB962C8B-B14F-4D97-AF65-F5344CB8AC3E}">
        <p14:creationId xmlns:p14="http://schemas.microsoft.com/office/powerpoint/2010/main" val="252456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Probabilistic Road-Map (PRM)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Step 1</a:t>
            </a:r>
            <a:r>
              <a:rPr lang="en-US" sz="1800" dirty="0"/>
              <a:t> – learning the map:</a:t>
            </a:r>
          </a:p>
          <a:p>
            <a:pPr lvl="1"/>
            <a:r>
              <a:rPr lang="en-US" sz="1800" dirty="0"/>
              <a:t>Initially empty graph – G (V,E).</a:t>
            </a:r>
          </a:p>
          <a:p>
            <a:pPr lvl="1"/>
            <a:r>
              <a:rPr lang="en-US" sz="1800" dirty="0"/>
              <a:t>Chose q randomly.</a:t>
            </a:r>
          </a:p>
          <a:p>
            <a:pPr lvl="1"/>
            <a:r>
              <a:rPr lang="en-US" sz="1800" dirty="0"/>
              <a:t>If q is free (collision detection) add to G.</a:t>
            </a:r>
          </a:p>
          <a:p>
            <a:pPr lvl="1"/>
            <a:r>
              <a:rPr lang="en-US" sz="1800" dirty="0"/>
              <a:t>Repeat until N nodes chosen.</a:t>
            </a:r>
          </a:p>
          <a:p>
            <a:pPr lvl="1"/>
            <a:r>
              <a:rPr lang="en-US" sz="1800" dirty="0"/>
              <a:t>For each q’ select k closest neighbors:</a:t>
            </a:r>
          </a:p>
          <a:p>
            <a:pPr lvl="2"/>
            <a:r>
              <a:rPr lang="en-US" sz="1800" dirty="0"/>
              <a:t>For each neighbor – connect q to neighbors q’.</a:t>
            </a:r>
          </a:p>
          <a:p>
            <a:pPr lvl="2"/>
            <a:r>
              <a:rPr lang="en-US" sz="1800" dirty="0"/>
              <a:t>If connect successful – add edge (</a:t>
            </a:r>
            <a:r>
              <a:rPr lang="en-US" sz="1800" dirty="0" err="1"/>
              <a:t>q,q</a:t>
            </a:r>
            <a:r>
              <a:rPr lang="en-US" sz="1800" dirty="0"/>
              <a:t>’) to G.</a:t>
            </a:r>
          </a:p>
          <a:p>
            <a:r>
              <a:rPr lang="en-US" sz="1800" b="1" dirty="0"/>
              <a:t>Step 2</a:t>
            </a:r>
            <a:r>
              <a:rPr lang="en-US" sz="1800" dirty="0"/>
              <a:t> – Finding a Path</a:t>
            </a:r>
          </a:p>
          <a:p>
            <a:pPr lvl="1"/>
            <a:r>
              <a:rPr lang="en-US" sz="1800" dirty="0"/>
              <a:t>Connect start and goal to exist G:</a:t>
            </a:r>
          </a:p>
          <a:p>
            <a:pPr lvl="2"/>
            <a:r>
              <a:rPr lang="en-US" sz="1800" dirty="0"/>
              <a:t>Find k nearest neighbors of </a:t>
            </a:r>
            <a:r>
              <a:rPr lang="en-US" sz="1800" u="sng" dirty="0"/>
              <a:t>start</a:t>
            </a:r>
            <a:r>
              <a:rPr lang="en-US" sz="1800" dirty="0"/>
              <a:t> and </a:t>
            </a:r>
            <a:r>
              <a:rPr lang="en-US" sz="1800" u="sng" dirty="0"/>
              <a:t>goal</a:t>
            </a:r>
            <a:r>
              <a:rPr lang="en-US" sz="1800" dirty="0"/>
              <a:t> in roadmap.</a:t>
            </a:r>
          </a:p>
          <a:p>
            <a:pPr lvl="2"/>
            <a:r>
              <a:rPr lang="en-US" sz="1800" dirty="0"/>
              <a:t>Connect start and goal to some exist nodes.</a:t>
            </a:r>
          </a:p>
          <a:p>
            <a:pPr lvl="1"/>
            <a:r>
              <a:rPr lang="en-US" sz="1800" dirty="0"/>
              <a:t>Use Dijkstra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332E0-8809-4C9B-B4A7-19D6E1A91D35}"/>
              </a:ext>
            </a:extLst>
          </p:cNvPr>
          <p:cNvSpPr txBox="1"/>
          <p:nvPr/>
        </p:nvSpPr>
        <p:spPr>
          <a:xfrm>
            <a:off x="2878037" y="5915353"/>
            <a:ext cx="76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Complexity = </a:t>
            </a:r>
            <a:r>
              <a:rPr lang="en-US" sz="2800" dirty="0"/>
              <a:t>Dijkstra’s complexity (worst case)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5FE3F-923B-4B71-A6CB-8183719E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35" y="1460221"/>
            <a:ext cx="3664720" cy="219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E4464-850D-431F-A4F3-C0A6CE3E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95" y="3630203"/>
            <a:ext cx="3716960" cy="22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Rapidly-Exploring Random Trees (RRT)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Code:</a:t>
            </a:r>
          </a:p>
          <a:p>
            <a:pPr lvl="1"/>
            <a:r>
              <a:rPr lang="en-US" sz="1600" dirty="0"/>
              <a:t>Start, End </a:t>
            </a:r>
          </a:p>
          <a:p>
            <a:pPr lvl="1"/>
            <a:r>
              <a:rPr lang="en-US" sz="1600" dirty="0"/>
              <a:t>Counter = 0  - keeps track of iterations</a:t>
            </a:r>
          </a:p>
          <a:p>
            <a:pPr lvl="1"/>
            <a:r>
              <a:rPr lang="en-US" sz="1600" dirty="0" err="1"/>
              <a:t>lim</a:t>
            </a:r>
            <a:r>
              <a:rPr lang="en-US" sz="1600" dirty="0"/>
              <a:t> - number of iterations algorithm should run for</a:t>
            </a:r>
          </a:p>
          <a:p>
            <a:pPr lvl="1"/>
            <a:r>
              <a:rPr lang="en-US" sz="1600" dirty="0"/>
              <a:t>G(V,E) </a:t>
            </a:r>
          </a:p>
          <a:p>
            <a:pPr lvl="1"/>
            <a:r>
              <a:rPr lang="en-US" sz="1600" dirty="0"/>
              <a:t>While counter &lt; </a:t>
            </a:r>
            <a:r>
              <a:rPr lang="en-US" sz="1600" dirty="0" err="1"/>
              <a:t>lim</a:t>
            </a:r>
            <a:r>
              <a:rPr lang="en-US" sz="1600" dirty="0"/>
              <a:t>:</a:t>
            </a:r>
          </a:p>
          <a:p>
            <a:pPr lvl="2"/>
            <a:r>
              <a:rPr lang="en-US" sz="1600" dirty="0"/>
              <a:t>Xnew = Choose random position (using collision detection)</a:t>
            </a:r>
          </a:p>
          <a:p>
            <a:pPr lvl="2"/>
            <a:r>
              <a:rPr lang="en-US" sz="1600" dirty="0"/>
              <a:t>Xnearest = Select the nearest node this this position.</a:t>
            </a:r>
          </a:p>
          <a:p>
            <a:pPr lvl="2"/>
            <a:r>
              <a:rPr lang="en-US" sz="1600" dirty="0" err="1"/>
              <a:t>New_edge</a:t>
            </a:r>
            <a:r>
              <a:rPr lang="en-US" sz="1600" dirty="0"/>
              <a:t> = Edge(Xnew, Xnearest)</a:t>
            </a:r>
          </a:p>
          <a:p>
            <a:pPr lvl="2"/>
            <a:r>
              <a:rPr lang="en-US" sz="1600" dirty="0" err="1"/>
              <a:t>G.append</a:t>
            </a:r>
            <a:r>
              <a:rPr lang="en-US" sz="1600" dirty="0"/>
              <a:t>(</a:t>
            </a:r>
            <a:r>
              <a:rPr lang="en-US" sz="1600" dirty="0" err="1"/>
              <a:t>new_edge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if Xnew == end (or close):</a:t>
            </a:r>
          </a:p>
          <a:p>
            <a:pPr lvl="3"/>
            <a:r>
              <a:rPr lang="en-US" sz="1600" dirty="0"/>
              <a:t>Return G</a:t>
            </a:r>
          </a:p>
          <a:p>
            <a:pPr lvl="1"/>
            <a:r>
              <a:rPr lang="en-US" sz="1600" dirty="0"/>
              <a:t>Return G</a:t>
            </a:r>
            <a:endParaRPr lang="en-US" sz="1800" dirty="0"/>
          </a:p>
          <a:p>
            <a:r>
              <a:rPr lang="en-US" sz="1800" dirty="0"/>
              <a:t>Find path (if exist) – but </a:t>
            </a:r>
            <a:r>
              <a:rPr lang="en-US" sz="1800" b="1" dirty="0"/>
              <a:t>not </a:t>
            </a:r>
            <a:r>
              <a:rPr lang="en-US" sz="1800" dirty="0"/>
              <a:t> optimal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2878037" y="5915353"/>
                <a:ext cx="764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𝒏𝒍𝒐𝒈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037" y="5915353"/>
                <a:ext cx="764177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1628CE-3928-48AF-BB25-F68D61FC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30" y="1825625"/>
            <a:ext cx="3465538" cy="34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RRT*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Rad = 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G(V,E)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range(0…n):</a:t>
            </a:r>
          </a:p>
          <a:p>
            <a:pPr lvl="1"/>
            <a:r>
              <a:rPr lang="en-US" sz="1600" dirty="0"/>
              <a:t>Xnew = = Choose random position (using collision detection)</a:t>
            </a:r>
          </a:p>
          <a:p>
            <a:pPr lvl="1"/>
            <a:r>
              <a:rPr lang="en-US" sz="1600" dirty="0"/>
              <a:t>Xnearest = Select the nearest node this this position.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Cost(Xnew) = Distance(Xnew, Xnearest)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Xbest, Xneighbors = findNeighbors(Xnew, Rad)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Link = Chain(Xnew, Xbest)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For x in Xneighbors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If Cost(Xnew) + Distance(Xnew,x) &lt; Cost(x)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Cost(x) = Cost(Xnew)+Distance(Xnew,x)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Parent(x) = Xnew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G += {Xnew,x}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G += Link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Return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2878037" y="5915353"/>
                <a:ext cx="764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𝒏𝒍𝒐𝒈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037" y="5915353"/>
                <a:ext cx="764177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921C1B-A3FD-4DFE-8AD1-A9FC60B2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2" y="1817765"/>
            <a:ext cx="3167742" cy="3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Probabilistic Road-Map (PRM)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Step 1 – learning the map:</a:t>
            </a:r>
          </a:p>
          <a:p>
            <a:pPr lvl="1"/>
            <a:r>
              <a:rPr lang="en-US" sz="1800" dirty="0"/>
              <a:t>Initially empty graph</a:t>
            </a:r>
          </a:p>
          <a:p>
            <a:pPr lvl="1"/>
            <a:r>
              <a:rPr lang="en-US" sz="1800" dirty="0"/>
              <a:t>chose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332E0-8809-4C9B-B4A7-19D6E1A91D35}"/>
              </a:ext>
            </a:extLst>
          </p:cNvPr>
          <p:cNvSpPr txBox="1"/>
          <p:nvPr/>
        </p:nvSpPr>
        <p:spPr>
          <a:xfrm>
            <a:off x="3151414" y="6176963"/>
            <a:ext cx="76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Complexity = </a:t>
            </a:r>
            <a:r>
              <a:rPr lang="en-US" sz="2800" dirty="0"/>
              <a:t>Dijkstra’s complexity (worst case)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6EF8C-1AFA-4B2C-9FF8-C6CE73C7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078" y="142875"/>
            <a:ext cx="7286625" cy="657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00C4D-34D2-4827-B916-34A0058E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66" y="0"/>
            <a:ext cx="5343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F20FA-35E9-4A6B-9A74-FE6B8CE33278}"/>
              </a:ext>
            </a:extLst>
          </p:cNvPr>
          <p:cNvSpPr/>
          <p:nvPr/>
        </p:nvSpPr>
        <p:spPr>
          <a:xfrm>
            <a:off x="3081403" y="585591"/>
            <a:ext cx="5686817" cy="5686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99F76-2F8E-4531-9F6B-C717B6A9DAD0}"/>
              </a:ext>
            </a:extLst>
          </p:cNvPr>
          <p:cNvSpPr/>
          <p:nvPr/>
        </p:nvSpPr>
        <p:spPr>
          <a:xfrm>
            <a:off x="3407080" y="5677422"/>
            <a:ext cx="175364" cy="1753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B52010-A3A9-4568-9FEF-23DE0F1C8CD0}"/>
              </a:ext>
            </a:extLst>
          </p:cNvPr>
          <p:cNvSpPr/>
          <p:nvPr/>
        </p:nvSpPr>
        <p:spPr>
          <a:xfrm>
            <a:off x="8194110" y="966592"/>
            <a:ext cx="175364" cy="175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CCB66-3261-4041-B0CE-FC14A3EED505}"/>
              </a:ext>
            </a:extLst>
          </p:cNvPr>
          <p:cNvSpPr/>
          <p:nvPr/>
        </p:nvSpPr>
        <p:spPr>
          <a:xfrm>
            <a:off x="3657600" y="1240077"/>
            <a:ext cx="1227551" cy="1352811"/>
          </a:xfrm>
          <a:custGeom>
            <a:avLst/>
            <a:gdLst>
              <a:gd name="connsiteX0" fmla="*/ 438411 w 1227551"/>
              <a:gd name="connsiteY0" fmla="*/ 0 h 1352811"/>
              <a:gd name="connsiteX1" fmla="*/ 0 w 1227551"/>
              <a:gd name="connsiteY1" fmla="*/ 501041 h 1352811"/>
              <a:gd name="connsiteX2" fmla="*/ 438411 w 1227551"/>
              <a:gd name="connsiteY2" fmla="*/ 1352811 h 1352811"/>
              <a:gd name="connsiteX3" fmla="*/ 1227551 w 1227551"/>
              <a:gd name="connsiteY3" fmla="*/ 951978 h 1352811"/>
              <a:gd name="connsiteX4" fmla="*/ 438411 w 1227551"/>
              <a:gd name="connsiteY4" fmla="*/ 0 h 135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551" h="1352811">
                <a:moveTo>
                  <a:pt x="438411" y="0"/>
                </a:moveTo>
                <a:lnTo>
                  <a:pt x="0" y="501041"/>
                </a:lnTo>
                <a:lnTo>
                  <a:pt x="438411" y="1352811"/>
                </a:lnTo>
                <a:lnTo>
                  <a:pt x="1227551" y="951978"/>
                </a:lnTo>
                <a:lnTo>
                  <a:pt x="43841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6D2F2D-6FA6-466C-93F1-9CB01E507047}"/>
              </a:ext>
            </a:extLst>
          </p:cNvPr>
          <p:cNvSpPr/>
          <p:nvPr/>
        </p:nvSpPr>
        <p:spPr>
          <a:xfrm>
            <a:off x="5736921" y="1653436"/>
            <a:ext cx="1453019" cy="2016690"/>
          </a:xfrm>
          <a:custGeom>
            <a:avLst/>
            <a:gdLst>
              <a:gd name="connsiteX0" fmla="*/ 1039660 w 1453019"/>
              <a:gd name="connsiteY0" fmla="*/ 0 h 2016690"/>
              <a:gd name="connsiteX1" fmla="*/ 0 w 1453019"/>
              <a:gd name="connsiteY1" fmla="*/ 1427967 h 2016690"/>
              <a:gd name="connsiteX2" fmla="*/ 1027134 w 1453019"/>
              <a:gd name="connsiteY2" fmla="*/ 2016690 h 2016690"/>
              <a:gd name="connsiteX3" fmla="*/ 1453019 w 1453019"/>
              <a:gd name="connsiteY3" fmla="*/ 1265128 h 2016690"/>
              <a:gd name="connsiteX4" fmla="*/ 1014608 w 1453019"/>
              <a:gd name="connsiteY4" fmla="*/ 751561 h 2016690"/>
              <a:gd name="connsiteX5" fmla="*/ 1039660 w 1453019"/>
              <a:gd name="connsiteY5" fmla="*/ 0 h 20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3019" h="2016690">
                <a:moveTo>
                  <a:pt x="1039660" y="0"/>
                </a:moveTo>
                <a:lnTo>
                  <a:pt x="0" y="1427967"/>
                </a:lnTo>
                <a:lnTo>
                  <a:pt x="1027134" y="2016690"/>
                </a:lnTo>
                <a:lnTo>
                  <a:pt x="1453019" y="1265128"/>
                </a:lnTo>
                <a:lnTo>
                  <a:pt x="1014608" y="751561"/>
                </a:lnTo>
                <a:lnTo>
                  <a:pt x="10396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3DF512-C9FB-4E8E-8AD4-83FEBFA6C5DA}"/>
              </a:ext>
            </a:extLst>
          </p:cNvPr>
          <p:cNvSpPr/>
          <p:nvPr/>
        </p:nvSpPr>
        <p:spPr>
          <a:xfrm>
            <a:off x="3933173" y="4070959"/>
            <a:ext cx="1828800" cy="1791222"/>
          </a:xfrm>
          <a:custGeom>
            <a:avLst/>
            <a:gdLst>
              <a:gd name="connsiteX0" fmla="*/ 638827 w 1828800"/>
              <a:gd name="connsiteY0" fmla="*/ 0 h 1791222"/>
              <a:gd name="connsiteX1" fmla="*/ 0 w 1828800"/>
              <a:gd name="connsiteY1" fmla="*/ 187890 h 1791222"/>
              <a:gd name="connsiteX2" fmla="*/ 175364 w 1828800"/>
              <a:gd name="connsiteY2" fmla="*/ 977030 h 1791222"/>
              <a:gd name="connsiteX3" fmla="*/ 901874 w 1828800"/>
              <a:gd name="connsiteY3" fmla="*/ 989556 h 1791222"/>
              <a:gd name="connsiteX4" fmla="*/ 1465545 w 1828800"/>
              <a:gd name="connsiteY4" fmla="*/ 1791222 h 1791222"/>
              <a:gd name="connsiteX5" fmla="*/ 1828800 w 1828800"/>
              <a:gd name="connsiteY5" fmla="*/ 1503123 h 1791222"/>
              <a:gd name="connsiteX6" fmla="*/ 939452 w 1828800"/>
              <a:gd name="connsiteY6" fmla="*/ 526093 h 1791222"/>
              <a:gd name="connsiteX7" fmla="*/ 501041 w 1828800"/>
              <a:gd name="connsiteY7" fmla="*/ 576197 h 1791222"/>
              <a:gd name="connsiteX8" fmla="*/ 638827 w 1828800"/>
              <a:gd name="connsiteY8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791222">
                <a:moveTo>
                  <a:pt x="638827" y="0"/>
                </a:moveTo>
                <a:lnTo>
                  <a:pt x="0" y="187890"/>
                </a:lnTo>
                <a:lnTo>
                  <a:pt x="175364" y="977030"/>
                </a:lnTo>
                <a:lnTo>
                  <a:pt x="901874" y="989556"/>
                </a:lnTo>
                <a:lnTo>
                  <a:pt x="1465545" y="1791222"/>
                </a:lnTo>
                <a:lnTo>
                  <a:pt x="1828800" y="1503123"/>
                </a:lnTo>
                <a:lnTo>
                  <a:pt x="939452" y="526093"/>
                </a:lnTo>
                <a:lnTo>
                  <a:pt x="501041" y="576197"/>
                </a:lnTo>
                <a:lnTo>
                  <a:pt x="63882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1847EA-8FB3-45B5-BCBD-54B41A4A2359}"/>
              </a:ext>
            </a:extLst>
          </p:cNvPr>
          <p:cNvSpPr/>
          <p:nvPr/>
        </p:nvSpPr>
        <p:spPr>
          <a:xfrm>
            <a:off x="7152362" y="4070959"/>
            <a:ext cx="1240076" cy="1766170"/>
          </a:xfrm>
          <a:custGeom>
            <a:avLst/>
            <a:gdLst>
              <a:gd name="connsiteX0" fmla="*/ 350728 w 1240076"/>
              <a:gd name="connsiteY0" fmla="*/ 0 h 1766170"/>
              <a:gd name="connsiteX1" fmla="*/ 1102290 w 1240076"/>
              <a:gd name="connsiteY1" fmla="*/ 0 h 1766170"/>
              <a:gd name="connsiteX2" fmla="*/ 1240076 w 1240076"/>
              <a:gd name="connsiteY2" fmla="*/ 1766170 h 1766170"/>
              <a:gd name="connsiteX3" fmla="*/ 0 w 1240076"/>
              <a:gd name="connsiteY3" fmla="*/ 1628383 h 1766170"/>
              <a:gd name="connsiteX4" fmla="*/ 826717 w 1240076"/>
              <a:gd name="connsiteY4" fmla="*/ 851770 h 1766170"/>
              <a:gd name="connsiteX5" fmla="*/ 212942 w 1240076"/>
              <a:gd name="connsiteY5" fmla="*/ 450937 h 1766170"/>
              <a:gd name="connsiteX6" fmla="*/ 350728 w 1240076"/>
              <a:gd name="connsiteY6" fmla="*/ 0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076" h="1766170">
                <a:moveTo>
                  <a:pt x="350728" y="0"/>
                </a:moveTo>
                <a:lnTo>
                  <a:pt x="1102290" y="0"/>
                </a:lnTo>
                <a:lnTo>
                  <a:pt x="1240076" y="1766170"/>
                </a:lnTo>
                <a:lnTo>
                  <a:pt x="0" y="1628383"/>
                </a:lnTo>
                <a:lnTo>
                  <a:pt x="826717" y="851770"/>
                </a:lnTo>
                <a:lnTo>
                  <a:pt x="212942" y="450937"/>
                </a:lnTo>
                <a:lnTo>
                  <a:pt x="3507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427F6-32F2-42D9-8400-1063A7A05C1F}"/>
              </a:ext>
            </a:extLst>
          </p:cNvPr>
          <p:cNvSpPr txBox="1"/>
          <p:nvPr/>
        </p:nvSpPr>
        <p:spPr>
          <a:xfrm>
            <a:off x="3081403" y="5862181"/>
            <a:ext cx="13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0661B-79C2-4DA4-BD3B-A1D3D1CA98E8}"/>
              </a:ext>
            </a:extLst>
          </p:cNvPr>
          <p:cNvSpPr txBox="1"/>
          <p:nvPr/>
        </p:nvSpPr>
        <p:spPr>
          <a:xfrm>
            <a:off x="7968642" y="602573"/>
            <a:ext cx="13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0454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BE69B61-43B3-4EF7-ADE9-CF2644849A62}"/>
              </a:ext>
            </a:extLst>
          </p:cNvPr>
          <p:cNvSpPr/>
          <p:nvPr/>
        </p:nvSpPr>
        <p:spPr>
          <a:xfrm>
            <a:off x="2008781" y="170245"/>
            <a:ext cx="7097119" cy="634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175522-271C-4863-A61E-A77211FEB53F}"/>
              </a:ext>
            </a:extLst>
          </p:cNvPr>
          <p:cNvSpPr/>
          <p:nvPr/>
        </p:nvSpPr>
        <p:spPr>
          <a:xfrm>
            <a:off x="3810669" y="3937973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132E6-9C40-44DE-A673-9333F197378A}"/>
              </a:ext>
            </a:extLst>
          </p:cNvPr>
          <p:cNvSpPr/>
          <p:nvPr/>
        </p:nvSpPr>
        <p:spPr>
          <a:xfrm>
            <a:off x="4546946" y="5496345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6CCCF9-E03A-4496-9D7C-E6BB052EAE96}"/>
              </a:ext>
            </a:extLst>
          </p:cNvPr>
          <p:cNvSpPr/>
          <p:nvPr/>
        </p:nvSpPr>
        <p:spPr>
          <a:xfrm>
            <a:off x="3596756" y="601341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23627-4F62-4C33-AA7D-E14DBA334C61}"/>
              </a:ext>
            </a:extLst>
          </p:cNvPr>
          <p:cNvSpPr/>
          <p:nvPr/>
        </p:nvSpPr>
        <p:spPr>
          <a:xfrm>
            <a:off x="4364797" y="4531469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2BA11C-A77A-41E8-9C94-385E74F57E88}"/>
              </a:ext>
            </a:extLst>
          </p:cNvPr>
          <p:cNvSpPr/>
          <p:nvPr/>
        </p:nvSpPr>
        <p:spPr>
          <a:xfrm>
            <a:off x="2819919" y="4825159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E9CAD-4138-4A49-9111-7359EC7E9498}"/>
              </a:ext>
            </a:extLst>
          </p:cNvPr>
          <p:cNvSpPr/>
          <p:nvPr/>
        </p:nvSpPr>
        <p:spPr>
          <a:xfrm>
            <a:off x="2459199" y="5925734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95F4D-DEB4-489A-8A68-25E5DC6A1240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2546882" y="4974842"/>
            <a:ext cx="298719" cy="950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3394E-515E-4702-8D42-DAB48AD9A6F2}"/>
              </a:ext>
            </a:extLst>
          </p:cNvPr>
          <p:cNvCxnSpPr>
            <a:cxnSpLocks/>
            <a:stCxn id="4" idx="2"/>
            <a:endCxn id="8" idx="7"/>
          </p:cNvCxnSpPr>
          <p:nvPr/>
        </p:nvCxnSpPr>
        <p:spPr>
          <a:xfrm flipH="1">
            <a:off x="2969602" y="4025656"/>
            <a:ext cx="841067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831CD-EAA1-48A8-8368-6781885AD42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2634564" y="6013417"/>
            <a:ext cx="962192" cy="87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E25FE-956B-43A9-A0BC-306D6CC9335D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3746439" y="5646028"/>
            <a:ext cx="826189" cy="39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294B4B-11B8-499A-B385-B9DF5A9FD26E}"/>
              </a:ext>
            </a:extLst>
          </p:cNvPr>
          <p:cNvCxnSpPr>
            <a:cxnSpLocks/>
            <a:stCxn id="5" idx="6"/>
            <a:endCxn id="35" idx="2"/>
          </p:cNvCxnSpPr>
          <p:nvPr/>
        </p:nvCxnSpPr>
        <p:spPr>
          <a:xfrm>
            <a:off x="4722311" y="5584028"/>
            <a:ext cx="1416502" cy="304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6554FD5-1188-406E-8F80-E6D12C1AF63D}"/>
              </a:ext>
            </a:extLst>
          </p:cNvPr>
          <p:cNvSpPr/>
          <p:nvPr/>
        </p:nvSpPr>
        <p:spPr>
          <a:xfrm>
            <a:off x="7775126" y="3999973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7CA0D-1F13-4074-A6DA-FAF878EDDB17}"/>
              </a:ext>
            </a:extLst>
          </p:cNvPr>
          <p:cNvSpPr/>
          <p:nvPr/>
        </p:nvSpPr>
        <p:spPr>
          <a:xfrm>
            <a:off x="8511403" y="5558345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0C4DC3-CF9F-4902-848D-91A104C1528B}"/>
              </a:ext>
            </a:extLst>
          </p:cNvPr>
          <p:cNvSpPr/>
          <p:nvPr/>
        </p:nvSpPr>
        <p:spPr>
          <a:xfrm>
            <a:off x="6138813" y="5801094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4A12C7-7CB5-4809-A82C-D68012FB6388}"/>
              </a:ext>
            </a:extLst>
          </p:cNvPr>
          <p:cNvSpPr/>
          <p:nvPr/>
        </p:nvSpPr>
        <p:spPr>
          <a:xfrm>
            <a:off x="8329254" y="4593469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B9130A-FA99-4737-A56D-7E2B2FADDF3E}"/>
              </a:ext>
            </a:extLst>
          </p:cNvPr>
          <p:cNvSpPr/>
          <p:nvPr/>
        </p:nvSpPr>
        <p:spPr>
          <a:xfrm>
            <a:off x="6599021" y="4035920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B4CB24-1CA5-42F8-A7E3-6498C54DED90}"/>
              </a:ext>
            </a:extLst>
          </p:cNvPr>
          <p:cNvSpPr/>
          <p:nvPr/>
        </p:nvSpPr>
        <p:spPr>
          <a:xfrm>
            <a:off x="7088207" y="494060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C79452-7A5E-46BF-9E1B-67CAF11EEEF2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3986034" y="4025656"/>
            <a:ext cx="2612987" cy="97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54F131-6862-4C23-8E7A-124F0F6598AE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H="1">
            <a:off x="6774386" y="4087656"/>
            <a:ext cx="1000740" cy="3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5BA706-40F7-44B8-9C0C-78614A72D847}"/>
              </a:ext>
            </a:extLst>
          </p:cNvPr>
          <p:cNvCxnSpPr>
            <a:cxnSpLocks/>
            <a:stCxn id="35" idx="6"/>
            <a:endCxn id="34" idx="3"/>
          </p:cNvCxnSpPr>
          <p:nvPr/>
        </p:nvCxnSpPr>
        <p:spPr>
          <a:xfrm flipV="1">
            <a:off x="6314178" y="5708028"/>
            <a:ext cx="2222907" cy="18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0578A9-5930-4D6A-97B9-434B9BFC6E19}"/>
              </a:ext>
            </a:extLst>
          </p:cNvPr>
          <p:cNvCxnSpPr>
            <a:cxnSpLocks/>
            <a:stCxn id="34" idx="0"/>
            <a:endCxn id="36" idx="4"/>
          </p:cNvCxnSpPr>
          <p:nvPr/>
        </p:nvCxnSpPr>
        <p:spPr>
          <a:xfrm flipH="1" flipV="1">
            <a:off x="8416937" y="4768834"/>
            <a:ext cx="182149" cy="789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719FB0-2A8F-4AC9-A95D-A295D75D3B9F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7924809" y="4149656"/>
            <a:ext cx="430127" cy="46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E86669D-23A7-41EB-A254-203B4F17489B}"/>
              </a:ext>
            </a:extLst>
          </p:cNvPr>
          <p:cNvSpPr/>
          <p:nvPr/>
        </p:nvSpPr>
        <p:spPr>
          <a:xfrm>
            <a:off x="3836351" y="552428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1492EF-EA12-410A-802D-4E6315677493}"/>
              </a:ext>
            </a:extLst>
          </p:cNvPr>
          <p:cNvSpPr/>
          <p:nvPr/>
        </p:nvSpPr>
        <p:spPr>
          <a:xfrm>
            <a:off x="4572628" y="2110800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39E4811-3D99-4B5D-AE4B-B6B0AFB9EAAF}"/>
              </a:ext>
            </a:extLst>
          </p:cNvPr>
          <p:cNvSpPr/>
          <p:nvPr/>
        </p:nvSpPr>
        <p:spPr>
          <a:xfrm>
            <a:off x="3622438" y="262787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5C49E6C-94DA-4191-A475-247C67BF80BB}"/>
              </a:ext>
            </a:extLst>
          </p:cNvPr>
          <p:cNvSpPr/>
          <p:nvPr/>
        </p:nvSpPr>
        <p:spPr>
          <a:xfrm>
            <a:off x="4390479" y="1145924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E9D41C-D643-4BA1-B27F-35CD8D4C663A}"/>
              </a:ext>
            </a:extLst>
          </p:cNvPr>
          <p:cNvSpPr/>
          <p:nvPr/>
        </p:nvSpPr>
        <p:spPr>
          <a:xfrm>
            <a:off x="2845601" y="1439614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D453F5-B0F9-4A41-A05A-FD637D5DEC9D}"/>
              </a:ext>
            </a:extLst>
          </p:cNvPr>
          <p:cNvSpPr/>
          <p:nvPr/>
        </p:nvSpPr>
        <p:spPr>
          <a:xfrm>
            <a:off x="2484881" y="2540189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20C935-E4D8-47B4-86AA-E4E1B279E4E1}"/>
              </a:ext>
            </a:extLst>
          </p:cNvPr>
          <p:cNvCxnSpPr>
            <a:cxnSpLocks/>
            <a:stCxn id="81" idx="0"/>
            <a:endCxn id="80" idx="3"/>
          </p:cNvCxnSpPr>
          <p:nvPr/>
        </p:nvCxnSpPr>
        <p:spPr>
          <a:xfrm flipV="1">
            <a:off x="2572564" y="1589297"/>
            <a:ext cx="298719" cy="950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9AE4246-2B9D-4057-A69A-EC0EFD3CB21E}"/>
              </a:ext>
            </a:extLst>
          </p:cNvPr>
          <p:cNvCxnSpPr>
            <a:cxnSpLocks/>
            <a:stCxn id="76" idx="2"/>
            <a:endCxn id="80" idx="7"/>
          </p:cNvCxnSpPr>
          <p:nvPr/>
        </p:nvCxnSpPr>
        <p:spPr>
          <a:xfrm flipH="1">
            <a:off x="2995284" y="640111"/>
            <a:ext cx="841067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ED15E6-3008-4BBE-A38D-3572FBC28418}"/>
              </a:ext>
            </a:extLst>
          </p:cNvPr>
          <p:cNvCxnSpPr>
            <a:cxnSpLocks/>
            <a:stCxn id="81" idx="6"/>
            <a:endCxn id="78" idx="2"/>
          </p:cNvCxnSpPr>
          <p:nvPr/>
        </p:nvCxnSpPr>
        <p:spPr>
          <a:xfrm>
            <a:off x="2660246" y="2627872"/>
            <a:ext cx="962192" cy="87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67721D-5C88-4140-BC28-4112BBFA8B1F}"/>
              </a:ext>
            </a:extLst>
          </p:cNvPr>
          <p:cNvCxnSpPr>
            <a:cxnSpLocks/>
            <a:stCxn id="78" idx="7"/>
            <a:endCxn id="77" idx="3"/>
          </p:cNvCxnSpPr>
          <p:nvPr/>
        </p:nvCxnSpPr>
        <p:spPr>
          <a:xfrm flipV="1">
            <a:off x="3772121" y="2260483"/>
            <a:ext cx="826189" cy="39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B4FC2FE-63A0-426E-882D-8BB698431489}"/>
              </a:ext>
            </a:extLst>
          </p:cNvPr>
          <p:cNvCxnSpPr>
            <a:cxnSpLocks/>
            <a:stCxn id="77" idx="0"/>
            <a:endCxn id="79" idx="4"/>
          </p:cNvCxnSpPr>
          <p:nvPr/>
        </p:nvCxnSpPr>
        <p:spPr>
          <a:xfrm flipH="1" flipV="1">
            <a:off x="4478162" y="1321289"/>
            <a:ext cx="182149" cy="789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5A387E-615E-4475-8369-9CA358BD474D}"/>
              </a:ext>
            </a:extLst>
          </p:cNvPr>
          <p:cNvCxnSpPr>
            <a:cxnSpLocks/>
            <a:stCxn id="79" idx="1"/>
            <a:endCxn id="76" idx="5"/>
          </p:cNvCxnSpPr>
          <p:nvPr/>
        </p:nvCxnSpPr>
        <p:spPr>
          <a:xfrm flipH="1" flipV="1">
            <a:off x="3986034" y="702111"/>
            <a:ext cx="430127" cy="46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7B29DE2-A119-48BF-BCC4-1E64D59A091C}"/>
              </a:ext>
            </a:extLst>
          </p:cNvPr>
          <p:cNvSpPr/>
          <p:nvPr/>
        </p:nvSpPr>
        <p:spPr>
          <a:xfrm>
            <a:off x="7800808" y="614428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EC1249-BFBE-4E24-A9B1-15B585039CC2}"/>
              </a:ext>
            </a:extLst>
          </p:cNvPr>
          <p:cNvSpPr/>
          <p:nvPr/>
        </p:nvSpPr>
        <p:spPr>
          <a:xfrm>
            <a:off x="8537085" y="2172800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48E4E5C-BBCE-4C95-871B-E5FF6A896869}"/>
              </a:ext>
            </a:extLst>
          </p:cNvPr>
          <p:cNvSpPr/>
          <p:nvPr/>
        </p:nvSpPr>
        <p:spPr>
          <a:xfrm>
            <a:off x="6164495" y="2415549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58D04E2-F5B9-4840-B3CC-BAA25F70C5B4}"/>
              </a:ext>
            </a:extLst>
          </p:cNvPr>
          <p:cNvSpPr/>
          <p:nvPr/>
        </p:nvSpPr>
        <p:spPr>
          <a:xfrm>
            <a:off x="8354936" y="1207924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384C10-3CEE-4B5C-978C-E040C90602D5}"/>
              </a:ext>
            </a:extLst>
          </p:cNvPr>
          <p:cNvSpPr/>
          <p:nvPr/>
        </p:nvSpPr>
        <p:spPr>
          <a:xfrm>
            <a:off x="6624703" y="650375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66AA64C-D973-4515-A0EB-DE5EA6D5C620}"/>
              </a:ext>
            </a:extLst>
          </p:cNvPr>
          <p:cNvSpPr/>
          <p:nvPr/>
        </p:nvSpPr>
        <p:spPr>
          <a:xfrm>
            <a:off x="7113889" y="155505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FD9F19-04C5-4531-8061-03EDA8E0B92E}"/>
              </a:ext>
            </a:extLst>
          </p:cNvPr>
          <p:cNvCxnSpPr>
            <a:cxnSpLocks/>
            <a:stCxn id="93" idx="0"/>
            <a:endCxn id="92" idx="3"/>
          </p:cNvCxnSpPr>
          <p:nvPr/>
        </p:nvCxnSpPr>
        <p:spPr>
          <a:xfrm flipH="1" flipV="1">
            <a:off x="6650385" y="800058"/>
            <a:ext cx="551187" cy="754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C7E6DFE-1540-400F-836A-C098E03A1A44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>
            <a:off x="6800068" y="702111"/>
            <a:ext cx="1000740" cy="3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168319-723A-4275-ADDB-D3440092B172}"/>
              </a:ext>
            </a:extLst>
          </p:cNvPr>
          <p:cNvCxnSpPr>
            <a:cxnSpLocks/>
            <a:stCxn id="93" idx="6"/>
            <a:endCxn id="90" idx="2"/>
          </p:cNvCxnSpPr>
          <p:nvPr/>
        </p:nvCxnSpPr>
        <p:spPr>
          <a:xfrm flipH="1">
            <a:off x="6164495" y="1642740"/>
            <a:ext cx="1124759" cy="86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2DB0A71-96B3-4FFA-BA57-7A0A8FA61F4B}"/>
              </a:ext>
            </a:extLst>
          </p:cNvPr>
          <p:cNvCxnSpPr>
            <a:cxnSpLocks/>
            <a:stCxn id="90" idx="7"/>
            <a:endCxn id="89" idx="3"/>
          </p:cNvCxnSpPr>
          <p:nvPr/>
        </p:nvCxnSpPr>
        <p:spPr>
          <a:xfrm flipV="1">
            <a:off x="6314178" y="2322483"/>
            <a:ext cx="2248589" cy="118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1E3151-9AF4-4897-9EC0-094BC3533DB9}"/>
              </a:ext>
            </a:extLst>
          </p:cNvPr>
          <p:cNvCxnSpPr>
            <a:cxnSpLocks/>
            <a:stCxn id="89" idx="0"/>
            <a:endCxn id="91" idx="4"/>
          </p:cNvCxnSpPr>
          <p:nvPr/>
        </p:nvCxnSpPr>
        <p:spPr>
          <a:xfrm flipH="1" flipV="1">
            <a:off x="8442619" y="1383289"/>
            <a:ext cx="182149" cy="789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B9C373-8C93-4407-A1A3-0B949F2986CA}"/>
              </a:ext>
            </a:extLst>
          </p:cNvPr>
          <p:cNvCxnSpPr>
            <a:cxnSpLocks/>
            <a:stCxn id="91" idx="1"/>
            <a:endCxn id="88" idx="5"/>
          </p:cNvCxnSpPr>
          <p:nvPr/>
        </p:nvCxnSpPr>
        <p:spPr>
          <a:xfrm flipH="1" flipV="1">
            <a:off x="7950491" y="764111"/>
            <a:ext cx="430127" cy="46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397E868D-D318-4809-AE2D-BD137AEC29F7}"/>
              </a:ext>
            </a:extLst>
          </p:cNvPr>
          <p:cNvSpPr/>
          <p:nvPr/>
        </p:nvSpPr>
        <p:spPr>
          <a:xfrm>
            <a:off x="5292527" y="2946400"/>
            <a:ext cx="533400" cy="77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5345FFA-E61C-4841-BE40-CD1FA56A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79" y="1088353"/>
            <a:ext cx="4854639" cy="43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BE69B61-43B3-4EF7-ADE9-CF2644849A62}"/>
              </a:ext>
            </a:extLst>
          </p:cNvPr>
          <p:cNvSpPr/>
          <p:nvPr/>
        </p:nvSpPr>
        <p:spPr>
          <a:xfrm>
            <a:off x="2008781" y="170245"/>
            <a:ext cx="7097119" cy="634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175522-271C-4863-A61E-A77211FEB53F}"/>
              </a:ext>
            </a:extLst>
          </p:cNvPr>
          <p:cNvSpPr/>
          <p:nvPr/>
        </p:nvSpPr>
        <p:spPr>
          <a:xfrm>
            <a:off x="3852614" y="1958171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132E6-9C40-44DE-A673-9333F197378A}"/>
              </a:ext>
            </a:extLst>
          </p:cNvPr>
          <p:cNvSpPr/>
          <p:nvPr/>
        </p:nvSpPr>
        <p:spPr>
          <a:xfrm>
            <a:off x="4588891" y="3516543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6CCCF9-E03A-4496-9D7C-E6BB052EAE96}"/>
              </a:ext>
            </a:extLst>
          </p:cNvPr>
          <p:cNvSpPr/>
          <p:nvPr/>
        </p:nvSpPr>
        <p:spPr>
          <a:xfrm>
            <a:off x="3638701" y="4033615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23627-4F62-4C33-AA7D-E14DBA334C61}"/>
              </a:ext>
            </a:extLst>
          </p:cNvPr>
          <p:cNvSpPr/>
          <p:nvPr/>
        </p:nvSpPr>
        <p:spPr>
          <a:xfrm>
            <a:off x="4406742" y="255166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2BA11C-A77A-41E8-9C94-385E74F57E88}"/>
              </a:ext>
            </a:extLst>
          </p:cNvPr>
          <p:cNvSpPr/>
          <p:nvPr/>
        </p:nvSpPr>
        <p:spPr>
          <a:xfrm>
            <a:off x="2861864" y="284535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E9CAD-4138-4A49-9111-7359EC7E9498}"/>
              </a:ext>
            </a:extLst>
          </p:cNvPr>
          <p:cNvSpPr/>
          <p:nvPr/>
        </p:nvSpPr>
        <p:spPr>
          <a:xfrm>
            <a:off x="2501144" y="394593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95F4D-DEB4-489A-8A68-25E5DC6A1240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2588827" y="2995040"/>
            <a:ext cx="298719" cy="950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3394E-515E-4702-8D42-DAB48AD9A6F2}"/>
              </a:ext>
            </a:extLst>
          </p:cNvPr>
          <p:cNvCxnSpPr>
            <a:cxnSpLocks/>
            <a:stCxn id="4" idx="2"/>
            <a:endCxn id="8" idx="7"/>
          </p:cNvCxnSpPr>
          <p:nvPr/>
        </p:nvCxnSpPr>
        <p:spPr>
          <a:xfrm flipH="1">
            <a:off x="3011547" y="2045854"/>
            <a:ext cx="841067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831CD-EAA1-48A8-8368-6781885AD42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2676509" y="4033615"/>
            <a:ext cx="962192" cy="87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E25FE-956B-43A9-A0BC-306D6CC9335D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3788384" y="3666226"/>
            <a:ext cx="826189" cy="39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294B4B-11B8-499A-B385-B9DF5A9FD26E}"/>
              </a:ext>
            </a:extLst>
          </p:cNvPr>
          <p:cNvCxnSpPr>
            <a:cxnSpLocks/>
            <a:stCxn id="5" idx="6"/>
            <a:endCxn id="35" idx="2"/>
          </p:cNvCxnSpPr>
          <p:nvPr/>
        </p:nvCxnSpPr>
        <p:spPr>
          <a:xfrm>
            <a:off x="4764256" y="3604226"/>
            <a:ext cx="1416502" cy="304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6554FD5-1188-406E-8F80-E6D12C1AF63D}"/>
              </a:ext>
            </a:extLst>
          </p:cNvPr>
          <p:cNvSpPr/>
          <p:nvPr/>
        </p:nvSpPr>
        <p:spPr>
          <a:xfrm>
            <a:off x="7817071" y="2020171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7CA0D-1F13-4074-A6DA-FAF878EDDB17}"/>
              </a:ext>
            </a:extLst>
          </p:cNvPr>
          <p:cNvSpPr/>
          <p:nvPr/>
        </p:nvSpPr>
        <p:spPr>
          <a:xfrm>
            <a:off x="8553348" y="3578543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0C4DC3-CF9F-4902-848D-91A104C1528B}"/>
              </a:ext>
            </a:extLst>
          </p:cNvPr>
          <p:cNvSpPr/>
          <p:nvPr/>
        </p:nvSpPr>
        <p:spPr>
          <a:xfrm>
            <a:off x="6180758" y="382129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4A12C7-7CB5-4809-A82C-D68012FB6388}"/>
              </a:ext>
            </a:extLst>
          </p:cNvPr>
          <p:cNvSpPr/>
          <p:nvPr/>
        </p:nvSpPr>
        <p:spPr>
          <a:xfrm>
            <a:off x="8371199" y="261366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B9130A-FA99-4737-A56D-7E2B2FADDF3E}"/>
              </a:ext>
            </a:extLst>
          </p:cNvPr>
          <p:cNvSpPr/>
          <p:nvPr/>
        </p:nvSpPr>
        <p:spPr>
          <a:xfrm>
            <a:off x="6640966" y="2056118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B4CB24-1CA5-42F8-A7E3-6498C54DED90}"/>
              </a:ext>
            </a:extLst>
          </p:cNvPr>
          <p:cNvSpPr/>
          <p:nvPr/>
        </p:nvSpPr>
        <p:spPr>
          <a:xfrm>
            <a:off x="7130152" y="2960800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C79452-7A5E-46BF-9E1B-67CAF11EEEF2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4027979" y="2045854"/>
            <a:ext cx="2612987" cy="97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54F131-6862-4C23-8E7A-124F0F6598AE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H="1">
            <a:off x="6816331" y="2107854"/>
            <a:ext cx="1000740" cy="3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5BA706-40F7-44B8-9C0C-78614A72D847}"/>
              </a:ext>
            </a:extLst>
          </p:cNvPr>
          <p:cNvCxnSpPr>
            <a:cxnSpLocks/>
            <a:stCxn id="35" idx="6"/>
            <a:endCxn id="34" idx="3"/>
          </p:cNvCxnSpPr>
          <p:nvPr/>
        </p:nvCxnSpPr>
        <p:spPr>
          <a:xfrm flipV="1">
            <a:off x="6356123" y="3728226"/>
            <a:ext cx="2222907" cy="18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0578A9-5930-4D6A-97B9-434B9BFC6E19}"/>
              </a:ext>
            </a:extLst>
          </p:cNvPr>
          <p:cNvCxnSpPr>
            <a:cxnSpLocks/>
            <a:stCxn id="34" idx="0"/>
            <a:endCxn id="36" idx="4"/>
          </p:cNvCxnSpPr>
          <p:nvPr/>
        </p:nvCxnSpPr>
        <p:spPr>
          <a:xfrm flipH="1" flipV="1">
            <a:off x="8458882" y="2789032"/>
            <a:ext cx="182149" cy="789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719FB0-2A8F-4AC9-A95D-A295D75D3B9F}"/>
              </a:ext>
            </a:extLst>
          </p:cNvPr>
          <p:cNvCxnSpPr>
            <a:cxnSpLocks/>
            <a:stCxn id="36" idx="1"/>
            <a:endCxn id="33" idx="5"/>
          </p:cNvCxnSpPr>
          <p:nvPr/>
        </p:nvCxnSpPr>
        <p:spPr>
          <a:xfrm flipH="1" flipV="1">
            <a:off x="7966754" y="2169854"/>
            <a:ext cx="430127" cy="46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508-42A5-4E51-9C5F-86C5CBFD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Autonomous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CAF9-27D1-4D53-8269-9AA1B9E3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Develop  techniques that would allow a robot to automatically decide how to move from position one to another.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Localization (GPS, INR, sensors)</a:t>
            </a:r>
          </a:p>
          <a:p>
            <a:pPr lvl="1"/>
            <a:r>
              <a:rPr lang="en-US" dirty="0"/>
              <a:t>Mapping (obstacles, roads, POI)</a:t>
            </a:r>
          </a:p>
          <a:p>
            <a:pPr lvl="1"/>
            <a:r>
              <a:rPr lang="en-US" b="1" dirty="0"/>
              <a:t>Path-planning</a:t>
            </a:r>
          </a:p>
          <a:p>
            <a:pPr lvl="1"/>
            <a:r>
              <a:rPr lang="en-US" dirty="0"/>
              <a:t>Path-following</a:t>
            </a:r>
          </a:p>
        </p:txBody>
      </p:sp>
    </p:spTree>
    <p:extLst>
      <p:ext uri="{BB962C8B-B14F-4D97-AF65-F5344CB8AC3E}">
        <p14:creationId xmlns:p14="http://schemas.microsoft.com/office/powerpoint/2010/main" val="44624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BE69B61-43B3-4EF7-ADE9-CF2644849A62}"/>
              </a:ext>
            </a:extLst>
          </p:cNvPr>
          <p:cNvSpPr/>
          <p:nvPr/>
        </p:nvSpPr>
        <p:spPr>
          <a:xfrm>
            <a:off x="2008781" y="1434516"/>
            <a:ext cx="7097119" cy="326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900CAFA-DABF-4E3A-977D-D4B0189019C4}"/>
              </a:ext>
            </a:extLst>
          </p:cNvPr>
          <p:cNvSpPr/>
          <p:nvPr/>
        </p:nvSpPr>
        <p:spPr>
          <a:xfrm>
            <a:off x="2592198" y="2038525"/>
            <a:ext cx="6048463" cy="2097247"/>
          </a:xfrm>
          <a:custGeom>
            <a:avLst/>
            <a:gdLst>
              <a:gd name="connsiteX0" fmla="*/ 1224793 w 6048463"/>
              <a:gd name="connsiteY0" fmla="*/ 2097247 h 2097247"/>
              <a:gd name="connsiteX1" fmla="*/ 3682767 w 6048463"/>
              <a:gd name="connsiteY1" fmla="*/ 1879134 h 2097247"/>
              <a:gd name="connsiteX2" fmla="*/ 6048463 w 6048463"/>
              <a:gd name="connsiteY2" fmla="*/ 1560352 h 2097247"/>
              <a:gd name="connsiteX3" fmla="*/ 5880683 w 6048463"/>
              <a:gd name="connsiteY3" fmla="*/ 654341 h 2097247"/>
              <a:gd name="connsiteX4" fmla="*/ 5310231 w 6048463"/>
              <a:gd name="connsiteY4" fmla="*/ 67112 h 2097247"/>
              <a:gd name="connsiteX5" fmla="*/ 4152551 w 6048463"/>
              <a:gd name="connsiteY5" fmla="*/ 117446 h 2097247"/>
              <a:gd name="connsiteX6" fmla="*/ 1342239 w 6048463"/>
              <a:gd name="connsiteY6" fmla="*/ 0 h 2097247"/>
              <a:gd name="connsiteX7" fmla="*/ 352338 w 6048463"/>
              <a:gd name="connsiteY7" fmla="*/ 897622 h 2097247"/>
              <a:gd name="connsiteX8" fmla="*/ 0 w 6048463"/>
              <a:gd name="connsiteY8" fmla="*/ 1996580 h 2097247"/>
              <a:gd name="connsiteX9" fmla="*/ 1132514 w 6048463"/>
              <a:gd name="connsiteY9" fmla="*/ 2088858 h 209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48463" h="2097247">
                <a:moveTo>
                  <a:pt x="1224793" y="2097247"/>
                </a:moveTo>
                <a:lnTo>
                  <a:pt x="3682767" y="1879134"/>
                </a:lnTo>
                <a:lnTo>
                  <a:pt x="6048463" y="1560352"/>
                </a:lnTo>
                <a:lnTo>
                  <a:pt x="5880683" y="654341"/>
                </a:lnTo>
                <a:lnTo>
                  <a:pt x="5310231" y="67112"/>
                </a:lnTo>
                <a:lnTo>
                  <a:pt x="4152551" y="117446"/>
                </a:lnTo>
                <a:lnTo>
                  <a:pt x="1342239" y="0"/>
                </a:lnTo>
                <a:lnTo>
                  <a:pt x="352338" y="897622"/>
                </a:lnTo>
                <a:lnTo>
                  <a:pt x="0" y="1996580"/>
                </a:lnTo>
                <a:lnTo>
                  <a:pt x="1132514" y="208885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175522-271C-4863-A61E-A77211FEB53F}"/>
              </a:ext>
            </a:extLst>
          </p:cNvPr>
          <p:cNvSpPr/>
          <p:nvPr/>
        </p:nvSpPr>
        <p:spPr>
          <a:xfrm>
            <a:off x="3852614" y="1958171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132E6-9C40-44DE-A673-9333F197378A}"/>
              </a:ext>
            </a:extLst>
          </p:cNvPr>
          <p:cNvSpPr/>
          <p:nvPr/>
        </p:nvSpPr>
        <p:spPr>
          <a:xfrm>
            <a:off x="4588891" y="3516543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23627-4F62-4C33-AA7D-E14DBA334C61}"/>
              </a:ext>
            </a:extLst>
          </p:cNvPr>
          <p:cNvSpPr/>
          <p:nvPr/>
        </p:nvSpPr>
        <p:spPr>
          <a:xfrm>
            <a:off x="4406742" y="255166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2BA11C-A77A-41E8-9C94-385E74F57E88}"/>
              </a:ext>
            </a:extLst>
          </p:cNvPr>
          <p:cNvSpPr/>
          <p:nvPr/>
        </p:nvSpPr>
        <p:spPr>
          <a:xfrm>
            <a:off x="2861864" y="284535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0E9CAD-4138-4A49-9111-7359EC7E9498}"/>
              </a:ext>
            </a:extLst>
          </p:cNvPr>
          <p:cNvSpPr/>
          <p:nvPr/>
        </p:nvSpPr>
        <p:spPr>
          <a:xfrm>
            <a:off x="2501144" y="394593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554FD5-1188-406E-8F80-E6D12C1AF63D}"/>
              </a:ext>
            </a:extLst>
          </p:cNvPr>
          <p:cNvSpPr/>
          <p:nvPr/>
        </p:nvSpPr>
        <p:spPr>
          <a:xfrm>
            <a:off x="7817071" y="2020171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7CA0D-1F13-4074-A6DA-FAF878EDDB17}"/>
              </a:ext>
            </a:extLst>
          </p:cNvPr>
          <p:cNvSpPr/>
          <p:nvPr/>
        </p:nvSpPr>
        <p:spPr>
          <a:xfrm>
            <a:off x="8553348" y="350304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0C4DC3-CF9F-4902-848D-91A104C1528B}"/>
              </a:ext>
            </a:extLst>
          </p:cNvPr>
          <p:cNvSpPr/>
          <p:nvPr/>
        </p:nvSpPr>
        <p:spPr>
          <a:xfrm>
            <a:off x="6180758" y="3821292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4A12C7-7CB5-4809-A82C-D68012FB6388}"/>
              </a:ext>
            </a:extLst>
          </p:cNvPr>
          <p:cNvSpPr/>
          <p:nvPr/>
        </p:nvSpPr>
        <p:spPr>
          <a:xfrm>
            <a:off x="8371199" y="2613667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B9130A-FA99-4737-A56D-7E2B2FADDF3E}"/>
              </a:ext>
            </a:extLst>
          </p:cNvPr>
          <p:cNvSpPr/>
          <p:nvPr/>
        </p:nvSpPr>
        <p:spPr>
          <a:xfrm>
            <a:off x="6640966" y="2056118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B4CB24-1CA5-42F8-A7E3-6498C54DED90}"/>
              </a:ext>
            </a:extLst>
          </p:cNvPr>
          <p:cNvSpPr/>
          <p:nvPr/>
        </p:nvSpPr>
        <p:spPr>
          <a:xfrm>
            <a:off x="7130152" y="2960800"/>
            <a:ext cx="175365" cy="175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6CCCF9-E03A-4496-9D7C-E6BB052EAE96}"/>
              </a:ext>
            </a:extLst>
          </p:cNvPr>
          <p:cNvSpPr/>
          <p:nvPr/>
        </p:nvSpPr>
        <p:spPr>
          <a:xfrm>
            <a:off x="3638701" y="4033615"/>
            <a:ext cx="175365" cy="1753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4D78-D52A-48E6-871F-7A72195E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F4375-88A5-4379-B02A-0086FC274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17745"/>
              </p:ext>
            </p:extLst>
          </p:nvPr>
        </p:nvGraphicFramePr>
        <p:xfrm>
          <a:off x="6096000" y="1690688"/>
          <a:ext cx="5001128" cy="466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41">
                  <a:extLst>
                    <a:ext uri="{9D8B030D-6E8A-4147-A177-3AD203B41FA5}">
                      <a16:colId xmlns:a16="http://schemas.microsoft.com/office/drawing/2014/main" val="3463583324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1734701003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2228601667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1690492638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1164116300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93364836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2497314814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4247769616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315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45350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4099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6096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9704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3103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79045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6068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1B7A9A-6391-4944-92A2-5A42B912D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Grid to Graph</a:t>
                </a:r>
              </a:p>
              <a:p>
                <a:r>
                  <a:rPr lang="en-US" dirty="0"/>
                  <a:t>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 – Vertexes (Nodes)</a:t>
                </a:r>
              </a:p>
              <a:p>
                <a:pPr lvl="1"/>
                <a:r>
                  <a:rPr lang="en-US" dirty="0"/>
                  <a:t>E – Edges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1B7A9A-6391-4944-92A2-5A42B912D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72E307-61B3-4704-B10C-22578A72F22D}"/>
              </a:ext>
            </a:extLst>
          </p:cNvPr>
          <p:cNvCxnSpPr>
            <a:cxnSpLocks/>
          </p:cNvCxnSpPr>
          <p:nvPr/>
        </p:nvCxnSpPr>
        <p:spPr>
          <a:xfrm>
            <a:off x="6400800" y="1965159"/>
            <a:ext cx="0" cy="42118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88C87-0060-40A9-B124-FA1AD70BF045}"/>
              </a:ext>
            </a:extLst>
          </p:cNvPr>
          <p:cNvCxnSpPr>
            <a:cxnSpLocks/>
          </p:cNvCxnSpPr>
          <p:nvPr/>
        </p:nvCxnSpPr>
        <p:spPr>
          <a:xfrm>
            <a:off x="7018421" y="1884948"/>
            <a:ext cx="0" cy="23662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01A21-4DB7-4901-9B12-DC9B3CEB7E54}"/>
              </a:ext>
            </a:extLst>
          </p:cNvPr>
          <p:cNvCxnSpPr>
            <a:cxnSpLocks/>
          </p:cNvCxnSpPr>
          <p:nvPr/>
        </p:nvCxnSpPr>
        <p:spPr>
          <a:xfrm>
            <a:off x="8935453" y="1884948"/>
            <a:ext cx="0" cy="4162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31745-E7E9-4C7F-96A2-039AC190ED92}"/>
              </a:ext>
            </a:extLst>
          </p:cNvPr>
          <p:cNvCxnSpPr>
            <a:cxnSpLocks/>
          </p:cNvCxnSpPr>
          <p:nvPr/>
        </p:nvCxnSpPr>
        <p:spPr>
          <a:xfrm>
            <a:off x="8285748" y="3577390"/>
            <a:ext cx="0" cy="24704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C476A-3546-41E8-BD26-9EC437EAE7C7}"/>
              </a:ext>
            </a:extLst>
          </p:cNvPr>
          <p:cNvCxnSpPr>
            <a:cxnSpLocks/>
          </p:cNvCxnSpPr>
          <p:nvPr/>
        </p:nvCxnSpPr>
        <p:spPr>
          <a:xfrm>
            <a:off x="7684169" y="3577390"/>
            <a:ext cx="0" cy="8021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ADE101-A832-41D0-93C3-9823E94F2CB9}"/>
              </a:ext>
            </a:extLst>
          </p:cNvPr>
          <p:cNvCxnSpPr>
            <a:cxnSpLocks/>
          </p:cNvCxnSpPr>
          <p:nvPr/>
        </p:nvCxnSpPr>
        <p:spPr>
          <a:xfrm>
            <a:off x="9545053" y="1909011"/>
            <a:ext cx="0" cy="1828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6AC8D0-1755-414D-A83F-3B8A9D35C203}"/>
              </a:ext>
            </a:extLst>
          </p:cNvPr>
          <p:cNvCxnSpPr>
            <a:cxnSpLocks/>
          </p:cNvCxnSpPr>
          <p:nvPr/>
        </p:nvCxnSpPr>
        <p:spPr>
          <a:xfrm>
            <a:off x="10146632" y="1909011"/>
            <a:ext cx="0" cy="12512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7082B-241F-47CE-8636-F92EAF0B0D4C}"/>
              </a:ext>
            </a:extLst>
          </p:cNvPr>
          <p:cNvCxnSpPr>
            <a:cxnSpLocks/>
          </p:cNvCxnSpPr>
          <p:nvPr/>
        </p:nvCxnSpPr>
        <p:spPr>
          <a:xfrm>
            <a:off x="10748211" y="1965159"/>
            <a:ext cx="0" cy="11550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49CA8-421F-444F-BAF7-180B6E4F8086}"/>
              </a:ext>
            </a:extLst>
          </p:cNvPr>
          <p:cNvCxnSpPr>
            <a:cxnSpLocks/>
          </p:cNvCxnSpPr>
          <p:nvPr/>
        </p:nvCxnSpPr>
        <p:spPr>
          <a:xfrm>
            <a:off x="10772275" y="4796590"/>
            <a:ext cx="0" cy="12512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5D90B0-F810-4743-AEC0-D9DAEA4FE6EB}"/>
              </a:ext>
            </a:extLst>
          </p:cNvPr>
          <p:cNvCxnSpPr>
            <a:cxnSpLocks/>
          </p:cNvCxnSpPr>
          <p:nvPr/>
        </p:nvCxnSpPr>
        <p:spPr>
          <a:xfrm>
            <a:off x="9545053" y="4889634"/>
            <a:ext cx="0" cy="11582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EAE1B6-6899-4FCE-A043-0118784CF98C}"/>
              </a:ext>
            </a:extLst>
          </p:cNvPr>
          <p:cNvCxnSpPr>
            <a:cxnSpLocks/>
          </p:cNvCxnSpPr>
          <p:nvPr/>
        </p:nvCxnSpPr>
        <p:spPr>
          <a:xfrm>
            <a:off x="7684169" y="5422232"/>
            <a:ext cx="0" cy="6256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745CCF-DE7D-43C3-8030-128815F9B34C}"/>
              </a:ext>
            </a:extLst>
          </p:cNvPr>
          <p:cNvCxnSpPr>
            <a:cxnSpLocks/>
          </p:cNvCxnSpPr>
          <p:nvPr/>
        </p:nvCxnSpPr>
        <p:spPr>
          <a:xfrm>
            <a:off x="7018421" y="1923716"/>
            <a:ext cx="375385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798EAD-1766-43B1-A389-DDDEA7BF84F9}"/>
              </a:ext>
            </a:extLst>
          </p:cNvPr>
          <p:cNvCxnSpPr>
            <a:cxnSpLocks/>
          </p:cNvCxnSpPr>
          <p:nvPr/>
        </p:nvCxnSpPr>
        <p:spPr>
          <a:xfrm>
            <a:off x="8935453" y="2550695"/>
            <a:ext cx="181275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B04462-5BD7-465D-9F6A-4BBC6F11F1D2}"/>
              </a:ext>
            </a:extLst>
          </p:cNvPr>
          <p:cNvCxnSpPr>
            <a:cxnSpLocks/>
          </p:cNvCxnSpPr>
          <p:nvPr/>
        </p:nvCxnSpPr>
        <p:spPr>
          <a:xfrm>
            <a:off x="8935453" y="3120190"/>
            <a:ext cx="187692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941936-4039-4921-89FD-BEBFA54462D8}"/>
              </a:ext>
            </a:extLst>
          </p:cNvPr>
          <p:cNvCxnSpPr>
            <a:cxnSpLocks/>
          </p:cNvCxnSpPr>
          <p:nvPr/>
        </p:nvCxnSpPr>
        <p:spPr>
          <a:xfrm>
            <a:off x="6400800" y="3737811"/>
            <a:ext cx="316029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6EA6C3-947F-4FFB-B64D-388A05A4C1BD}"/>
              </a:ext>
            </a:extLst>
          </p:cNvPr>
          <p:cNvCxnSpPr>
            <a:cxnSpLocks/>
          </p:cNvCxnSpPr>
          <p:nvPr/>
        </p:nvCxnSpPr>
        <p:spPr>
          <a:xfrm>
            <a:off x="6400800" y="4332973"/>
            <a:ext cx="253465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F110EC-7C82-443D-B97A-EC35E488B9D8}"/>
              </a:ext>
            </a:extLst>
          </p:cNvPr>
          <p:cNvCxnSpPr>
            <a:cxnSpLocks/>
          </p:cNvCxnSpPr>
          <p:nvPr/>
        </p:nvCxnSpPr>
        <p:spPr>
          <a:xfrm>
            <a:off x="8277726" y="4889634"/>
            <a:ext cx="253465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F5C739-BE44-43F3-8FCA-7C7F01A8E41F}"/>
              </a:ext>
            </a:extLst>
          </p:cNvPr>
          <p:cNvCxnSpPr>
            <a:cxnSpLocks/>
          </p:cNvCxnSpPr>
          <p:nvPr/>
        </p:nvCxnSpPr>
        <p:spPr>
          <a:xfrm>
            <a:off x="7668126" y="5422232"/>
            <a:ext cx="310414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36D482-5A29-40F3-AF9D-4068290BBB97}"/>
              </a:ext>
            </a:extLst>
          </p:cNvPr>
          <p:cNvCxnSpPr>
            <a:cxnSpLocks/>
          </p:cNvCxnSpPr>
          <p:nvPr/>
        </p:nvCxnSpPr>
        <p:spPr>
          <a:xfrm>
            <a:off x="7644062" y="6047874"/>
            <a:ext cx="310414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F2E123-9804-4D49-A1E6-D56E09A38E98}"/>
              </a:ext>
            </a:extLst>
          </p:cNvPr>
          <p:cNvCxnSpPr>
            <a:cxnSpLocks/>
          </p:cNvCxnSpPr>
          <p:nvPr/>
        </p:nvCxnSpPr>
        <p:spPr>
          <a:xfrm>
            <a:off x="10158218" y="4889634"/>
            <a:ext cx="0" cy="11582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B3BCE2-5B22-412A-8184-4DFC15DFE81C}"/>
              </a:ext>
            </a:extLst>
          </p:cNvPr>
          <p:cNvCxnSpPr>
            <a:cxnSpLocks/>
          </p:cNvCxnSpPr>
          <p:nvPr/>
        </p:nvCxnSpPr>
        <p:spPr>
          <a:xfrm>
            <a:off x="6384757" y="2588573"/>
            <a:ext cx="63366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01B718-1BDA-4BA0-8905-DA918A684C5D}"/>
              </a:ext>
            </a:extLst>
          </p:cNvPr>
          <p:cNvCxnSpPr>
            <a:cxnSpLocks/>
          </p:cNvCxnSpPr>
          <p:nvPr/>
        </p:nvCxnSpPr>
        <p:spPr>
          <a:xfrm>
            <a:off x="6400800" y="3166535"/>
            <a:ext cx="63366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78157AB-6C82-4BAE-97F6-9895CA9AA8F5}"/>
              </a:ext>
            </a:extLst>
          </p:cNvPr>
          <p:cNvSpPr/>
          <p:nvPr/>
        </p:nvSpPr>
        <p:spPr>
          <a:xfrm>
            <a:off x="6296928" y="1888916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D7CD1C-6CC6-4558-87F3-C2CDFB10B47E}"/>
              </a:ext>
            </a:extLst>
          </p:cNvPr>
          <p:cNvSpPr/>
          <p:nvPr/>
        </p:nvSpPr>
        <p:spPr>
          <a:xfrm>
            <a:off x="6906527" y="1830103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7746FCC-A872-4649-A2FF-49E0D03703DF}"/>
              </a:ext>
            </a:extLst>
          </p:cNvPr>
          <p:cNvSpPr/>
          <p:nvPr/>
        </p:nvSpPr>
        <p:spPr>
          <a:xfrm>
            <a:off x="7556232" y="1830103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337793-C1DF-4F19-B048-FF82FB083458}"/>
              </a:ext>
            </a:extLst>
          </p:cNvPr>
          <p:cNvSpPr/>
          <p:nvPr/>
        </p:nvSpPr>
        <p:spPr>
          <a:xfrm>
            <a:off x="8181875" y="1830103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5CB258-35DA-4ADD-8F8B-F997CBA4F9B0}"/>
              </a:ext>
            </a:extLst>
          </p:cNvPr>
          <p:cNvSpPr/>
          <p:nvPr/>
        </p:nvSpPr>
        <p:spPr>
          <a:xfrm>
            <a:off x="8791474" y="1830388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2A100C2-01DB-4EE2-95D7-EB8936FA8692}"/>
              </a:ext>
            </a:extLst>
          </p:cNvPr>
          <p:cNvSpPr/>
          <p:nvPr/>
        </p:nvSpPr>
        <p:spPr>
          <a:xfrm>
            <a:off x="9421172" y="1829334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833C65-0F10-41C8-A988-D37AD8C90589}"/>
              </a:ext>
            </a:extLst>
          </p:cNvPr>
          <p:cNvSpPr/>
          <p:nvPr/>
        </p:nvSpPr>
        <p:spPr>
          <a:xfrm>
            <a:off x="10000247" y="1823854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CA33D0-5A2A-42C8-ACDE-61989830C25E}"/>
              </a:ext>
            </a:extLst>
          </p:cNvPr>
          <p:cNvSpPr/>
          <p:nvPr/>
        </p:nvSpPr>
        <p:spPr>
          <a:xfrm>
            <a:off x="10652004" y="1831592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2CBFC7F-46F9-45B8-BF36-76EC24611326}"/>
              </a:ext>
            </a:extLst>
          </p:cNvPr>
          <p:cNvSpPr/>
          <p:nvPr/>
        </p:nvSpPr>
        <p:spPr>
          <a:xfrm>
            <a:off x="6903449" y="245786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2F2A88-3EA2-49EB-95D1-C2649192D94C}"/>
              </a:ext>
            </a:extLst>
          </p:cNvPr>
          <p:cNvSpPr/>
          <p:nvPr/>
        </p:nvSpPr>
        <p:spPr>
          <a:xfrm>
            <a:off x="8788396" y="2458145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3955DF-4A72-4D15-A80C-99CBDBD6ECAF}"/>
              </a:ext>
            </a:extLst>
          </p:cNvPr>
          <p:cNvSpPr/>
          <p:nvPr/>
        </p:nvSpPr>
        <p:spPr>
          <a:xfrm>
            <a:off x="9418094" y="245709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7B88DD-330C-4041-ADDE-64579C3C597D}"/>
              </a:ext>
            </a:extLst>
          </p:cNvPr>
          <p:cNvSpPr/>
          <p:nvPr/>
        </p:nvSpPr>
        <p:spPr>
          <a:xfrm>
            <a:off x="9997169" y="245161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02A632-9793-409A-BEBE-3F3152009086}"/>
              </a:ext>
            </a:extLst>
          </p:cNvPr>
          <p:cNvSpPr/>
          <p:nvPr/>
        </p:nvSpPr>
        <p:spPr>
          <a:xfrm>
            <a:off x="10648926" y="2459349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2C48A7-B5ED-4774-AD94-380033BA9FE2}"/>
              </a:ext>
            </a:extLst>
          </p:cNvPr>
          <p:cNvSpPr/>
          <p:nvPr/>
        </p:nvSpPr>
        <p:spPr>
          <a:xfrm>
            <a:off x="6903449" y="3024737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A41ECC-62CC-4D94-A85D-B51302D51427}"/>
              </a:ext>
            </a:extLst>
          </p:cNvPr>
          <p:cNvSpPr/>
          <p:nvPr/>
        </p:nvSpPr>
        <p:spPr>
          <a:xfrm>
            <a:off x="8788396" y="3025022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4D56AB-4160-4BC7-B7E2-837F01D59093}"/>
              </a:ext>
            </a:extLst>
          </p:cNvPr>
          <p:cNvSpPr/>
          <p:nvPr/>
        </p:nvSpPr>
        <p:spPr>
          <a:xfrm>
            <a:off x="9418094" y="3023968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4CC118-39B8-45C4-9B2A-8B43C6FC185A}"/>
              </a:ext>
            </a:extLst>
          </p:cNvPr>
          <p:cNvSpPr/>
          <p:nvPr/>
        </p:nvSpPr>
        <p:spPr>
          <a:xfrm>
            <a:off x="9997169" y="3018488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87EBF1-15D9-43BD-AE4A-C16DA76941BB}"/>
              </a:ext>
            </a:extLst>
          </p:cNvPr>
          <p:cNvSpPr/>
          <p:nvPr/>
        </p:nvSpPr>
        <p:spPr>
          <a:xfrm>
            <a:off x="10648926" y="3026226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E72318D-8CC3-442B-BC55-CF6118FC640E}"/>
              </a:ext>
            </a:extLst>
          </p:cNvPr>
          <p:cNvSpPr/>
          <p:nvPr/>
        </p:nvSpPr>
        <p:spPr>
          <a:xfrm>
            <a:off x="6903449" y="3608216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CCD842-95EC-4EC3-A819-071BFB2A961A}"/>
              </a:ext>
            </a:extLst>
          </p:cNvPr>
          <p:cNvSpPr/>
          <p:nvPr/>
        </p:nvSpPr>
        <p:spPr>
          <a:xfrm>
            <a:off x="7553154" y="3608216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E08E4D0-F9C7-4BD6-B018-7AD6D73080FF}"/>
              </a:ext>
            </a:extLst>
          </p:cNvPr>
          <p:cNvSpPr/>
          <p:nvPr/>
        </p:nvSpPr>
        <p:spPr>
          <a:xfrm>
            <a:off x="8178797" y="3608216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CD9B3-CC7B-4C01-85CC-C9A0B5BE7726}"/>
              </a:ext>
            </a:extLst>
          </p:cNvPr>
          <p:cNvSpPr/>
          <p:nvPr/>
        </p:nvSpPr>
        <p:spPr>
          <a:xfrm>
            <a:off x="8788396" y="360850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75C375-F6CD-444A-9BDD-E25883232C77}"/>
              </a:ext>
            </a:extLst>
          </p:cNvPr>
          <p:cNvSpPr/>
          <p:nvPr/>
        </p:nvSpPr>
        <p:spPr>
          <a:xfrm>
            <a:off x="9418094" y="3607447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1665BD-7043-40F9-940E-2108FF9D465E}"/>
              </a:ext>
            </a:extLst>
          </p:cNvPr>
          <p:cNvSpPr/>
          <p:nvPr/>
        </p:nvSpPr>
        <p:spPr>
          <a:xfrm>
            <a:off x="8175719" y="480285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4687930-7577-46C4-99CD-1627E0B73A2C}"/>
              </a:ext>
            </a:extLst>
          </p:cNvPr>
          <p:cNvSpPr/>
          <p:nvPr/>
        </p:nvSpPr>
        <p:spPr>
          <a:xfrm>
            <a:off x="8785318" y="4803135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4F25D6-091A-43A1-87CE-638A1C6633EC}"/>
              </a:ext>
            </a:extLst>
          </p:cNvPr>
          <p:cNvSpPr/>
          <p:nvPr/>
        </p:nvSpPr>
        <p:spPr>
          <a:xfrm>
            <a:off x="9415016" y="480208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D0539F-FC79-4C3C-8230-5A81571D50E0}"/>
              </a:ext>
            </a:extLst>
          </p:cNvPr>
          <p:cNvSpPr/>
          <p:nvPr/>
        </p:nvSpPr>
        <p:spPr>
          <a:xfrm>
            <a:off x="9994091" y="479660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37B1B4A-8CAA-4F56-B43E-F6D3CFF39280}"/>
              </a:ext>
            </a:extLst>
          </p:cNvPr>
          <p:cNvSpPr/>
          <p:nvPr/>
        </p:nvSpPr>
        <p:spPr>
          <a:xfrm>
            <a:off x="10645848" y="4804339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B6BE25-FE96-45FF-B649-EA8C6C33CE27}"/>
              </a:ext>
            </a:extLst>
          </p:cNvPr>
          <p:cNvSpPr/>
          <p:nvPr/>
        </p:nvSpPr>
        <p:spPr>
          <a:xfrm>
            <a:off x="6906252" y="418533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CF0C45-E085-4B90-8091-FCC9DF8CE528}"/>
              </a:ext>
            </a:extLst>
          </p:cNvPr>
          <p:cNvSpPr/>
          <p:nvPr/>
        </p:nvSpPr>
        <p:spPr>
          <a:xfrm>
            <a:off x="7555957" y="418533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1BD7CC-E000-485B-9C75-DCE73D27442E}"/>
              </a:ext>
            </a:extLst>
          </p:cNvPr>
          <p:cNvSpPr/>
          <p:nvPr/>
        </p:nvSpPr>
        <p:spPr>
          <a:xfrm>
            <a:off x="8181600" y="418533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B08035-D845-49FC-9A96-258A7D03929B}"/>
              </a:ext>
            </a:extLst>
          </p:cNvPr>
          <p:cNvSpPr/>
          <p:nvPr/>
        </p:nvSpPr>
        <p:spPr>
          <a:xfrm>
            <a:off x="8791199" y="4185615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90007E-9E42-4C33-8E6A-B7B492F1BDFC}"/>
              </a:ext>
            </a:extLst>
          </p:cNvPr>
          <p:cNvSpPr/>
          <p:nvPr/>
        </p:nvSpPr>
        <p:spPr>
          <a:xfrm>
            <a:off x="7552879" y="5379964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094BE9-BF22-4F28-A0DC-C87F2BCDF353}"/>
              </a:ext>
            </a:extLst>
          </p:cNvPr>
          <p:cNvSpPr/>
          <p:nvPr/>
        </p:nvSpPr>
        <p:spPr>
          <a:xfrm>
            <a:off x="8178522" y="5379964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E40EBD-09B7-4B3D-A925-9B20973E0D6B}"/>
              </a:ext>
            </a:extLst>
          </p:cNvPr>
          <p:cNvSpPr/>
          <p:nvPr/>
        </p:nvSpPr>
        <p:spPr>
          <a:xfrm>
            <a:off x="8788121" y="5380249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F790C3-844A-4EE7-93E0-06DF488717D7}"/>
              </a:ext>
            </a:extLst>
          </p:cNvPr>
          <p:cNvSpPr/>
          <p:nvPr/>
        </p:nvSpPr>
        <p:spPr>
          <a:xfrm>
            <a:off x="9417819" y="5379195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E5DC6B-DBFC-4C99-9C08-59E434772B3F}"/>
              </a:ext>
            </a:extLst>
          </p:cNvPr>
          <p:cNvSpPr/>
          <p:nvPr/>
        </p:nvSpPr>
        <p:spPr>
          <a:xfrm>
            <a:off x="10046113" y="5316899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F31849F-28FE-4472-8751-D735116A81B7}"/>
              </a:ext>
            </a:extLst>
          </p:cNvPr>
          <p:cNvSpPr/>
          <p:nvPr/>
        </p:nvSpPr>
        <p:spPr>
          <a:xfrm>
            <a:off x="10648651" y="5381453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03F157-006C-4AAE-8812-5B5333CAFB8D}"/>
              </a:ext>
            </a:extLst>
          </p:cNvPr>
          <p:cNvSpPr/>
          <p:nvPr/>
        </p:nvSpPr>
        <p:spPr>
          <a:xfrm>
            <a:off x="7550076" y="591336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4E1B16F-BCA6-4F56-A426-93C3D97D3302}"/>
              </a:ext>
            </a:extLst>
          </p:cNvPr>
          <p:cNvSpPr/>
          <p:nvPr/>
        </p:nvSpPr>
        <p:spPr>
          <a:xfrm>
            <a:off x="8175719" y="591336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ADA8F1C-732E-4421-BE30-068DC983E973}"/>
              </a:ext>
            </a:extLst>
          </p:cNvPr>
          <p:cNvSpPr/>
          <p:nvPr/>
        </p:nvSpPr>
        <p:spPr>
          <a:xfrm>
            <a:off x="8785318" y="5913645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98B83B5-3BF6-43B1-BD53-BECCBDE17E37}"/>
              </a:ext>
            </a:extLst>
          </p:cNvPr>
          <p:cNvSpPr/>
          <p:nvPr/>
        </p:nvSpPr>
        <p:spPr>
          <a:xfrm>
            <a:off x="9415016" y="591259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7EF9BE-D646-4D43-B58C-9928F6957E16}"/>
              </a:ext>
            </a:extLst>
          </p:cNvPr>
          <p:cNvSpPr/>
          <p:nvPr/>
        </p:nvSpPr>
        <p:spPr>
          <a:xfrm>
            <a:off x="9994091" y="5907111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1E3110B-ABB2-463C-9BFA-8A636F07AFB3}"/>
              </a:ext>
            </a:extLst>
          </p:cNvPr>
          <p:cNvSpPr/>
          <p:nvPr/>
        </p:nvSpPr>
        <p:spPr>
          <a:xfrm>
            <a:off x="10645848" y="5914849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C241F93-8AF2-4E24-8110-A4D3E7AA90C5}"/>
              </a:ext>
            </a:extLst>
          </p:cNvPr>
          <p:cNvSpPr/>
          <p:nvPr/>
        </p:nvSpPr>
        <p:spPr>
          <a:xfrm>
            <a:off x="6289046" y="2510668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140932-4A5C-4181-92F0-51EAD2533AA6}"/>
              </a:ext>
            </a:extLst>
          </p:cNvPr>
          <p:cNvSpPr/>
          <p:nvPr/>
        </p:nvSpPr>
        <p:spPr>
          <a:xfrm>
            <a:off x="6285968" y="3705302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0B5676-57F9-47C0-B216-988087B7934E}"/>
              </a:ext>
            </a:extLst>
          </p:cNvPr>
          <p:cNvSpPr/>
          <p:nvPr/>
        </p:nvSpPr>
        <p:spPr>
          <a:xfrm>
            <a:off x="6285968" y="4790340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276EAF-3ECD-4D14-B024-923FD25AE12D}"/>
              </a:ext>
            </a:extLst>
          </p:cNvPr>
          <p:cNvSpPr/>
          <p:nvPr/>
        </p:nvSpPr>
        <p:spPr>
          <a:xfrm>
            <a:off x="6289794" y="3032358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B18EC7B-A17D-4F65-BAF7-D7E3D9BE150D}"/>
              </a:ext>
            </a:extLst>
          </p:cNvPr>
          <p:cNvSpPr/>
          <p:nvPr/>
        </p:nvSpPr>
        <p:spPr>
          <a:xfrm>
            <a:off x="6286716" y="4226992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7A2453E-CF00-4176-8DF2-50D8CFE0D2E0}"/>
              </a:ext>
            </a:extLst>
          </p:cNvPr>
          <p:cNvSpPr/>
          <p:nvPr/>
        </p:nvSpPr>
        <p:spPr>
          <a:xfrm>
            <a:off x="6289519" y="5387585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DDD2110-8109-4BE7-91FC-62ED327B1B4B}"/>
              </a:ext>
            </a:extLst>
          </p:cNvPr>
          <p:cNvSpPr/>
          <p:nvPr/>
        </p:nvSpPr>
        <p:spPr>
          <a:xfrm>
            <a:off x="6278201" y="5950933"/>
            <a:ext cx="255873" cy="255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Grassfire Algorithm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200" dirty="0"/>
                  <a:t>For each node n in the graph: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Create empty list.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/>
                  <a:t>add goal to list.</a:t>
                </a:r>
              </a:p>
              <a:p>
                <a:r>
                  <a:rPr lang="en-US" sz="2200" dirty="0"/>
                  <a:t>While list no empty:</a:t>
                </a:r>
              </a:p>
              <a:p>
                <a:pPr lvl="1"/>
                <a:r>
                  <a:rPr lang="en-US" sz="2200" dirty="0"/>
                  <a:t>Let current = first node in list.</a:t>
                </a:r>
              </a:p>
              <a:p>
                <a:pPr lvl="1"/>
                <a:r>
                  <a:rPr lang="en-US" sz="2200" dirty="0"/>
                  <a:t>Remove current from list.</a:t>
                </a:r>
              </a:p>
              <a:p>
                <a:pPr lvl="1"/>
                <a:r>
                  <a:rPr lang="en-US" sz="2200" dirty="0"/>
                  <a:t>For each node n, that is adjacent to current: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3"/>
                <a:r>
                  <a:rPr lang="en-US" dirty="0"/>
                  <a:t>Add n to the back of the list.</a:t>
                </a:r>
              </a:p>
              <a:p>
                <a:r>
                  <a:rPr lang="en-US" sz="1800" b="1" dirty="0"/>
                  <a:t>Trace a path:</a:t>
                </a:r>
              </a:p>
              <a:p>
                <a:pPr lvl="1"/>
                <a:r>
                  <a:rPr lang="en-US" sz="1800" dirty="0"/>
                  <a:t>Start from Start.</a:t>
                </a:r>
              </a:p>
              <a:p>
                <a:pPr lvl="1"/>
                <a:r>
                  <a:rPr lang="en-US" sz="1800" dirty="0"/>
                  <a:t>Move to the neighbor with the smallest value.</a:t>
                </a:r>
              </a:p>
              <a:p>
                <a:pPr lvl="1"/>
                <a:r>
                  <a:rPr lang="en-US" sz="1800" dirty="0"/>
                  <a:t>Ties breaks arbitrarily.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B44A04C-E856-4F34-952E-F155F8D62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771881"/>
              </p:ext>
            </p:extLst>
          </p:nvPr>
        </p:nvGraphicFramePr>
        <p:xfrm>
          <a:off x="7472734" y="1797050"/>
          <a:ext cx="4375987" cy="3500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41">
                  <a:extLst>
                    <a:ext uri="{9D8B030D-6E8A-4147-A177-3AD203B41FA5}">
                      <a16:colId xmlns:a16="http://schemas.microsoft.com/office/drawing/2014/main" val="3463583324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1734701003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2228601667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1690492638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1164116300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93364836"/>
                    </a:ext>
                  </a:extLst>
                </a:gridCol>
                <a:gridCol w="625141">
                  <a:extLst>
                    <a:ext uri="{9D8B030D-6E8A-4147-A177-3AD203B41FA5}">
                      <a16:colId xmlns:a16="http://schemas.microsoft.com/office/drawing/2014/main" val="2497314814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6096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9704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3103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9045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606866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627459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19D9627-1740-48FA-B593-4EDF8BEC0779}"/>
              </a:ext>
            </a:extLst>
          </p:cNvPr>
          <p:cNvSpPr/>
          <p:nvPr/>
        </p:nvSpPr>
        <p:spPr>
          <a:xfrm>
            <a:off x="8382000" y="2120900"/>
            <a:ext cx="2578100" cy="2311400"/>
          </a:xfrm>
          <a:custGeom>
            <a:avLst/>
            <a:gdLst>
              <a:gd name="connsiteX0" fmla="*/ 0 w 2578100"/>
              <a:gd name="connsiteY0" fmla="*/ 0 h 2311400"/>
              <a:gd name="connsiteX1" fmla="*/ 38100 w 2578100"/>
              <a:gd name="connsiteY1" fmla="*/ 571500 h 2311400"/>
              <a:gd name="connsiteX2" fmla="*/ 673100 w 2578100"/>
              <a:gd name="connsiteY2" fmla="*/ 520700 h 2311400"/>
              <a:gd name="connsiteX3" fmla="*/ 1295400 w 2578100"/>
              <a:gd name="connsiteY3" fmla="*/ 558800 h 2311400"/>
              <a:gd name="connsiteX4" fmla="*/ 1892300 w 2578100"/>
              <a:gd name="connsiteY4" fmla="*/ 508000 h 2311400"/>
              <a:gd name="connsiteX5" fmla="*/ 1892300 w 2578100"/>
              <a:gd name="connsiteY5" fmla="*/ 1168400 h 2311400"/>
              <a:gd name="connsiteX6" fmla="*/ 1879600 w 2578100"/>
              <a:gd name="connsiteY6" fmla="*/ 1765300 h 2311400"/>
              <a:gd name="connsiteX7" fmla="*/ 1879600 w 2578100"/>
              <a:gd name="connsiteY7" fmla="*/ 2311400 h 2311400"/>
              <a:gd name="connsiteX8" fmla="*/ 2578100 w 2578100"/>
              <a:gd name="connsiteY8" fmla="*/ 22987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8100" h="2311400">
                <a:moveTo>
                  <a:pt x="0" y="0"/>
                </a:moveTo>
                <a:lnTo>
                  <a:pt x="38100" y="571500"/>
                </a:lnTo>
                <a:lnTo>
                  <a:pt x="673100" y="520700"/>
                </a:lnTo>
                <a:lnTo>
                  <a:pt x="1295400" y="558800"/>
                </a:lnTo>
                <a:lnTo>
                  <a:pt x="1892300" y="508000"/>
                </a:lnTo>
                <a:lnTo>
                  <a:pt x="1892300" y="1168400"/>
                </a:lnTo>
                <a:lnTo>
                  <a:pt x="1879600" y="1765300"/>
                </a:lnTo>
                <a:lnTo>
                  <a:pt x="1879600" y="2311400"/>
                </a:lnTo>
                <a:lnTo>
                  <a:pt x="2578100" y="2298700"/>
                </a:lnTo>
              </a:path>
            </a:pathLst>
          </a:cu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3810000" y="5969655"/>
                <a:ext cx="5295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969655"/>
                <a:ext cx="529590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Dijkstra's Algorithm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200" dirty="0"/>
                  <a:t>For each node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in the graph: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Create an empty list.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/>
                  <a:t>add start to list.</a:t>
                </a:r>
              </a:p>
              <a:p>
                <a:r>
                  <a:rPr lang="en-US" sz="2200" dirty="0"/>
                  <a:t>While list no empty:</a:t>
                </a:r>
              </a:p>
              <a:p>
                <a:pPr lvl="1"/>
                <a:r>
                  <a:rPr lang="en-US" sz="2200" dirty="0"/>
                  <a:t>Let current = node n in the list with the smallest distance.</a:t>
                </a:r>
              </a:p>
              <a:p>
                <a:pPr lvl="1"/>
                <a:r>
                  <a:rPr lang="en-US" sz="2200" dirty="0"/>
                  <a:t>Remove current from list.</a:t>
                </a:r>
              </a:p>
              <a:p>
                <a:pPr lvl="1"/>
                <a:r>
                  <a:rPr lang="en-US" sz="2200" dirty="0"/>
                  <a:t>For each node n, that is adjacent to current: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endParaRPr lang="en-US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𝑙𝑒𝑛𝑔𝑡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Add n to list if it isn’t there already</a:t>
                </a:r>
              </a:p>
              <a:p>
                <a:r>
                  <a:rPr lang="en-US" sz="1800" b="1" dirty="0"/>
                  <a:t>Trace a path:</a:t>
                </a:r>
              </a:p>
              <a:p>
                <a:pPr lvl="1"/>
                <a:r>
                  <a:rPr lang="en-US" sz="1800" dirty="0"/>
                  <a:t>Start from destination.</a:t>
                </a:r>
              </a:p>
              <a:p>
                <a:pPr lvl="1"/>
                <a:r>
                  <a:rPr lang="en-US" sz="1800" dirty="0"/>
                  <a:t>Move from son to his parent.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3250932" y="5969655"/>
                <a:ext cx="6541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932" y="5969655"/>
                <a:ext cx="6541914" cy="523220"/>
              </a:xfrm>
              <a:prstGeom prst="rect">
                <a:avLst/>
              </a:prstGeom>
              <a:blipFill>
                <a:blip r:embed="rId3"/>
                <a:stretch>
                  <a:fillRect l="-186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AA28C2A-0D9E-4148-A1B4-F62968985B00}"/>
              </a:ext>
            </a:extLst>
          </p:cNvPr>
          <p:cNvGrpSpPr/>
          <p:nvPr/>
        </p:nvGrpSpPr>
        <p:grpSpPr>
          <a:xfrm>
            <a:off x="7466436" y="616317"/>
            <a:ext cx="4437551" cy="3281323"/>
            <a:chOff x="7352136" y="406627"/>
            <a:chExt cx="4437551" cy="328132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5F60372-E2B6-4560-B442-6920B64635B8}"/>
                </a:ext>
              </a:extLst>
            </p:cNvPr>
            <p:cNvGrpSpPr/>
            <p:nvPr/>
          </p:nvGrpSpPr>
          <p:grpSpPr>
            <a:xfrm>
              <a:off x="7352136" y="406627"/>
              <a:ext cx="4437551" cy="3281323"/>
              <a:chOff x="6715322" y="124223"/>
              <a:chExt cx="4437551" cy="328132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1357D54-4CD6-4BEC-A3DA-95026439243D}"/>
                  </a:ext>
                </a:extLst>
              </p:cNvPr>
              <p:cNvSpPr/>
              <p:nvPr/>
            </p:nvSpPr>
            <p:spPr>
              <a:xfrm>
                <a:off x="7151570" y="927241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BF989DB-8927-413E-92F0-514B9CAB840D}"/>
                  </a:ext>
                </a:extLst>
              </p:cNvPr>
              <p:cNvSpPr/>
              <p:nvPr/>
            </p:nvSpPr>
            <p:spPr>
              <a:xfrm>
                <a:off x="8549238" y="580372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849350E-4610-4506-8EAE-808D1A29FDED}"/>
                  </a:ext>
                </a:extLst>
              </p:cNvPr>
              <p:cNvSpPr/>
              <p:nvPr/>
            </p:nvSpPr>
            <p:spPr>
              <a:xfrm>
                <a:off x="7485247" y="2159017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A2F0066-B83E-4771-83FF-3D84D4C2E374}"/>
                  </a:ext>
                </a:extLst>
              </p:cNvPr>
              <p:cNvSpPr/>
              <p:nvPr/>
            </p:nvSpPr>
            <p:spPr>
              <a:xfrm>
                <a:off x="8840403" y="2709512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630EA1-E7EA-4FCB-A56E-28DC013E5640}"/>
                  </a:ext>
                </a:extLst>
              </p:cNvPr>
              <p:cNvSpPr/>
              <p:nvPr/>
            </p:nvSpPr>
            <p:spPr>
              <a:xfrm>
                <a:off x="8694820" y="1590023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ABF787-605D-4F34-BE8B-26550E4E52BB}"/>
                  </a:ext>
                </a:extLst>
              </p:cNvPr>
              <p:cNvSpPr/>
              <p:nvPr/>
            </p:nvSpPr>
            <p:spPr>
              <a:xfrm>
                <a:off x="9855468" y="927240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498C34-1D48-4638-9C43-FFC0500BABC2}"/>
                  </a:ext>
                </a:extLst>
              </p:cNvPr>
              <p:cNvSpPr/>
              <p:nvPr/>
            </p:nvSpPr>
            <p:spPr>
              <a:xfrm>
                <a:off x="10530038" y="2259681"/>
                <a:ext cx="201329" cy="2013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D8E428C-9BA3-40D1-85C9-91E46E5B73E3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7252235" y="681037"/>
                <a:ext cx="1297003" cy="246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EB91518-D87F-45FF-84F3-AD818ADF9CA2}"/>
                  </a:ext>
                </a:extLst>
              </p:cNvPr>
              <p:cNvCxnSpPr>
                <a:cxnSpLocks/>
                <a:stCxn id="9" idx="6"/>
                <a:endCxn id="13" idx="1"/>
              </p:cNvCxnSpPr>
              <p:nvPr/>
            </p:nvCxnSpPr>
            <p:spPr>
              <a:xfrm>
                <a:off x="8750567" y="681037"/>
                <a:ext cx="1134385" cy="275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03C232B-C00D-4235-A02A-C547F9EC2146}"/>
                  </a:ext>
                </a:extLst>
              </p:cNvPr>
              <p:cNvCxnSpPr>
                <a:stCxn id="13" idx="6"/>
                <a:endCxn id="14" idx="1"/>
              </p:cNvCxnSpPr>
              <p:nvPr/>
            </p:nvCxnSpPr>
            <p:spPr>
              <a:xfrm>
                <a:off x="10056797" y="1027905"/>
                <a:ext cx="502725" cy="12612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6F279B-82CC-4335-8A30-1F0DAA29B953}"/>
                  </a:ext>
                </a:extLst>
              </p:cNvPr>
              <p:cNvCxnSpPr>
                <a:stCxn id="11" idx="6"/>
                <a:endCxn id="14" idx="3"/>
              </p:cNvCxnSpPr>
              <p:nvPr/>
            </p:nvCxnSpPr>
            <p:spPr>
              <a:xfrm flipV="1">
                <a:off x="9041732" y="2431526"/>
                <a:ext cx="1517790" cy="37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62E703-F50D-4762-AB12-354A0656060B}"/>
                  </a:ext>
                </a:extLst>
              </p:cNvPr>
              <p:cNvCxnSpPr>
                <a:stCxn id="10" idx="5"/>
                <a:endCxn id="11" idx="2"/>
              </p:cNvCxnSpPr>
              <p:nvPr/>
            </p:nvCxnSpPr>
            <p:spPr>
              <a:xfrm>
                <a:off x="7657092" y="2330862"/>
                <a:ext cx="1183311" cy="479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D62EEDD-38D5-4DAE-8070-9F8DD5767438}"/>
                  </a:ext>
                </a:extLst>
              </p:cNvPr>
              <p:cNvCxnSpPr>
                <a:stCxn id="8" idx="4"/>
                <a:endCxn id="10" idx="0"/>
              </p:cNvCxnSpPr>
              <p:nvPr/>
            </p:nvCxnSpPr>
            <p:spPr>
              <a:xfrm>
                <a:off x="7252235" y="1128570"/>
                <a:ext cx="333677" cy="1030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35D8489-9EC9-49B0-8763-FC4336FAB602}"/>
                  </a:ext>
                </a:extLst>
              </p:cNvPr>
              <p:cNvCxnSpPr>
                <a:cxnSpLocks/>
                <a:stCxn id="8" idx="6"/>
                <a:endCxn id="12" idx="1"/>
              </p:cNvCxnSpPr>
              <p:nvPr/>
            </p:nvCxnSpPr>
            <p:spPr>
              <a:xfrm>
                <a:off x="7352899" y="1027906"/>
                <a:ext cx="1371405" cy="5916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76EEBBE-5364-4C57-BC75-CC7A4FD725BB}"/>
                  </a:ext>
                </a:extLst>
              </p:cNvPr>
              <p:cNvCxnSpPr>
                <a:stCxn id="9" idx="4"/>
                <a:endCxn id="12" idx="0"/>
              </p:cNvCxnSpPr>
              <p:nvPr/>
            </p:nvCxnSpPr>
            <p:spPr>
              <a:xfrm>
                <a:off x="8649903" y="781701"/>
                <a:ext cx="145582" cy="808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A6BE726-0478-4230-BAD8-7255D43AC7EF}"/>
                  </a:ext>
                </a:extLst>
              </p:cNvPr>
              <p:cNvCxnSpPr>
                <a:stCxn id="12" idx="4"/>
                <a:endCxn id="11" idx="0"/>
              </p:cNvCxnSpPr>
              <p:nvPr/>
            </p:nvCxnSpPr>
            <p:spPr>
              <a:xfrm>
                <a:off x="8795485" y="1791352"/>
                <a:ext cx="145583" cy="918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F2B441C-D279-4EB4-BA91-E59AB2D3768E}"/>
                  </a:ext>
                </a:extLst>
              </p:cNvPr>
              <p:cNvCxnSpPr>
                <a:cxnSpLocks/>
                <a:stCxn id="12" idx="7"/>
                <a:endCxn id="13" idx="3"/>
              </p:cNvCxnSpPr>
              <p:nvPr/>
            </p:nvCxnSpPr>
            <p:spPr>
              <a:xfrm flipV="1">
                <a:off x="8866665" y="1099085"/>
                <a:ext cx="1018287" cy="520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8CB458-FFFB-4F61-B6BB-952D787ADF95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8896149" y="1690688"/>
                <a:ext cx="1633889" cy="669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8C4B052-190C-4DE4-91F5-03AE42CB107C}"/>
                  </a:ext>
                </a:extLst>
              </p:cNvPr>
              <p:cNvSpPr/>
              <p:nvPr/>
            </p:nvSpPr>
            <p:spPr>
              <a:xfrm>
                <a:off x="6715322" y="465790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A,0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4ED1390-22D5-405A-89AF-960811C3143D}"/>
                  </a:ext>
                </a:extLst>
              </p:cNvPr>
              <p:cNvSpPr/>
              <p:nvPr/>
            </p:nvSpPr>
            <p:spPr>
              <a:xfrm>
                <a:off x="6756633" y="2223651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F,5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FA28872-33A0-4168-856F-747F7C226F40}"/>
                  </a:ext>
                </a:extLst>
              </p:cNvPr>
              <p:cNvSpPr/>
              <p:nvPr/>
            </p:nvSpPr>
            <p:spPr>
              <a:xfrm>
                <a:off x="8722694" y="3058678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G,9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AF0B8E0-B546-4A88-ADD2-296E794745C0}"/>
                  </a:ext>
                </a:extLst>
              </p:cNvPr>
              <p:cNvSpPr/>
              <p:nvPr/>
            </p:nvSpPr>
            <p:spPr>
              <a:xfrm>
                <a:off x="10530038" y="2575597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E,6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2D042D-EFD5-4FA2-858B-8574CA0C1E99}"/>
                  </a:ext>
                </a:extLst>
              </p:cNvPr>
              <p:cNvSpPr/>
              <p:nvPr/>
            </p:nvSpPr>
            <p:spPr>
              <a:xfrm>
                <a:off x="9956132" y="479708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C,5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593EE3-D398-49AD-855C-CCDBA1CD6829}"/>
                  </a:ext>
                </a:extLst>
              </p:cNvPr>
              <p:cNvSpPr/>
              <p:nvPr/>
            </p:nvSpPr>
            <p:spPr>
              <a:xfrm>
                <a:off x="8310813" y="124223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B,1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511A87-055D-4C22-A618-E1791FE78918}"/>
                  </a:ext>
                </a:extLst>
              </p:cNvPr>
              <p:cNvSpPr/>
              <p:nvPr/>
            </p:nvSpPr>
            <p:spPr>
              <a:xfrm>
                <a:off x="8199663" y="1841516"/>
                <a:ext cx="622835" cy="3468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D,2</a:t>
                </a: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497C494-6AAE-43CF-87C6-046076524FF4}"/>
                </a:ext>
              </a:extLst>
            </p:cNvPr>
            <p:cNvSpPr/>
            <p:nvPr/>
          </p:nvSpPr>
          <p:spPr>
            <a:xfrm>
              <a:off x="7935686" y="1289957"/>
              <a:ext cx="3331028" cy="1387929"/>
            </a:xfrm>
            <a:custGeom>
              <a:avLst/>
              <a:gdLst>
                <a:gd name="connsiteX0" fmla="*/ 0 w 3331028"/>
                <a:gd name="connsiteY0" fmla="*/ 0 h 1387929"/>
                <a:gd name="connsiteX1" fmla="*/ 1469571 w 3331028"/>
                <a:gd name="connsiteY1" fmla="*/ 718457 h 1387929"/>
                <a:gd name="connsiteX2" fmla="*/ 2694214 w 3331028"/>
                <a:gd name="connsiteY2" fmla="*/ 16329 h 1387929"/>
                <a:gd name="connsiteX3" fmla="*/ 3331028 w 3331028"/>
                <a:gd name="connsiteY3" fmla="*/ 1387929 h 13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1028" h="1387929">
                  <a:moveTo>
                    <a:pt x="0" y="0"/>
                  </a:moveTo>
                  <a:lnTo>
                    <a:pt x="1469571" y="718457"/>
                  </a:lnTo>
                  <a:lnTo>
                    <a:pt x="2694214" y="16329"/>
                  </a:lnTo>
                  <a:lnTo>
                    <a:pt x="3331028" y="1387929"/>
                  </a:lnTo>
                </a:path>
              </a:pathLst>
            </a:custGeom>
            <a:ln w="571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373A12-129A-4A02-B64C-5D052678E5D5}"/>
                </a:ext>
              </a:extLst>
            </p:cNvPr>
            <p:cNvSpPr/>
            <p:nvPr/>
          </p:nvSpPr>
          <p:spPr>
            <a:xfrm>
              <a:off x="8176300" y="823204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218BA4-7155-4234-907E-B6A4E65F4643}"/>
                </a:ext>
              </a:extLst>
            </p:cNvPr>
            <p:cNvSpPr/>
            <p:nvPr/>
          </p:nvSpPr>
          <p:spPr>
            <a:xfrm>
              <a:off x="9689680" y="849099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CF02EF4-A521-409B-A1F6-64128DE79238}"/>
                </a:ext>
              </a:extLst>
            </p:cNvPr>
            <p:cNvSpPr/>
            <p:nvPr/>
          </p:nvSpPr>
          <p:spPr>
            <a:xfrm>
              <a:off x="7633011" y="1909454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2E4885-4364-4259-B77A-B3BE0F40C6DB}"/>
                </a:ext>
              </a:extLst>
            </p:cNvPr>
            <p:cNvSpPr/>
            <p:nvPr/>
          </p:nvSpPr>
          <p:spPr>
            <a:xfrm>
              <a:off x="8551685" y="2782357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305160-09C5-40ED-BA52-15C7EB88AA5E}"/>
                </a:ext>
              </a:extLst>
            </p:cNvPr>
            <p:cNvSpPr/>
            <p:nvPr/>
          </p:nvSpPr>
          <p:spPr>
            <a:xfrm>
              <a:off x="10072675" y="2852923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9E1282-3248-46FA-9478-33FBEB171E93}"/>
                </a:ext>
              </a:extLst>
            </p:cNvPr>
            <p:cNvSpPr/>
            <p:nvPr/>
          </p:nvSpPr>
          <p:spPr>
            <a:xfrm>
              <a:off x="10797024" y="1831011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1808BC-C2C7-401F-83C8-C9A5301809D2}"/>
                </a:ext>
              </a:extLst>
            </p:cNvPr>
            <p:cNvSpPr/>
            <p:nvPr/>
          </p:nvSpPr>
          <p:spPr>
            <a:xfrm>
              <a:off x="9791642" y="1556909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34701-6EC2-4C1A-B886-773F953C1229}"/>
                </a:ext>
              </a:extLst>
            </p:cNvPr>
            <p:cNvSpPr/>
            <p:nvPr/>
          </p:nvSpPr>
          <p:spPr>
            <a:xfrm>
              <a:off x="8964603" y="1285096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D9D35-B59F-4678-BAA2-5F1B994AA455}"/>
                </a:ext>
              </a:extLst>
            </p:cNvPr>
            <p:cNvSpPr/>
            <p:nvPr/>
          </p:nvSpPr>
          <p:spPr>
            <a:xfrm>
              <a:off x="8300763" y="1584723"/>
              <a:ext cx="622835" cy="34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4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Dijkstra/Grassfire Algorithm explores evenly in all directions until it finds the gold node.</a:t>
            </a:r>
          </a:p>
          <a:p>
            <a:pPr>
              <a:lnSpc>
                <a:spcPct val="150000"/>
              </a:lnSpc>
            </a:pPr>
            <a:r>
              <a:rPr lang="en-US" dirty="0"/>
              <a:t>Could we do better?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YES!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the information we already have.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destination…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1026" name="Picture 2" descr="Dijkstra`s Algorithm vs A* Algorithm">
            <a:extLst>
              <a:ext uri="{FF2B5EF4-FFF2-40B4-BE49-F238E27FC236}">
                <a16:creationId xmlns:a16="http://schemas.microsoft.com/office/drawing/2014/main" id="{509903F9-CA66-4823-BFDC-8CF197CD09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53" y="3185659"/>
            <a:ext cx="3993176" cy="2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0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Heuristic function H(n)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 non-negative value that is indicative of the distance from that node to the goal.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𝑔𝑜𝑎𝑙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 of H function: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Euclidean distance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Manhattan distance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8E3E424-212E-4019-BBBE-4B346245BFB8}"/>
              </a:ext>
            </a:extLst>
          </p:cNvPr>
          <p:cNvGrpSpPr/>
          <p:nvPr/>
        </p:nvGrpSpPr>
        <p:grpSpPr>
          <a:xfrm>
            <a:off x="5867994" y="2235202"/>
            <a:ext cx="6324006" cy="2049166"/>
            <a:chOff x="5867994" y="2791383"/>
            <a:chExt cx="6324006" cy="204916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EBAFFF1-4105-4A11-BC92-944D5AF5C298}"/>
                </a:ext>
              </a:extLst>
            </p:cNvPr>
            <p:cNvSpPr/>
            <p:nvPr/>
          </p:nvSpPr>
          <p:spPr>
            <a:xfrm>
              <a:off x="6837588" y="3361260"/>
              <a:ext cx="4610100" cy="865415"/>
            </a:xfrm>
            <a:prstGeom prst="triangle">
              <a:avLst>
                <a:gd name="adj" fmla="val 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33EFF5-5D8C-4ABC-B5D8-62E860160B00}"/>
                </a:ext>
              </a:extLst>
            </p:cNvPr>
            <p:cNvSpPr/>
            <p:nvPr/>
          </p:nvSpPr>
          <p:spPr>
            <a:xfrm>
              <a:off x="6772274" y="322632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FC814C-C110-4997-8B78-9D986F0DDC12}"/>
                </a:ext>
              </a:extLst>
            </p:cNvPr>
            <p:cNvSpPr/>
            <p:nvPr/>
          </p:nvSpPr>
          <p:spPr>
            <a:xfrm>
              <a:off x="6772274" y="413301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B154E1-0939-4411-9D50-35E2431C814C}"/>
                </a:ext>
              </a:extLst>
            </p:cNvPr>
            <p:cNvSpPr/>
            <p:nvPr/>
          </p:nvSpPr>
          <p:spPr>
            <a:xfrm>
              <a:off x="11284402" y="41123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63DB-8775-478E-A18E-ECF06CB8655D}"/>
                </a:ext>
              </a:extLst>
            </p:cNvPr>
            <p:cNvSpPr txBox="1"/>
            <p:nvPr/>
          </p:nvSpPr>
          <p:spPr>
            <a:xfrm>
              <a:off x="11141529" y="4325850"/>
              <a:ext cx="1050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goal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7AB83C-061E-4871-ADA4-61D5366E2F32}"/>
                </a:ext>
              </a:extLst>
            </p:cNvPr>
            <p:cNvSpPr txBox="1"/>
            <p:nvPr/>
          </p:nvSpPr>
          <p:spPr>
            <a:xfrm>
              <a:off x="6576328" y="2791383"/>
              <a:ext cx="1050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28499F-029A-4EA2-9439-2507FB7E7AAE}"/>
                </a:ext>
              </a:extLst>
            </p:cNvPr>
            <p:cNvSpPr txBox="1"/>
            <p:nvPr/>
          </p:nvSpPr>
          <p:spPr>
            <a:xfrm>
              <a:off x="6576328" y="4378884"/>
              <a:ext cx="1050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788613-C8F2-4C6B-8AF5-3169A68B8012}"/>
                    </a:ext>
                  </a:extLst>
                </p:cNvPr>
                <p:cNvSpPr txBox="1"/>
                <p:nvPr/>
              </p:nvSpPr>
              <p:spPr>
                <a:xfrm>
                  <a:off x="8617402" y="4249195"/>
                  <a:ext cx="10504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788613-C8F2-4C6B-8AF5-3169A68B8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402" y="4249195"/>
                  <a:ext cx="105047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E7C719-280D-4FB4-97E4-8E056FD19214}"/>
                    </a:ext>
                  </a:extLst>
                </p:cNvPr>
                <p:cNvSpPr txBox="1"/>
                <p:nvPr/>
              </p:nvSpPr>
              <p:spPr>
                <a:xfrm>
                  <a:off x="8617401" y="3264912"/>
                  <a:ext cx="10504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E7C719-280D-4FB4-97E4-8E056FD1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401" y="3264912"/>
                  <a:ext cx="105047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80481A-FCC1-416D-B4CA-1636F66B10A6}"/>
                    </a:ext>
                  </a:extLst>
                </p:cNvPr>
                <p:cNvSpPr txBox="1"/>
                <p:nvPr/>
              </p:nvSpPr>
              <p:spPr>
                <a:xfrm>
                  <a:off x="5867994" y="3551074"/>
                  <a:ext cx="10504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80481A-FCC1-416D-B4CA-1636F66B1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994" y="3551074"/>
                  <a:ext cx="105047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44" r="-814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640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A* Algorithm (Best-FS)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200" dirty="0"/>
                  <a:t>For each node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in the graph: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200" dirty="0"/>
                  <a:t> (the distance from n to start)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sz="2200" dirty="0"/>
                  <a:t>(g value + </a:t>
                </a:r>
                <a:r>
                  <a:rPr lang="en-US" sz="2200" b="1" dirty="0"/>
                  <a:t>estimate</a:t>
                </a:r>
                <a:r>
                  <a:rPr lang="en-US" sz="2200" dirty="0"/>
                  <a:t> distance to goal)</a:t>
                </a:r>
              </a:p>
              <a:p>
                <a:r>
                  <a:rPr lang="en-US" sz="2200" dirty="0"/>
                  <a:t>Create an empty list. 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start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200" dirty="0"/>
                  <a:t>add start to list.</a:t>
                </a:r>
              </a:p>
              <a:p>
                <a:r>
                  <a:rPr lang="en-US" sz="2200" dirty="0"/>
                  <a:t>While list no empty:</a:t>
                </a:r>
              </a:p>
              <a:p>
                <a:pPr lvl="1"/>
                <a:r>
                  <a:rPr lang="en-US" sz="2200" dirty="0"/>
                  <a:t>Let current = node n in the list with the smallest f value.</a:t>
                </a:r>
              </a:p>
              <a:p>
                <a:pPr lvl="1"/>
                <a:r>
                  <a:rPr lang="en-US" sz="2200" dirty="0"/>
                  <a:t>Remove current from list.</a:t>
                </a:r>
              </a:p>
              <a:p>
                <a:pPr lvl="1"/>
                <a:r>
                  <a:rPr lang="en-US" sz="2200" dirty="0"/>
                  <a:t>If (current == goal node) – return success.</a:t>
                </a:r>
              </a:p>
              <a:p>
                <a:pPr lvl="1"/>
                <a:r>
                  <a:rPr lang="en-US" sz="2200" dirty="0"/>
                  <a:t>For each node n, that is adjacent to current: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Add n to list if it isn’t there already</a:t>
                </a:r>
              </a:p>
              <a:p>
                <a:r>
                  <a:rPr lang="en-US" sz="1800" b="1" dirty="0"/>
                  <a:t>Trace a path:</a:t>
                </a:r>
              </a:p>
              <a:p>
                <a:pPr lvl="1"/>
                <a:r>
                  <a:rPr lang="en-US" sz="1800" dirty="0"/>
                  <a:t>Start from destination.</a:t>
                </a:r>
              </a:p>
              <a:p>
                <a:pPr lvl="1"/>
                <a:r>
                  <a:rPr lang="en-US" sz="1800" dirty="0"/>
                  <a:t>Move from son to his parent.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AD1B1-F575-47B0-9E80-790F8F7DA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8332E0-8809-4C9B-B4A7-19D6E1A91D35}"/>
              </a:ext>
            </a:extLst>
          </p:cNvPr>
          <p:cNvSpPr txBox="1"/>
          <p:nvPr/>
        </p:nvSpPr>
        <p:spPr>
          <a:xfrm>
            <a:off x="3151414" y="6176963"/>
            <a:ext cx="76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Complexity = </a:t>
            </a:r>
            <a:r>
              <a:rPr lang="en-US" sz="2800" dirty="0"/>
              <a:t>Dijkstra’s complexity (worst case)</a:t>
            </a:r>
            <a:endParaRPr lang="en-US" sz="2800" b="1" dirty="0"/>
          </a:p>
        </p:txBody>
      </p:sp>
      <p:pic>
        <p:nvPicPr>
          <p:cNvPr id="2050" name="Picture 2" descr="https://1.bp.blogspot.com/-IrOAHxJ2mwI/XXIjmVefamI/AAAAAAAAMwY/AvP1jHHY4rYXMCnuWnhCzfwai377RiJjwCLcBGAs/s320/ezgif-1-64c3c2a743f0.gif">
            <a:extLst>
              <a:ext uri="{FF2B5EF4-FFF2-40B4-BE49-F238E27FC236}">
                <a16:creationId xmlns:a16="http://schemas.microsoft.com/office/drawing/2014/main" id="{C9594EFB-70C2-4354-8658-5244C9ACDC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88" y="1511560"/>
            <a:ext cx="3925251" cy="30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B172-55A1-4600-8F40-BABC6F53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1B1-F575-47B0-9E80-790F8F7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Suitable for use in a dynamic or complex environment</a:t>
            </a:r>
            <a:endParaRPr lang="he-IL" sz="2000" dirty="0"/>
          </a:p>
          <a:p>
            <a:r>
              <a:rPr lang="en-US" sz="2000" dirty="0"/>
              <a:t>RAISE-STATE:</a:t>
            </a:r>
          </a:p>
          <a:p>
            <a:pPr lvl="1"/>
            <a:endParaRPr lang="en-US" sz="1600" dirty="0"/>
          </a:p>
          <a:p>
            <a:r>
              <a:rPr lang="en-US" sz="2000" dirty="0"/>
              <a:t>PROCESS-STATE (backward step):</a:t>
            </a:r>
          </a:p>
          <a:p>
            <a:pPr lvl="1"/>
            <a:r>
              <a:rPr lang="en-US" sz="2000" dirty="0"/>
              <a:t>Compute optimal path to the goal.</a:t>
            </a:r>
          </a:p>
          <a:p>
            <a:pPr lvl="1"/>
            <a:r>
              <a:rPr lang="en-US" sz="2000" dirty="0"/>
              <a:t>Initially set h(End) = 0 and insert it into the OPEN list.</a:t>
            </a:r>
          </a:p>
          <a:p>
            <a:pPr lvl="1"/>
            <a:r>
              <a:rPr lang="en-US" sz="2000" dirty="0"/>
              <a:t>Repeatedly called until the robot’s state Start is removed from the OPEN list.</a:t>
            </a:r>
          </a:p>
          <a:p>
            <a:r>
              <a:rPr lang="en-US" sz="2000" dirty="0"/>
              <a:t>Determine optimal path by following gradient of h values. (forward step)</a:t>
            </a:r>
          </a:p>
          <a:p>
            <a:pPr lvl="1"/>
            <a:r>
              <a:rPr lang="en-US" sz="1800" dirty="0"/>
              <a:t>MODIFY-COST:</a:t>
            </a:r>
          </a:p>
          <a:p>
            <a:pPr lvl="2"/>
            <a:r>
              <a:rPr lang="en-US" sz="1800" dirty="0"/>
              <a:t>Immediately called, once the robot detects an error in the arc cost function (i.e. discover a new obstacle)</a:t>
            </a:r>
          </a:p>
          <a:p>
            <a:pPr lvl="2"/>
            <a:r>
              <a:rPr lang="en-US" sz="1800" dirty="0"/>
              <a:t>Change the arc cost function and enter affected states on the OPEN list.</a:t>
            </a:r>
          </a:p>
          <a:p>
            <a:pPr lvl="1"/>
            <a:endParaRPr lang="he-IL" sz="2000" dirty="0"/>
          </a:p>
          <a:p>
            <a:pPr>
              <a:lnSpc>
                <a:spcPct val="120000"/>
              </a:lnSpc>
            </a:pP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/>
              <p:nvPr/>
            </p:nvSpPr>
            <p:spPr>
              <a:xfrm>
                <a:off x="3151414" y="6176963"/>
                <a:ext cx="764177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Complexity =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(worst case)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8332E0-8809-4C9B-B4A7-19D6E1A9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14" y="6176963"/>
                <a:ext cx="7641772" cy="578685"/>
              </a:xfrm>
              <a:prstGeom prst="rect">
                <a:avLst/>
              </a:prstGeom>
              <a:blipFill>
                <a:blip r:embed="rId2"/>
                <a:stretch>
                  <a:fillRect l="-1675"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99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1365</Words>
  <Application>Microsoft Office PowerPoint</Application>
  <PresentationFormat>Widescreen</PresentationFormat>
  <Paragraphs>233</Paragraphs>
  <Slides>20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Path planning problem Algorithms reviews</vt:lpstr>
      <vt:lpstr>Autonomous Navigation</vt:lpstr>
      <vt:lpstr>Mapping</vt:lpstr>
      <vt:lpstr>Grassfire Algorithm (BFS)</vt:lpstr>
      <vt:lpstr>Dijkstra's Algorithm (BFS)</vt:lpstr>
      <vt:lpstr>Quick summary</vt:lpstr>
      <vt:lpstr>Heuristic function H(n)</vt:lpstr>
      <vt:lpstr>A* Algorithm (Best-FS)</vt:lpstr>
      <vt:lpstr>D* Algorithm</vt:lpstr>
      <vt:lpstr>D* Lite Algorithm</vt:lpstr>
      <vt:lpstr>Potential Field Algorithm</vt:lpstr>
      <vt:lpstr>Random algorithms</vt:lpstr>
      <vt:lpstr>Probabilistic Road-Map (PRM) Algorithm</vt:lpstr>
      <vt:lpstr>Rapidly-Exploring Random Trees (RRT)</vt:lpstr>
      <vt:lpstr>RRT* Algorithm</vt:lpstr>
      <vt:lpstr>Probabilistic Road-Map (PRM)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BOUZAGLO</dc:creator>
  <cp:lastModifiedBy>AMIT BOUZAGLO</cp:lastModifiedBy>
  <cp:revision>51</cp:revision>
  <dcterms:created xsi:type="dcterms:W3CDTF">2023-03-06T09:16:42Z</dcterms:created>
  <dcterms:modified xsi:type="dcterms:W3CDTF">2023-03-12T14:00:51Z</dcterms:modified>
</cp:coreProperties>
</file>