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86" r:id="rId2"/>
    <p:sldId id="305" r:id="rId3"/>
    <p:sldId id="294" r:id="rId4"/>
    <p:sldId id="295" r:id="rId5"/>
    <p:sldId id="298"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1133"/>
    <a:srgbClr val="666666"/>
    <a:srgbClr val="7F7F7F"/>
    <a:srgbClr val="C00000"/>
    <a:srgbClr val="C80036"/>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248" autoAdjust="0"/>
    <p:restoredTop sz="96362" autoAdjust="0"/>
  </p:normalViewPr>
  <p:slideViewPr>
    <p:cSldViewPr snapToGrid="0">
      <p:cViewPr varScale="1">
        <p:scale>
          <a:sx n="94" d="100"/>
          <a:sy n="94" d="100"/>
        </p:scale>
        <p:origin x="786" y="78"/>
      </p:cViewPr>
      <p:guideLst/>
    </p:cSldViewPr>
  </p:slideViewPr>
  <p:notesTextViewPr>
    <p:cViewPr>
      <p:scale>
        <a:sx n="1" d="1"/>
        <a:sy n="1" d="1"/>
      </p:scale>
      <p:origin x="0" y="0"/>
    </p:cViewPr>
  </p:notesTextViewPr>
  <p:notesViewPr>
    <p:cSldViewPr snapToGrid="0">
      <p:cViewPr varScale="1">
        <p:scale>
          <a:sx n="75" d="100"/>
          <a:sy n="75" d="100"/>
        </p:scale>
        <p:origin x="100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7534A-EC4A-44A9-A0D3-A75A328E1E05}" type="datetimeFigureOut">
              <a:rPr lang="es-MX" smtClean="0"/>
              <a:t>23/02/2017</a:t>
            </a:fld>
            <a:endParaRPr lang="es-MX"/>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1EFA6-1AD8-4DB4-90BA-7661753C093C}" type="slidenum">
              <a:rPr lang="es-MX" smtClean="0"/>
              <a:t>‹Nº›</a:t>
            </a:fld>
            <a:endParaRPr lang="es-MX"/>
          </a:p>
        </p:txBody>
      </p:sp>
    </p:spTree>
    <p:extLst>
      <p:ext uri="{BB962C8B-B14F-4D97-AF65-F5344CB8AC3E}">
        <p14:creationId xmlns:p14="http://schemas.microsoft.com/office/powerpoint/2010/main" val="418022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atin typeface="+mn-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8624C021-D3BE-4245-8086-1EB72F741952}" type="datetimeFigureOut">
              <a:rPr lang="es-MX" smtClean="0"/>
              <a:t>23/02/2017</a:t>
            </a:fld>
            <a:endParaRPr lang="es-MX"/>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s-MX"/>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8DF6864-B89A-4E50-ACFB-7FA77FE98280}" type="slidenum">
              <a:rPr lang="es-MX" smtClean="0"/>
              <a:t>‹Nº›</a:t>
            </a:fld>
            <a:endParaRPr lang="es-MX"/>
          </a:p>
        </p:txBody>
      </p:sp>
    </p:spTree>
    <p:extLst>
      <p:ext uri="{BB962C8B-B14F-4D97-AF65-F5344CB8AC3E}">
        <p14:creationId xmlns:p14="http://schemas.microsoft.com/office/powerpoint/2010/main" val="966904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48509" y="313757"/>
            <a:ext cx="7886700" cy="662290"/>
          </a:xfrm>
          <a:prstGeom prst="rect">
            <a:avLst/>
          </a:prstGeom>
        </p:spPr>
        <p:txBody>
          <a:bodyPr/>
          <a:lstStyle>
            <a:lvl1pPr>
              <a:defRPr sz="2200" b="1" cap="small" baseline="0">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8624C021-D3BE-4245-8086-1EB72F741952}" type="datetimeFigureOut">
              <a:rPr lang="es-MX" smtClean="0"/>
              <a:t>23/02/2017</a:t>
            </a:fld>
            <a:endParaRPr lang="es-MX"/>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s-MX"/>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8DF6864-B89A-4E50-ACFB-7FA77FE98280}" type="slidenum">
              <a:rPr lang="es-MX" smtClean="0"/>
              <a:t>‹Nº›</a:t>
            </a:fld>
            <a:endParaRPr lang="es-MX"/>
          </a:p>
        </p:txBody>
      </p:sp>
    </p:spTree>
    <p:extLst>
      <p:ext uri="{BB962C8B-B14F-4D97-AF65-F5344CB8AC3E}">
        <p14:creationId xmlns:p14="http://schemas.microsoft.com/office/powerpoint/2010/main" val="1631995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205483" y="308225"/>
            <a:ext cx="8034391" cy="729466"/>
          </a:xfrm>
          <a:prstGeom prst="rect">
            <a:avLst/>
          </a:prstGeom>
        </p:spPr>
        <p:txBody>
          <a:bodyPr/>
          <a:lstStyle>
            <a:lvl1pPr>
              <a:defRPr sz="2200" b="1" cap="small" baseline="0">
                <a:latin typeface="+mn-lt"/>
              </a:defRPr>
            </a:lvl1pPr>
          </a:lstStyle>
          <a:p>
            <a:r>
              <a:rPr lang="es-ES"/>
              <a:t>Haga clic para modificar el estilo de título del patrón</a:t>
            </a:r>
            <a:endParaRPr lang="en-US" dirty="0"/>
          </a:p>
        </p:txBody>
      </p:sp>
    </p:spTree>
    <p:extLst>
      <p:ext uri="{BB962C8B-B14F-4D97-AF65-F5344CB8AC3E}">
        <p14:creationId xmlns:p14="http://schemas.microsoft.com/office/powerpoint/2010/main" val="1834740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slideLayout" Target="../slideLayouts/slideLayout3.xml"/><Relationship Id="rId7"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Imagen 13"/>
          <p:cNvPicPr>
            <a:picLocks noChangeAspect="1"/>
          </p:cNvPicPr>
          <p:nvPr userDrawn="1"/>
        </p:nvPicPr>
        <p:blipFill>
          <a:blip r:embed="rId5"/>
          <a:stretch>
            <a:fillRect/>
          </a:stretch>
        </p:blipFill>
        <p:spPr>
          <a:xfrm>
            <a:off x="8313" y="-4693"/>
            <a:ext cx="9144000" cy="143874"/>
          </a:xfrm>
          <a:prstGeom prst="rect">
            <a:avLst/>
          </a:prstGeom>
        </p:spPr>
      </p:pic>
      <p:pic>
        <p:nvPicPr>
          <p:cNvPr id="7" name="Imagen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1722351"/>
            <a:ext cx="9144000" cy="5140497"/>
          </a:xfrm>
          <a:prstGeom prst="rect">
            <a:avLst/>
          </a:prstGeom>
        </p:spPr>
      </p:pic>
      <p:sp>
        <p:nvSpPr>
          <p:cNvPr id="3" name="Text Placeholder 2"/>
          <p:cNvSpPr>
            <a:spLocks noGrp="1"/>
          </p:cNvSpPr>
          <p:nvPr>
            <p:ph type="body" idx="1"/>
          </p:nvPr>
        </p:nvSpPr>
        <p:spPr>
          <a:xfrm>
            <a:off x="258763" y="1325366"/>
            <a:ext cx="8597561" cy="498900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Straight Connector 3"/>
          <p:cNvCxnSpPr>
            <a:endCxn id="11" idx="2"/>
          </p:cNvCxnSpPr>
          <p:nvPr userDrawn="1"/>
        </p:nvCxnSpPr>
        <p:spPr>
          <a:xfrm>
            <a:off x="0" y="6666398"/>
            <a:ext cx="258763" cy="0"/>
          </a:xfrm>
          <a:prstGeom prst="line">
            <a:avLst/>
          </a:prstGeom>
          <a:noFill/>
          <a:ln w="19050" cap="flat" cmpd="sng" algn="ctr">
            <a:solidFill>
              <a:srgbClr val="C00000"/>
            </a:solidFill>
            <a:prstDash val="solid"/>
          </a:ln>
          <a:effectLst/>
        </p:spPr>
      </p:cxnSp>
      <p:sp>
        <p:nvSpPr>
          <p:cNvPr id="11" name="Hexagon 1"/>
          <p:cNvSpPr/>
          <p:nvPr userDrawn="1"/>
        </p:nvSpPr>
        <p:spPr>
          <a:xfrm>
            <a:off x="258763" y="6510823"/>
            <a:ext cx="558800" cy="312737"/>
          </a:xfrm>
          <a:prstGeom prst="hexagon">
            <a:avLst/>
          </a:prstGeom>
          <a:solidFill>
            <a:srgbClr val="C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fld id="{837E705A-B7C6-424A-97C5-491B5988F9EB}" type="slidenum">
              <a:rPr kumimoji="0" lang="fr-FR" sz="1000" b="1" i="0" u="none" strike="noStrike" kern="0" cap="none" spc="0" normalizeH="0" baseline="0" noProof="0">
                <a:ln>
                  <a:noFill/>
                </a:ln>
                <a:solidFill>
                  <a:prstClr val="white"/>
                </a:solidFill>
                <a:effectLst/>
                <a:uLnTx/>
                <a:uFillTx/>
                <a:latin typeface="Calibri"/>
                <a:ea typeface="+mn-ea"/>
                <a:cs typeface="Arial" pitchFamily="34" charset="0"/>
              </a:rPr>
              <a:pPr marL="0" marR="0" lvl="0" indent="0" algn="ctr" defTabSz="914400" eaLnBrk="1" fontAlgn="auto" latinLnBrk="0" hangingPunct="1">
                <a:lnSpc>
                  <a:spcPct val="100000"/>
                </a:lnSpc>
                <a:spcBef>
                  <a:spcPts val="0"/>
                </a:spcBef>
                <a:spcAft>
                  <a:spcPts val="0"/>
                </a:spcAft>
                <a:buClrTx/>
                <a:buSzTx/>
                <a:buFontTx/>
                <a:buNone/>
                <a:tabLst/>
                <a:defRPr/>
              </a:pPr>
              <a:t>‹Nº›</a:t>
            </a:fld>
            <a:endParaRPr kumimoji="0" lang="fr-FR" sz="1200" b="1" i="0" u="none" strike="noStrike" kern="0" cap="none" spc="0" normalizeH="0" baseline="0" noProof="0" dirty="0">
              <a:ln>
                <a:noFill/>
              </a:ln>
              <a:solidFill>
                <a:prstClr val="white"/>
              </a:solidFill>
              <a:effectLst/>
              <a:uLnTx/>
              <a:uFillTx/>
              <a:latin typeface="Calibri"/>
              <a:ea typeface="+mn-ea"/>
              <a:cs typeface="Arial" pitchFamily="34" charset="0"/>
            </a:endParaRPr>
          </a:p>
        </p:txBody>
      </p:sp>
      <p:pic>
        <p:nvPicPr>
          <p:cNvPr id="21" name="Imagen 20"/>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329628" y="88411"/>
            <a:ext cx="722943" cy="937780"/>
          </a:xfrm>
          <a:prstGeom prst="rect">
            <a:avLst/>
          </a:prstGeom>
        </p:spPr>
      </p:pic>
      <p:sp>
        <p:nvSpPr>
          <p:cNvPr id="4" name="Rectángulo: esquinas redondeadas 3"/>
          <p:cNvSpPr/>
          <p:nvPr userDrawn="1"/>
        </p:nvSpPr>
        <p:spPr>
          <a:xfrm>
            <a:off x="-4436" y="294756"/>
            <a:ext cx="144000" cy="720000"/>
          </a:xfrm>
          <a:prstGeom prst="roundRect">
            <a:avLst/>
          </a:prstGeom>
          <a:solidFill>
            <a:srgbClr val="B11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8" name="Imagen 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946340" y="6510823"/>
            <a:ext cx="1106231" cy="311017"/>
          </a:xfrm>
          <a:prstGeom prst="rect">
            <a:avLst/>
          </a:prstGeom>
        </p:spPr>
      </p:pic>
    </p:spTree>
    <p:extLst>
      <p:ext uri="{BB962C8B-B14F-4D97-AF65-F5344CB8AC3E}">
        <p14:creationId xmlns:p14="http://schemas.microsoft.com/office/powerpoint/2010/main" val="34757711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C00000"/>
        </a:buClr>
        <a:buSzPct val="80000"/>
        <a:buFont typeface="Wingdings" panose="05000000000000000000" pitchFamily="2" charset="2"/>
        <a:buChar char="ü"/>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C00000"/>
        </a:buClr>
        <a:buSzPct val="70000"/>
        <a:buFont typeface="Wingdings" panose="05000000000000000000" pitchFamily="2" charset="2"/>
        <a:buChar char="Ø"/>
        <a:defRPr sz="2000" kern="1200">
          <a:solidFill>
            <a:srgbClr val="666666"/>
          </a:solidFill>
          <a:latin typeface="+mn-lt"/>
          <a:ea typeface="+mn-ea"/>
          <a:cs typeface="+mn-cs"/>
        </a:defRPr>
      </a:lvl2pPr>
      <a:lvl3pPr marL="1143000" indent="-228600" algn="l" defTabSz="914400" rtl="0" eaLnBrk="1" latinLnBrk="0" hangingPunct="1">
        <a:lnSpc>
          <a:spcPct val="90000"/>
        </a:lnSpc>
        <a:spcBef>
          <a:spcPts val="500"/>
        </a:spcBef>
        <a:buClr>
          <a:srgbClr val="C00000"/>
        </a:buClr>
        <a:buSzPct val="80000"/>
        <a:buFont typeface="Arial" panose="020B0604020202020204" pitchFamily="34" charset="0"/>
        <a:buChar char="•"/>
        <a:defRPr sz="1800" kern="1200">
          <a:solidFill>
            <a:srgbClr val="66666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mailto:Guillermo.Garcia@vidal.f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mailto:Guillermo.Garcia@vidal.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13326"/>
            <a:ext cx="9144000" cy="4645152"/>
          </a:xfrm>
          <a:prstGeom prst="rect">
            <a:avLst/>
          </a:prstGeom>
        </p:spPr>
      </p:pic>
      <p:sp>
        <p:nvSpPr>
          <p:cNvPr id="6" name="11 Forma libre"/>
          <p:cNvSpPr/>
          <p:nvPr/>
        </p:nvSpPr>
        <p:spPr>
          <a:xfrm>
            <a:off x="5710099" y="6181670"/>
            <a:ext cx="3425619" cy="55823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695"/>
              <a:gd name="connsiteY0" fmla="*/ 10000 h 10157"/>
              <a:gd name="connsiteX1" fmla="*/ 2000 w 11695"/>
              <a:gd name="connsiteY1" fmla="*/ 0 h 10157"/>
              <a:gd name="connsiteX2" fmla="*/ 10000 w 11695"/>
              <a:gd name="connsiteY2" fmla="*/ 0 h 10157"/>
              <a:gd name="connsiteX3" fmla="*/ 11695 w 11695"/>
              <a:gd name="connsiteY3" fmla="*/ 10157 h 10157"/>
              <a:gd name="connsiteX4" fmla="*/ 0 w 11695"/>
              <a:gd name="connsiteY4" fmla="*/ 10000 h 10157"/>
              <a:gd name="connsiteX0" fmla="*/ 1220 w 9695"/>
              <a:gd name="connsiteY0" fmla="*/ 10157 h 10157"/>
              <a:gd name="connsiteX1" fmla="*/ 0 w 9695"/>
              <a:gd name="connsiteY1" fmla="*/ 0 h 10157"/>
              <a:gd name="connsiteX2" fmla="*/ 8000 w 9695"/>
              <a:gd name="connsiteY2" fmla="*/ 0 h 10157"/>
              <a:gd name="connsiteX3" fmla="*/ 9695 w 9695"/>
              <a:gd name="connsiteY3" fmla="*/ 10157 h 10157"/>
              <a:gd name="connsiteX4" fmla="*/ 1220 w 9695"/>
              <a:gd name="connsiteY4" fmla="*/ 10157 h 10157"/>
              <a:gd name="connsiteX0" fmla="*/ 1258 w 10350"/>
              <a:gd name="connsiteY0" fmla="*/ 10000 h 10000"/>
              <a:gd name="connsiteX1" fmla="*/ 0 w 10350"/>
              <a:gd name="connsiteY1" fmla="*/ 0 h 10000"/>
              <a:gd name="connsiteX2" fmla="*/ 8252 w 10350"/>
              <a:gd name="connsiteY2" fmla="*/ 0 h 10000"/>
              <a:gd name="connsiteX3" fmla="*/ 10350 w 10350"/>
              <a:gd name="connsiteY3" fmla="*/ 10000 h 10000"/>
              <a:gd name="connsiteX4" fmla="*/ 1258 w 10350"/>
              <a:gd name="connsiteY4" fmla="*/ 10000 h 10000"/>
              <a:gd name="connsiteX0" fmla="*/ 2133 w 10350"/>
              <a:gd name="connsiteY0" fmla="*/ 10000 h 10000"/>
              <a:gd name="connsiteX1" fmla="*/ 0 w 10350"/>
              <a:gd name="connsiteY1" fmla="*/ 0 h 10000"/>
              <a:gd name="connsiteX2" fmla="*/ 8252 w 10350"/>
              <a:gd name="connsiteY2" fmla="*/ 0 h 10000"/>
              <a:gd name="connsiteX3" fmla="*/ 10350 w 10350"/>
              <a:gd name="connsiteY3" fmla="*/ 10000 h 10000"/>
              <a:gd name="connsiteX4" fmla="*/ 2133 w 10350"/>
              <a:gd name="connsiteY4" fmla="*/ 10000 h 10000"/>
              <a:gd name="connsiteX0" fmla="*/ 1958 w 10350"/>
              <a:gd name="connsiteY0" fmla="*/ 10000 h 10000"/>
              <a:gd name="connsiteX1" fmla="*/ 0 w 10350"/>
              <a:gd name="connsiteY1" fmla="*/ 0 h 10000"/>
              <a:gd name="connsiteX2" fmla="*/ 8252 w 10350"/>
              <a:gd name="connsiteY2" fmla="*/ 0 h 10000"/>
              <a:gd name="connsiteX3" fmla="*/ 10350 w 10350"/>
              <a:gd name="connsiteY3" fmla="*/ 10000 h 10000"/>
              <a:gd name="connsiteX4" fmla="*/ 1958 w 10350"/>
              <a:gd name="connsiteY4" fmla="*/ 10000 h 10000"/>
              <a:gd name="connsiteX0" fmla="*/ 1958 w 8295"/>
              <a:gd name="connsiteY0" fmla="*/ 10000 h 10000"/>
              <a:gd name="connsiteX1" fmla="*/ 0 w 8295"/>
              <a:gd name="connsiteY1" fmla="*/ 0 h 10000"/>
              <a:gd name="connsiteX2" fmla="*/ 8252 w 8295"/>
              <a:gd name="connsiteY2" fmla="*/ 0 h 10000"/>
              <a:gd name="connsiteX3" fmla="*/ 8295 w 8295"/>
              <a:gd name="connsiteY3" fmla="*/ 10000 h 10000"/>
              <a:gd name="connsiteX4" fmla="*/ 1958 w 8295"/>
              <a:gd name="connsiteY4" fmla="*/ 10000 h 10000"/>
              <a:gd name="connsiteX0" fmla="*/ 1993 w 9633"/>
              <a:gd name="connsiteY0" fmla="*/ 10000 h 10000"/>
              <a:gd name="connsiteX1" fmla="*/ 0 w 9633"/>
              <a:gd name="connsiteY1" fmla="*/ 0 h 10000"/>
              <a:gd name="connsiteX2" fmla="*/ 9581 w 9633"/>
              <a:gd name="connsiteY2" fmla="*/ 0 h 10000"/>
              <a:gd name="connsiteX3" fmla="*/ 9633 w 9633"/>
              <a:gd name="connsiteY3" fmla="*/ 10000 h 10000"/>
              <a:gd name="connsiteX4" fmla="*/ 1993 w 9633"/>
              <a:gd name="connsiteY4" fmla="*/ 10000 h 10000"/>
              <a:gd name="connsiteX0" fmla="*/ 2069 w 10018"/>
              <a:gd name="connsiteY0" fmla="*/ 10000 h 10000"/>
              <a:gd name="connsiteX1" fmla="*/ 0 w 10018"/>
              <a:gd name="connsiteY1" fmla="*/ 0 h 10000"/>
              <a:gd name="connsiteX2" fmla="*/ 10000 w 10018"/>
              <a:gd name="connsiteY2" fmla="*/ 0 h 10000"/>
              <a:gd name="connsiteX3" fmla="*/ 10000 w 10018"/>
              <a:gd name="connsiteY3" fmla="*/ 10000 h 10000"/>
              <a:gd name="connsiteX4" fmla="*/ 2069 w 10018"/>
              <a:gd name="connsiteY4" fmla="*/ 10000 h 10000"/>
              <a:gd name="connsiteX0" fmla="*/ 3212 w 11161"/>
              <a:gd name="connsiteY0" fmla="*/ 10000 h 10000"/>
              <a:gd name="connsiteX1" fmla="*/ 0 w 11161"/>
              <a:gd name="connsiteY1" fmla="*/ 0 h 10000"/>
              <a:gd name="connsiteX2" fmla="*/ 11143 w 11161"/>
              <a:gd name="connsiteY2" fmla="*/ 0 h 10000"/>
              <a:gd name="connsiteX3" fmla="*/ 11143 w 11161"/>
              <a:gd name="connsiteY3" fmla="*/ 10000 h 10000"/>
              <a:gd name="connsiteX4" fmla="*/ 3212 w 11161"/>
              <a:gd name="connsiteY4" fmla="*/ 10000 h 10000"/>
              <a:gd name="connsiteX0" fmla="*/ 2286 w 11161"/>
              <a:gd name="connsiteY0" fmla="*/ 10000 h 10000"/>
              <a:gd name="connsiteX1" fmla="*/ 0 w 11161"/>
              <a:gd name="connsiteY1" fmla="*/ 0 h 10000"/>
              <a:gd name="connsiteX2" fmla="*/ 11143 w 11161"/>
              <a:gd name="connsiteY2" fmla="*/ 0 h 10000"/>
              <a:gd name="connsiteX3" fmla="*/ 11143 w 11161"/>
              <a:gd name="connsiteY3" fmla="*/ 10000 h 10000"/>
              <a:gd name="connsiteX4" fmla="*/ 2286 w 11161"/>
              <a:gd name="connsiteY4" fmla="*/ 10000 h 10000"/>
              <a:gd name="connsiteX0" fmla="*/ 762 w 11161"/>
              <a:gd name="connsiteY0" fmla="*/ 10000 h 10000"/>
              <a:gd name="connsiteX1" fmla="*/ 0 w 11161"/>
              <a:gd name="connsiteY1" fmla="*/ 0 h 10000"/>
              <a:gd name="connsiteX2" fmla="*/ 11143 w 11161"/>
              <a:gd name="connsiteY2" fmla="*/ 0 h 10000"/>
              <a:gd name="connsiteX3" fmla="*/ 11143 w 11161"/>
              <a:gd name="connsiteY3" fmla="*/ 10000 h 10000"/>
              <a:gd name="connsiteX4" fmla="*/ 762 w 11161"/>
              <a:gd name="connsiteY4" fmla="*/ 10000 h 10000"/>
              <a:gd name="connsiteX0" fmla="*/ 2857 w 13256"/>
              <a:gd name="connsiteY0" fmla="*/ 10000 h 10000"/>
              <a:gd name="connsiteX1" fmla="*/ 0 w 13256"/>
              <a:gd name="connsiteY1" fmla="*/ 0 h 10000"/>
              <a:gd name="connsiteX2" fmla="*/ 13238 w 13256"/>
              <a:gd name="connsiteY2" fmla="*/ 0 h 10000"/>
              <a:gd name="connsiteX3" fmla="*/ 13238 w 13256"/>
              <a:gd name="connsiteY3" fmla="*/ 10000 h 10000"/>
              <a:gd name="connsiteX4" fmla="*/ 2857 w 13256"/>
              <a:gd name="connsiteY4" fmla="*/ 10000 h 10000"/>
              <a:gd name="connsiteX0" fmla="*/ 2095 w 13256"/>
              <a:gd name="connsiteY0" fmla="*/ 10000 h 10000"/>
              <a:gd name="connsiteX1" fmla="*/ 0 w 13256"/>
              <a:gd name="connsiteY1" fmla="*/ 0 h 10000"/>
              <a:gd name="connsiteX2" fmla="*/ 13238 w 13256"/>
              <a:gd name="connsiteY2" fmla="*/ 0 h 10000"/>
              <a:gd name="connsiteX3" fmla="*/ 13238 w 13256"/>
              <a:gd name="connsiteY3" fmla="*/ 10000 h 10000"/>
              <a:gd name="connsiteX4" fmla="*/ 2095 w 13256"/>
              <a:gd name="connsiteY4" fmla="*/ 10000 h 10000"/>
              <a:gd name="connsiteX0" fmla="*/ 1714 w 12875"/>
              <a:gd name="connsiteY0" fmla="*/ 10000 h 10000"/>
              <a:gd name="connsiteX1" fmla="*/ 0 w 12875"/>
              <a:gd name="connsiteY1" fmla="*/ 0 h 10000"/>
              <a:gd name="connsiteX2" fmla="*/ 12857 w 12875"/>
              <a:gd name="connsiteY2" fmla="*/ 0 h 10000"/>
              <a:gd name="connsiteX3" fmla="*/ 12857 w 12875"/>
              <a:gd name="connsiteY3" fmla="*/ 10000 h 10000"/>
              <a:gd name="connsiteX4" fmla="*/ 1714 w 12875"/>
              <a:gd name="connsiteY4" fmla="*/ 10000 h 10000"/>
              <a:gd name="connsiteX0" fmla="*/ 2285 w 12875"/>
              <a:gd name="connsiteY0" fmla="*/ 10000 h 10000"/>
              <a:gd name="connsiteX1" fmla="*/ 0 w 12875"/>
              <a:gd name="connsiteY1" fmla="*/ 0 h 10000"/>
              <a:gd name="connsiteX2" fmla="*/ 12857 w 12875"/>
              <a:gd name="connsiteY2" fmla="*/ 0 h 10000"/>
              <a:gd name="connsiteX3" fmla="*/ 12857 w 12875"/>
              <a:gd name="connsiteY3" fmla="*/ 10000 h 10000"/>
              <a:gd name="connsiteX4" fmla="*/ 2285 w 1287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 h="10000">
                <a:moveTo>
                  <a:pt x="2285" y="10000"/>
                </a:moveTo>
                <a:lnTo>
                  <a:pt x="0" y="0"/>
                </a:lnTo>
                <a:lnTo>
                  <a:pt x="12857" y="0"/>
                </a:lnTo>
                <a:cubicBezTo>
                  <a:pt x="12875" y="3333"/>
                  <a:pt x="12839" y="6667"/>
                  <a:pt x="12857" y="10000"/>
                </a:cubicBezTo>
                <a:lnTo>
                  <a:pt x="2285" y="10000"/>
                </a:lnTo>
                <a:close/>
              </a:path>
            </a:pathLst>
          </a:custGeom>
          <a:solidFill>
            <a:schemeClr val="bg1">
              <a:lumMod val="85000"/>
            </a:schemeClr>
          </a:solidFill>
          <a:ln>
            <a:solidFill>
              <a:srgbClr val="B111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16 CuadroTexto"/>
          <p:cNvSpPr txBox="1"/>
          <p:nvPr/>
        </p:nvSpPr>
        <p:spPr>
          <a:xfrm>
            <a:off x="6337918" y="6216680"/>
            <a:ext cx="2664296" cy="523220"/>
          </a:xfrm>
          <a:prstGeom prst="rect">
            <a:avLst/>
          </a:prstGeom>
          <a:noFill/>
        </p:spPr>
        <p:txBody>
          <a:bodyPr wrap="square" rtlCol="0">
            <a:spAutoFit/>
          </a:bodyPr>
          <a:lstStyle/>
          <a:p>
            <a:pPr algn="ctr"/>
            <a:r>
              <a:rPr lang="es-ES" sz="1400" dirty="0"/>
              <a:t>La inteligencia médica al servicio de la salud</a:t>
            </a:r>
          </a:p>
        </p:txBody>
      </p:sp>
      <p:sp>
        <p:nvSpPr>
          <p:cNvPr id="8" name="9 Forma libre"/>
          <p:cNvSpPr/>
          <p:nvPr/>
        </p:nvSpPr>
        <p:spPr>
          <a:xfrm>
            <a:off x="136018" y="337651"/>
            <a:ext cx="4068366" cy="629992"/>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695"/>
              <a:gd name="connsiteY0" fmla="*/ 10000 h 10157"/>
              <a:gd name="connsiteX1" fmla="*/ 2000 w 11695"/>
              <a:gd name="connsiteY1" fmla="*/ 0 h 10157"/>
              <a:gd name="connsiteX2" fmla="*/ 10000 w 11695"/>
              <a:gd name="connsiteY2" fmla="*/ 0 h 10157"/>
              <a:gd name="connsiteX3" fmla="*/ 11695 w 11695"/>
              <a:gd name="connsiteY3" fmla="*/ 10157 h 10157"/>
              <a:gd name="connsiteX4" fmla="*/ 0 w 11695"/>
              <a:gd name="connsiteY4" fmla="*/ 10000 h 10157"/>
              <a:gd name="connsiteX0" fmla="*/ 1220 w 9695"/>
              <a:gd name="connsiteY0" fmla="*/ 10157 h 10157"/>
              <a:gd name="connsiteX1" fmla="*/ 0 w 9695"/>
              <a:gd name="connsiteY1" fmla="*/ 0 h 10157"/>
              <a:gd name="connsiteX2" fmla="*/ 8000 w 9695"/>
              <a:gd name="connsiteY2" fmla="*/ 0 h 10157"/>
              <a:gd name="connsiteX3" fmla="*/ 9695 w 9695"/>
              <a:gd name="connsiteY3" fmla="*/ 10157 h 10157"/>
              <a:gd name="connsiteX4" fmla="*/ 1220 w 9695"/>
              <a:gd name="connsiteY4" fmla="*/ 10157 h 10157"/>
              <a:gd name="connsiteX0" fmla="*/ 1258 w 10350"/>
              <a:gd name="connsiteY0" fmla="*/ 10000 h 10000"/>
              <a:gd name="connsiteX1" fmla="*/ 0 w 10350"/>
              <a:gd name="connsiteY1" fmla="*/ 0 h 10000"/>
              <a:gd name="connsiteX2" fmla="*/ 8252 w 10350"/>
              <a:gd name="connsiteY2" fmla="*/ 0 h 10000"/>
              <a:gd name="connsiteX3" fmla="*/ 10350 w 10350"/>
              <a:gd name="connsiteY3" fmla="*/ 10000 h 10000"/>
              <a:gd name="connsiteX4" fmla="*/ 1258 w 10350"/>
              <a:gd name="connsiteY4" fmla="*/ 10000 h 10000"/>
              <a:gd name="connsiteX0" fmla="*/ 2133 w 10350"/>
              <a:gd name="connsiteY0" fmla="*/ 10000 h 10000"/>
              <a:gd name="connsiteX1" fmla="*/ 0 w 10350"/>
              <a:gd name="connsiteY1" fmla="*/ 0 h 10000"/>
              <a:gd name="connsiteX2" fmla="*/ 8252 w 10350"/>
              <a:gd name="connsiteY2" fmla="*/ 0 h 10000"/>
              <a:gd name="connsiteX3" fmla="*/ 10350 w 10350"/>
              <a:gd name="connsiteY3" fmla="*/ 10000 h 10000"/>
              <a:gd name="connsiteX4" fmla="*/ 2133 w 10350"/>
              <a:gd name="connsiteY4" fmla="*/ 10000 h 10000"/>
              <a:gd name="connsiteX0" fmla="*/ 1958 w 10350"/>
              <a:gd name="connsiteY0" fmla="*/ 10000 h 10000"/>
              <a:gd name="connsiteX1" fmla="*/ 0 w 10350"/>
              <a:gd name="connsiteY1" fmla="*/ 0 h 10000"/>
              <a:gd name="connsiteX2" fmla="*/ 8252 w 10350"/>
              <a:gd name="connsiteY2" fmla="*/ 0 h 10000"/>
              <a:gd name="connsiteX3" fmla="*/ 10350 w 10350"/>
              <a:gd name="connsiteY3" fmla="*/ 10000 h 10000"/>
              <a:gd name="connsiteX4" fmla="*/ 1958 w 10350"/>
              <a:gd name="connsiteY4" fmla="*/ 10000 h 10000"/>
              <a:gd name="connsiteX0" fmla="*/ 0 w 10350"/>
              <a:gd name="connsiteY0" fmla="*/ 8857 h 10000"/>
              <a:gd name="connsiteX1" fmla="*/ 0 w 10350"/>
              <a:gd name="connsiteY1" fmla="*/ 0 h 10000"/>
              <a:gd name="connsiteX2" fmla="*/ 8252 w 10350"/>
              <a:gd name="connsiteY2" fmla="*/ 0 h 10000"/>
              <a:gd name="connsiteX3" fmla="*/ 10350 w 10350"/>
              <a:gd name="connsiteY3" fmla="*/ 10000 h 10000"/>
              <a:gd name="connsiteX4" fmla="*/ 0 w 10350"/>
              <a:gd name="connsiteY4" fmla="*/ 8857 h 10000"/>
              <a:gd name="connsiteX0" fmla="*/ 0 w 9877"/>
              <a:gd name="connsiteY0" fmla="*/ 8857 h 10000"/>
              <a:gd name="connsiteX1" fmla="*/ 0 w 9877"/>
              <a:gd name="connsiteY1" fmla="*/ 0 h 10000"/>
              <a:gd name="connsiteX2" fmla="*/ 8252 w 9877"/>
              <a:gd name="connsiteY2" fmla="*/ 0 h 10000"/>
              <a:gd name="connsiteX3" fmla="*/ 9877 w 9877"/>
              <a:gd name="connsiteY3" fmla="*/ 10000 h 10000"/>
              <a:gd name="connsiteX4" fmla="*/ 0 w 9877"/>
              <a:gd name="connsiteY4" fmla="*/ 8857 h 10000"/>
              <a:gd name="connsiteX0" fmla="*/ 0 w 10000"/>
              <a:gd name="connsiteY0" fmla="*/ 8857 h 10000"/>
              <a:gd name="connsiteX1" fmla="*/ 0 w 10000"/>
              <a:gd name="connsiteY1" fmla="*/ 0 h 10000"/>
              <a:gd name="connsiteX2" fmla="*/ 7876 w 10000"/>
              <a:gd name="connsiteY2" fmla="*/ 0 h 10000"/>
              <a:gd name="connsiteX3" fmla="*/ 10000 w 10000"/>
              <a:gd name="connsiteY3" fmla="*/ 10000 h 10000"/>
              <a:gd name="connsiteX4" fmla="*/ 0 w 10000"/>
              <a:gd name="connsiteY4" fmla="*/ 8857 h 10000"/>
              <a:gd name="connsiteX0" fmla="*/ 0 w 10000"/>
              <a:gd name="connsiteY0" fmla="*/ 8857 h 10000"/>
              <a:gd name="connsiteX1" fmla="*/ 0 w 10000"/>
              <a:gd name="connsiteY1" fmla="*/ 0 h 10000"/>
              <a:gd name="connsiteX2" fmla="*/ 7876 w 10000"/>
              <a:gd name="connsiteY2" fmla="*/ 0 h 10000"/>
              <a:gd name="connsiteX3" fmla="*/ 10000 w 10000"/>
              <a:gd name="connsiteY3" fmla="*/ 10000 h 10000"/>
              <a:gd name="connsiteX4" fmla="*/ 0 w 10000"/>
              <a:gd name="connsiteY4" fmla="*/ 8857 h 10000"/>
              <a:gd name="connsiteX0" fmla="*/ 0 w 10000"/>
              <a:gd name="connsiteY0" fmla="*/ 10000 h 10000"/>
              <a:gd name="connsiteX1" fmla="*/ 0 w 10000"/>
              <a:gd name="connsiteY1" fmla="*/ 0 h 10000"/>
              <a:gd name="connsiteX2" fmla="*/ 7876 w 10000"/>
              <a:gd name="connsiteY2" fmla="*/ 0 h 10000"/>
              <a:gd name="connsiteX3" fmla="*/ 10000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7876" y="0"/>
                </a:lnTo>
                <a:lnTo>
                  <a:pt x="10000" y="10000"/>
                </a:lnTo>
                <a:lnTo>
                  <a:pt x="0" y="10000"/>
                </a:lnTo>
                <a:close/>
              </a:path>
            </a:pathLst>
          </a:custGeom>
          <a:solidFill>
            <a:srgbClr val="B11133"/>
          </a:solidFill>
          <a:ln>
            <a:solidFill>
              <a:srgbClr val="B111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14 CuadroTexto"/>
          <p:cNvSpPr txBox="1"/>
          <p:nvPr/>
        </p:nvSpPr>
        <p:spPr>
          <a:xfrm>
            <a:off x="251520" y="393986"/>
            <a:ext cx="3996358" cy="492443"/>
          </a:xfrm>
          <a:prstGeom prst="rect">
            <a:avLst/>
          </a:prstGeom>
          <a:noFill/>
        </p:spPr>
        <p:txBody>
          <a:bodyPr wrap="square" rtlCol="0">
            <a:spAutoFit/>
          </a:bodyPr>
          <a:lstStyle/>
          <a:p>
            <a:pPr lvl="0"/>
            <a:r>
              <a:rPr lang="es-ES" sz="2600" b="1" spc="-150" dirty="0">
                <a:solidFill>
                  <a:prstClr val="white"/>
                </a:solidFill>
              </a:rPr>
              <a:t>El Poder de Actuar</a:t>
            </a:r>
            <a:endParaRPr lang="es-ES" sz="2600" dirty="0">
              <a:solidFill>
                <a:prstClr val="white"/>
              </a:solidFill>
            </a:endParaRPr>
          </a:p>
        </p:txBody>
      </p:sp>
      <p:sp>
        <p:nvSpPr>
          <p:cNvPr id="12" name="Subtitle 2"/>
          <p:cNvSpPr txBox="1">
            <a:spLocks/>
          </p:cNvSpPr>
          <p:nvPr/>
        </p:nvSpPr>
        <p:spPr>
          <a:xfrm>
            <a:off x="87086" y="1367655"/>
            <a:ext cx="8915128" cy="735639"/>
          </a:xfrm>
          <a:prstGeom prst="rect">
            <a:avLst/>
          </a:prstGeom>
        </p:spPr>
        <p:txBody>
          <a:bodyPr vert="horz" lIns="91440" tIns="45720" rIns="91440" bIns="45720" rtlCol="0">
            <a:noAutofit/>
          </a:bodyPr>
          <a:lstStyle>
            <a:lvl1pPr marL="0" indent="0" algn="l" defTabSz="914400" rtl="0" eaLnBrk="1" latinLnBrk="0" hangingPunct="1">
              <a:spcBef>
                <a:spcPct val="20000"/>
              </a:spcBef>
              <a:buFontTx/>
              <a:buNone/>
              <a:defRPr sz="2200" kern="1200">
                <a:solidFill>
                  <a:srgbClr val="666666"/>
                </a:solidFill>
                <a:latin typeface="Trebuchet MS" pitchFamily="34" charset="0"/>
                <a:ea typeface="+mn-ea"/>
                <a:cs typeface="+mn-cs"/>
              </a:defRPr>
            </a:lvl1pPr>
            <a:lvl2pPr marL="457200" indent="0" algn="ctr" defTabSz="914400" rtl="0" eaLnBrk="1" latinLnBrk="0" hangingPunct="1">
              <a:spcBef>
                <a:spcPts val="1200"/>
              </a:spcBef>
              <a:buFontTx/>
              <a:buNone/>
              <a:defRPr sz="2000" kern="1200">
                <a:solidFill>
                  <a:schemeClr val="tx1">
                    <a:tint val="75000"/>
                  </a:schemeClr>
                </a:solidFill>
                <a:latin typeface="Trebuchet MS" pitchFamily="34" charset="0"/>
                <a:ea typeface="+mn-ea"/>
                <a:cs typeface="+mn-cs"/>
              </a:defRPr>
            </a:lvl2pPr>
            <a:lvl3pPr marL="914400" indent="0" algn="ctr" defTabSz="914400" rtl="0" eaLnBrk="1" latinLnBrk="0" hangingPunct="1">
              <a:spcBef>
                <a:spcPts val="1200"/>
              </a:spcBef>
              <a:buClr>
                <a:schemeClr val="tx2"/>
              </a:buClr>
              <a:buFont typeface="Wingdings" pitchFamily="2" charset="2"/>
              <a:buNone/>
              <a:defRPr sz="1800" kern="1200">
                <a:solidFill>
                  <a:schemeClr val="tx1">
                    <a:tint val="75000"/>
                  </a:schemeClr>
                </a:solidFill>
                <a:latin typeface="Trebuchet MS" pitchFamily="34" charset="0"/>
                <a:ea typeface="+mn-ea"/>
                <a:cs typeface="+mn-cs"/>
              </a:defRPr>
            </a:lvl3pPr>
            <a:lvl4pPr marL="1371600" indent="0" algn="ctr" defTabSz="914400" rtl="0" eaLnBrk="1" latinLnBrk="0" hangingPunct="1">
              <a:spcBef>
                <a:spcPts val="1200"/>
              </a:spcBef>
              <a:buClr>
                <a:srgbClr val="B2B2B2"/>
              </a:buClr>
              <a:buFont typeface="Wingdings" pitchFamily="2" charset="2"/>
              <a:buNone/>
              <a:defRPr sz="1800" kern="1200">
                <a:solidFill>
                  <a:schemeClr val="tx1">
                    <a:tint val="75000"/>
                  </a:schemeClr>
                </a:solidFill>
                <a:latin typeface="Trebuchet MS" pitchFamily="34" charset="0"/>
                <a:ea typeface="+mn-ea"/>
                <a:cs typeface="+mn-cs"/>
              </a:defRPr>
            </a:lvl4pPr>
            <a:lvl5pPr marL="1828800" indent="0" algn="ctr" defTabSz="914400" rtl="0" eaLnBrk="1" latinLnBrk="0" hangingPunct="1">
              <a:spcBef>
                <a:spcPts val="1200"/>
              </a:spcBef>
              <a:buClr>
                <a:srgbClr val="B2B2B2"/>
              </a:buClr>
              <a:buSzPct val="80000"/>
              <a:buFont typeface="Wingdings" pitchFamily="2" charset="2"/>
              <a:buNone/>
              <a:defRPr sz="1800" kern="1200">
                <a:solidFill>
                  <a:schemeClr val="tx1">
                    <a:tint val="75000"/>
                  </a:schemeClr>
                </a:solidFill>
                <a:latin typeface="Trebuchet MS"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s-MX" sz="2000" b="1" i="0" u="none" strike="noStrike" kern="1200" cap="small" spc="0" normalizeH="0" baseline="0" dirty="0">
                <a:ln>
                  <a:noFill/>
                </a:ln>
                <a:solidFill>
                  <a:srgbClr val="B11133"/>
                </a:solidFill>
                <a:effectLst/>
                <a:uLnTx/>
                <a:uFillTx/>
                <a:latin typeface="+mn-lt"/>
                <a:ea typeface="+mn-ea"/>
                <a:cs typeface="+mn-cs"/>
              </a:rPr>
              <a:t>Soporte a la Decisión Clínica y Fuente de Conocimiento Farmacológico</a:t>
            </a:r>
          </a:p>
          <a:p>
            <a:pPr marL="0" marR="0" lvl="0" indent="0" algn="ctr" defTabSz="914400" rtl="0" eaLnBrk="1" fontAlgn="auto" latinLnBrk="0" hangingPunct="1">
              <a:lnSpc>
                <a:spcPct val="100000"/>
              </a:lnSpc>
              <a:spcBef>
                <a:spcPct val="20000"/>
              </a:spcBef>
              <a:spcAft>
                <a:spcPts val="0"/>
              </a:spcAft>
              <a:buClrTx/>
              <a:buSzTx/>
              <a:buFontTx/>
              <a:buNone/>
              <a:tabLst/>
              <a:defRPr/>
            </a:pPr>
            <a:r>
              <a:rPr lang="es-MX" sz="2000" b="1" cap="small" dirty="0">
                <a:solidFill>
                  <a:schemeClr val="tx1"/>
                </a:solidFill>
                <a:latin typeface="+mn-lt"/>
              </a:rPr>
              <a:t>ViDAL Vademecum Consult</a:t>
            </a:r>
            <a:endParaRPr kumimoji="0" lang="es-MX" sz="2000" b="1" i="1" u="none" strike="noStrike" kern="1200" cap="small" spc="0" normalizeH="0" baseline="0" dirty="0">
              <a:ln>
                <a:noFill/>
              </a:ln>
              <a:solidFill>
                <a:schemeClr val="tx1"/>
              </a:solidFill>
              <a:effectLst/>
              <a:uLnTx/>
              <a:uFillTx/>
              <a:latin typeface="+mn-lt"/>
            </a:endParaRPr>
          </a:p>
          <a:p>
            <a:pPr marL="0" marR="0" lvl="0" indent="0" algn="l" defTabSz="914400" rtl="0" eaLnBrk="1" fontAlgn="auto" latinLnBrk="0" hangingPunct="1">
              <a:lnSpc>
                <a:spcPct val="100000"/>
              </a:lnSpc>
              <a:spcBef>
                <a:spcPct val="20000"/>
              </a:spcBef>
              <a:spcAft>
                <a:spcPts val="0"/>
              </a:spcAft>
              <a:buClrTx/>
              <a:buSzTx/>
              <a:buFontTx/>
              <a:buNone/>
              <a:tabLst/>
              <a:defRPr/>
            </a:pPr>
            <a:endParaRPr kumimoji="0" lang="es-MX" sz="1400" b="0" i="1" u="none" strike="noStrike" kern="1200" cap="none" spc="0" normalizeH="0" baseline="0" dirty="0">
              <a:ln>
                <a:noFill/>
              </a:ln>
              <a:solidFill>
                <a:srgbClr val="666666"/>
              </a:solidFill>
              <a:effectLst/>
              <a:uLnTx/>
              <a:uFillTx/>
              <a:latin typeface="Trebuchet MS" pitchFamily="34" charset="0"/>
              <a:ea typeface="+mn-ea"/>
              <a:cs typeface="+mn-cs"/>
            </a:endParaRPr>
          </a:p>
        </p:txBody>
      </p:sp>
      <p:pic>
        <p:nvPicPr>
          <p:cNvPr id="3" name="Imagen 2"/>
          <p:cNvPicPr>
            <a:picLocks noChangeAspect="1"/>
          </p:cNvPicPr>
          <p:nvPr/>
        </p:nvPicPr>
        <p:blipFill>
          <a:blip r:embed="rId3"/>
          <a:stretch>
            <a:fillRect/>
          </a:stretch>
        </p:blipFill>
        <p:spPr>
          <a:xfrm rot="10800000">
            <a:off x="-4293" y="5787600"/>
            <a:ext cx="3052022" cy="965538"/>
          </a:xfrm>
          <a:prstGeom prst="rect">
            <a:avLst/>
          </a:prstGeom>
        </p:spPr>
      </p:pic>
      <p:sp>
        <p:nvSpPr>
          <p:cNvPr id="13" name="16 CuadroTexto"/>
          <p:cNvSpPr txBox="1"/>
          <p:nvPr/>
        </p:nvSpPr>
        <p:spPr>
          <a:xfrm>
            <a:off x="13323" y="5846568"/>
            <a:ext cx="2664296" cy="954107"/>
          </a:xfrm>
          <a:prstGeom prst="rect">
            <a:avLst/>
          </a:prstGeom>
          <a:noFill/>
        </p:spPr>
        <p:txBody>
          <a:bodyPr wrap="square" rtlCol="0">
            <a:spAutoFit/>
          </a:bodyPr>
          <a:lstStyle/>
          <a:p>
            <a:r>
              <a:rPr lang="es-ES" sz="1400" dirty="0"/>
              <a:t>Ing. Guillermo García Jaeger</a:t>
            </a:r>
          </a:p>
          <a:p>
            <a:r>
              <a:rPr lang="es-ES" sz="1400" dirty="0">
                <a:solidFill>
                  <a:srgbClr val="C00000"/>
                </a:solidFill>
                <a:hlinkClick r:id="rId4"/>
              </a:rPr>
              <a:t>Guillermo.Garcia@vidal.fr</a:t>
            </a:r>
            <a:endParaRPr lang="es-ES" sz="1400" dirty="0">
              <a:solidFill>
                <a:srgbClr val="C00000"/>
              </a:solidFill>
            </a:endParaRPr>
          </a:p>
          <a:p>
            <a:r>
              <a:rPr lang="es-ES" sz="1400" dirty="0"/>
              <a:t>+52 (55) 6355-4496</a:t>
            </a:r>
          </a:p>
          <a:p>
            <a:r>
              <a:rPr lang="es-ES" sz="1400" dirty="0"/>
              <a:t>es.vidal-dis.com</a:t>
            </a:r>
          </a:p>
        </p:txBody>
      </p:sp>
      <p:pic>
        <p:nvPicPr>
          <p:cNvPr id="10" name="Imagen 9"/>
          <p:cNvPicPr>
            <a:picLocks noChangeAspect="1"/>
          </p:cNvPicPr>
          <p:nvPr/>
        </p:nvPicPr>
        <p:blipFill>
          <a:blip r:embed="rId5"/>
          <a:stretch>
            <a:fillRect/>
          </a:stretch>
        </p:blipFill>
        <p:spPr>
          <a:xfrm>
            <a:off x="6567653" y="52222"/>
            <a:ext cx="1688738" cy="944962"/>
          </a:xfrm>
          <a:prstGeom prst="rect">
            <a:avLst/>
          </a:prstGeom>
        </p:spPr>
      </p:pic>
    </p:spTree>
    <p:extLst>
      <p:ext uri="{BB962C8B-B14F-4D97-AF65-F5344CB8AC3E}">
        <p14:creationId xmlns:p14="http://schemas.microsoft.com/office/powerpoint/2010/main" val="2275201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945" y="161437"/>
            <a:ext cx="6643030" cy="2431349"/>
          </a:xfrm>
          <a:prstGeom prst="rect">
            <a:avLst/>
          </a:prstGeom>
        </p:spPr>
      </p:pic>
      <p:sp>
        <p:nvSpPr>
          <p:cNvPr id="14" name="Marcador de contenido 5"/>
          <p:cNvSpPr>
            <a:spLocks noGrp="1"/>
          </p:cNvSpPr>
          <p:nvPr>
            <p:ph idx="1"/>
          </p:nvPr>
        </p:nvSpPr>
        <p:spPr>
          <a:xfrm>
            <a:off x="365375" y="2573536"/>
            <a:ext cx="8288171" cy="3894650"/>
          </a:xfrm>
        </p:spPr>
        <p:txBody>
          <a:bodyPr>
            <a:noAutofit/>
          </a:bodyPr>
          <a:lstStyle/>
          <a:p>
            <a:pPr marL="0" indent="0">
              <a:lnSpc>
                <a:spcPct val="100000"/>
              </a:lnSpc>
              <a:spcBef>
                <a:spcPts val="0"/>
              </a:spcBef>
              <a:buNone/>
            </a:pPr>
            <a:r>
              <a:rPr lang="es-ES" sz="1400" b="1" dirty="0">
                <a:solidFill>
                  <a:srgbClr val="B11133"/>
                </a:solidFill>
                <a:ea typeface="Trebuchet MS" charset="0"/>
                <a:cs typeface="Trebuchet MS" charset="0"/>
              </a:rPr>
              <a:t>ViDAL</a:t>
            </a:r>
            <a:r>
              <a:rPr lang="es-ES" sz="1400" b="1" dirty="0">
                <a:ea typeface="Trebuchet MS" charset="0"/>
                <a:cs typeface="Trebuchet MS" charset="0"/>
              </a:rPr>
              <a:t> GOUP</a:t>
            </a:r>
            <a:r>
              <a:rPr lang="es-ES" sz="1400" dirty="0">
                <a:ea typeface="Trebuchet MS" charset="0"/>
                <a:cs typeface="Trebuchet MS" charset="0"/>
              </a:rPr>
              <a:t>, es una compañía líder en Europa en el campo de la informática de la salud y especializada en la integración de bases de datos de medicamentos en sistemas de información.</a:t>
            </a:r>
          </a:p>
          <a:p>
            <a:pPr marL="0" indent="0">
              <a:lnSpc>
                <a:spcPct val="100000"/>
              </a:lnSpc>
              <a:spcBef>
                <a:spcPts val="0"/>
              </a:spcBef>
              <a:buNone/>
            </a:pPr>
            <a:endParaRPr lang="es-ES" sz="1400" dirty="0">
              <a:ea typeface="Trebuchet MS" charset="0"/>
              <a:cs typeface="Trebuchet MS" charset="0"/>
            </a:endParaRPr>
          </a:p>
          <a:p>
            <a:pPr marL="0" indent="0">
              <a:lnSpc>
                <a:spcPct val="100000"/>
              </a:lnSpc>
              <a:spcBef>
                <a:spcPts val="0"/>
              </a:spcBef>
              <a:buNone/>
            </a:pPr>
            <a:r>
              <a:rPr lang="es-ES" sz="1400" dirty="0">
                <a:ea typeface="Trebuchet MS" charset="0"/>
                <a:cs typeface="Trebuchet MS" charset="0"/>
              </a:rPr>
              <a:t>Con un equipo de cerca de 350 farmacéuticos, farmacólogos, médicos, investigadores, informáticos especializados en el ámbito de la salud, arquitectos de bases de datos y desarrolladores de aplicaciones, </a:t>
            </a:r>
            <a:r>
              <a:rPr lang="es-ES" sz="1400" b="1" dirty="0">
                <a:solidFill>
                  <a:srgbClr val="B11133"/>
                </a:solidFill>
                <a:ea typeface="Trebuchet MS" charset="0"/>
                <a:cs typeface="Trebuchet MS" charset="0"/>
              </a:rPr>
              <a:t>ViDAL</a:t>
            </a:r>
            <a:r>
              <a:rPr lang="es-ES" sz="1400" b="1" dirty="0">
                <a:ea typeface="Trebuchet MS" charset="0"/>
                <a:cs typeface="Trebuchet MS" charset="0"/>
              </a:rPr>
              <a:t> GROUP</a:t>
            </a:r>
            <a:r>
              <a:rPr lang="es-ES" sz="1400" dirty="0">
                <a:ea typeface="Trebuchet MS" charset="0"/>
                <a:cs typeface="Trebuchet MS" charset="0"/>
              </a:rPr>
              <a:t> proporciona a hospitales, universidades, médicos de atención primaria y farmacéuticos de todo el mundo, un acceso en línea e integrado a bases de datos de medicamentos e información basada en la evidencia.</a:t>
            </a:r>
          </a:p>
          <a:p>
            <a:pPr marL="0" indent="0">
              <a:lnSpc>
                <a:spcPct val="100000"/>
              </a:lnSpc>
              <a:spcBef>
                <a:spcPts val="0"/>
              </a:spcBef>
              <a:buNone/>
            </a:pPr>
            <a:endParaRPr lang="es-ES" sz="1400" dirty="0">
              <a:ea typeface="Trebuchet MS" charset="0"/>
              <a:cs typeface="Trebuchet MS" charset="0"/>
            </a:endParaRPr>
          </a:p>
          <a:p>
            <a:pPr marL="0" indent="0">
              <a:lnSpc>
                <a:spcPct val="100000"/>
              </a:lnSpc>
              <a:spcBef>
                <a:spcPts val="0"/>
              </a:spcBef>
              <a:buNone/>
            </a:pPr>
            <a:r>
              <a:rPr lang="es-ES" sz="1400" spc="-10" dirty="0">
                <a:cs typeface="HelveticaNeue LT 45 Light"/>
              </a:rPr>
              <a:t>La</a:t>
            </a:r>
            <a:r>
              <a:rPr lang="es-ES" sz="1400" dirty="0">
                <a:cs typeface="HelveticaNeue LT 45 Light"/>
              </a:rPr>
              <a:t>s</a:t>
            </a:r>
            <a:r>
              <a:rPr lang="es-ES" sz="1400" spc="-30" dirty="0">
                <a:cs typeface="HelveticaNeue LT 45 Light"/>
              </a:rPr>
              <a:t> </a:t>
            </a:r>
            <a:r>
              <a:rPr lang="es-ES" sz="1400" spc="-10" dirty="0">
                <a:cs typeface="HelveticaNeue LT 45 Light"/>
              </a:rPr>
              <a:t>base</a:t>
            </a:r>
            <a:r>
              <a:rPr lang="es-ES" sz="1400" dirty="0">
                <a:cs typeface="HelveticaNeue LT 45 Light"/>
              </a:rPr>
              <a:t>s</a:t>
            </a:r>
            <a:r>
              <a:rPr lang="es-ES" sz="1400" spc="-30" dirty="0">
                <a:cs typeface="HelveticaNeue LT 45 Light"/>
              </a:rPr>
              <a:t> </a:t>
            </a:r>
            <a:r>
              <a:rPr lang="es-ES" sz="1400" spc="-10" dirty="0">
                <a:cs typeface="HelveticaNeue LT 45 Light"/>
              </a:rPr>
              <a:t>d</a:t>
            </a:r>
            <a:r>
              <a:rPr lang="es-ES" sz="1400" dirty="0">
                <a:cs typeface="HelveticaNeue LT 45 Light"/>
              </a:rPr>
              <a:t>e</a:t>
            </a:r>
            <a:r>
              <a:rPr lang="es-ES" sz="1400" spc="-30" dirty="0">
                <a:cs typeface="HelveticaNeue LT 45 Light"/>
              </a:rPr>
              <a:t> </a:t>
            </a:r>
            <a:r>
              <a:rPr lang="es-ES" sz="1400" spc="-10" dirty="0">
                <a:cs typeface="HelveticaNeue LT 45 Light"/>
              </a:rPr>
              <a:t>dato</a:t>
            </a:r>
            <a:r>
              <a:rPr lang="es-ES" sz="1400" dirty="0">
                <a:cs typeface="HelveticaNeue LT 45 Light"/>
              </a:rPr>
              <a:t>s</a:t>
            </a:r>
            <a:r>
              <a:rPr lang="es-ES" sz="1400" spc="-30" dirty="0">
                <a:cs typeface="HelveticaNeue LT 45 Light"/>
              </a:rPr>
              <a:t> </a:t>
            </a:r>
            <a:r>
              <a:rPr lang="es-ES" sz="1400" spc="-10" dirty="0">
                <a:cs typeface="HelveticaNeue LT 45 Light"/>
              </a:rPr>
              <a:t>d</a:t>
            </a:r>
            <a:r>
              <a:rPr lang="es-ES" sz="1400" dirty="0">
                <a:cs typeface="HelveticaNeue LT 45 Light"/>
              </a:rPr>
              <a:t>e</a:t>
            </a:r>
            <a:r>
              <a:rPr lang="es-ES" sz="1400" spc="-30" dirty="0">
                <a:cs typeface="HelveticaNeue LT 45 Light"/>
              </a:rPr>
              <a:t> </a:t>
            </a:r>
            <a:r>
              <a:rPr lang="es-ES" sz="1400" b="1" spc="-10" dirty="0">
                <a:solidFill>
                  <a:srgbClr val="B11133"/>
                </a:solidFill>
                <a:cs typeface="Eurostile LT ExtendedTwo"/>
              </a:rPr>
              <a:t>ViDA</a:t>
            </a:r>
            <a:r>
              <a:rPr lang="es-ES" sz="1400" b="1" dirty="0">
                <a:solidFill>
                  <a:srgbClr val="B11133"/>
                </a:solidFill>
                <a:cs typeface="Eurostile LT ExtendedTwo"/>
              </a:rPr>
              <a:t>L</a:t>
            </a:r>
            <a:r>
              <a:rPr lang="es-ES" sz="1400" b="1" dirty="0">
                <a:cs typeface="Eurostile LT ExtendedTwo"/>
              </a:rPr>
              <a:t> </a:t>
            </a:r>
            <a:r>
              <a:rPr lang="es-ES" sz="1400" b="1" spc="-225" dirty="0">
                <a:cs typeface="Eurostile LT ExtendedTwo"/>
              </a:rPr>
              <a:t> </a:t>
            </a:r>
            <a:r>
              <a:rPr lang="es-ES" sz="1400" b="1" spc="-95" dirty="0">
                <a:cs typeface="Eurostile LT ExtendedTwo"/>
              </a:rPr>
              <a:t>Vademecum </a:t>
            </a:r>
            <a:r>
              <a:rPr lang="es-ES" sz="1400" spc="-210" dirty="0">
                <a:cs typeface="Eurostile LT ExtendedTwo"/>
              </a:rPr>
              <a:t> </a:t>
            </a:r>
            <a:r>
              <a:rPr lang="es-ES" sz="1400" dirty="0">
                <a:cs typeface="HelveticaNeue LT 45 Light"/>
              </a:rPr>
              <a:t>y</a:t>
            </a:r>
            <a:r>
              <a:rPr lang="es-ES" sz="1400" spc="-30" dirty="0">
                <a:cs typeface="HelveticaNeue LT 45 Light"/>
              </a:rPr>
              <a:t> </a:t>
            </a:r>
            <a:r>
              <a:rPr lang="es-ES" sz="1400" spc="-10" dirty="0">
                <a:cs typeface="HelveticaNeue LT 45 Light"/>
              </a:rPr>
              <a:t>su</a:t>
            </a:r>
            <a:r>
              <a:rPr lang="es-ES" sz="1400" dirty="0">
                <a:cs typeface="HelveticaNeue LT 45 Light"/>
              </a:rPr>
              <a:t>s</a:t>
            </a:r>
            <a:r>
              <a:rPr lang="es-ES" sz="1400" spc="-30" dirty="0">
                <a:cs typeface="HelveticaNeue LT 45 Light"/>
              </a:rPr>
              <a:t> </a:t>
            </a:r>
            <a:r>
              <a:rPr lang="es-ES" sz="1400" spc="-10" dirty="0">
                <a:cs typeface="HelveticaNeue LT 45 Light"/>
              </a:rPr>
              <a:t>Módulo</a:t>
            </a:r>
            <a:r>
              <a:rPr lang="es-ES" sz="1400" dirty="0">
                <a:cs typeface="HelveticaNeue LT 45 Light"/>
              </a:rPr>
              <a:t>s</a:t>
            </a:r>
            <a:r>
              <a:rPr lang="es-ES" sz="1400" spc="-30" dirty="0">
                <a:cs typeface="HelveticaNeue LT 45 Light"/>
              </a:rPr>
              <a:t> </a:t>
            </a:r>
            <a:r>
              <a:rPr lang="es-ES" sz="1400" spc="-10" dirty="0">
                <a:cs typeface="HelveticaNeue LT 45 Light"/>
              </a:rPr>
              <a:t>d</a:t>
            </a:r>
            <a:r>
              <a:rPr lang="es-ES" sz="1400" dirty="0">
                <a:cs typeface="HelveticaNeue LT 45 Light"/>
              </a:rPr>
              <a:t>e</a:t>
            </a:r>
            <a:r>
              <a:rPr lang="es-ES" sz="1400" spc="-30" dirty="0">
                <a:cs typeface="HelveticaNeue LT 45 Light"/>
              </a:rPr>
              <a:t> </a:t>
            </a:r>
            <a:r>
              <a:rPr lang="es-ES" sz="1400" spc="-10" dirty="0">
                <a:cs typeface="HelveticaNeue LT 45 Light"/>
              </a:rPr>
              <a:t>Apoy</a:t>
            </a:r>
            <a:r>
              <a:rPr lang="es-ES" sz="1400" dirty="0">
                <a:cs typeface="HelveticaNeue LT 45 Light"/>
              </a:rPr>
              <a:t>o</a:t>
            </a:r>
            <a:r>
              <a:rPr lang="es-ES" sz="1400" spc="-30" dirty="0">
                <a:cs typeface="HelveticaNeue LT 45 Light"/>
              </a:rPr>
              <a:t> </a:t>
            </a:r>
            <a:r>
              <a:rPr lang="es-ES" sz="1400" dirty="0">
                <a:cs typeface="HelveticaNeue LT 45 Light"/>
              </a:rPr>
              <a:t>a</a:t>
            </a:r>
            <a:r>
              <a:rPr lang="es-ES" sz="1400" spc="-30" dirty="0">
                <a:cs typeface="HelveticaNeue LT 45 Light"/>
              </a:rPr>
              <a:t> </a:t>
            </a:r>
            <a:r>
              <a:rPr lang="es-ES" sz="1400" spc="-10" dirty="0">
                <a:cs typeface="HelveticaNeue LT 45 Light"/>
              </a:rPr>
              <a:t>l</a:t>
            </a:r>
            <a:r>
              <a:rPr lang="es-ES" sz="1400" dirty="0">
                <a:cs typeface="HelveticaNeue LT 45 Light"/>
              </a:rPr>
              <a:t>a</a:t>
            </a:r>
            <a:r>
              <a:rPr lang="es-ES" sz="1400" spc="-30" dirty="0">
                <a:cs typeface="HelveticaNeue LT 45 Light"/>
              </a:rPr>
              <a:t> </a:t>
            </a:r>
            <a:r>
              <a:rPr lang="es-ES" sz="1400" spc="-10" dirty="0">
                <a:cs typeface="HelveticaNeue LT 45 Light"/>
              </a:rPr>
              <a:t>Decisió</a:t>
            </a:r>
            <a:r>
              <a:rPr lang="es-ES" sz="1400" dirty="0">
                <a:cs typeface="HelveticaNeue LT 45 Light"/>
              </a:rPr>
              <a:t>n</a:t>
            </a:r>
            <a:r>
              <a:rPr lang="es-ES" sz="1400" spc="-30" dirty="0">
                <a:cs typeface="HelveticaNeue LT 45 Light"/>
              </a:rPr>
              <a:t> </a:t>
            </a:r>
            <a:r>
              <a:rPr lang="es-ES" sz="1400" spc="-10" dirty="0">
                <a:cs typeface="HelveticaNeue LT 45 Light"/>
              </a:rPr>
              <a:t>Clínic</a:t>
            </a:r>
            <a:r>
              <a:rPr lang="es-ES" sz="1400" dirty="0">
                <a:cs typeface="HelveticaNeue LT 45 Light"/>
              </a:rPr>
              <a:t>a</a:t>
            </a:r>
            <a:r>
              <a:rPr lang="es-ES" sz="1400" spc="-30" dirty="0">
                <a:cs typeface="HelveticaNeue LT 45 Light"/>
              </a:rPr>
              <a:t> </a:t>
            </a:r>
            <a:r>
              <a:rPr lang="es-ES" sz="1400" spc="-10" dirty="0">
                <a:cs typeface="HelveticaNeue LT 45 Light"/>
              </a:rPr>
              <a:t>ha</a:t>
            </a:r>
            <a:r>
              <a:rPr lang="es-ES" sz="1400" dirty="0">
                <a:cs typeface="HelveticaNeue LT 45 Light"/>
              </a:rPr>
              <a:t>n</a:t>
            </a:r>
            <a:r>
              <a:rPr lang="es-ES" sz="1400" spc="-30" dirty="0">
                <a:cs typeface="HelveticaNeue LT 45 Light"/>
              </a:rPr>
              <a:t> </a:t>
            </a:r>
            <a:r>
              <a:rPr lang="es-ES" sz="1400" spc="-10" dirty="0">
                <a:cs typeface="HelveticaNeue LT 45 Light"/>
              </a:rPr>
              <a:t>sid</a:t>
            </a:r>
            <a:r>
              <a:rPr lang="es-ES" sz="1400" dirty="0">
                <a:cs typeface="HelveticaNeue LT 45 Light"/>
              </a:rPr>
              <a:t>o</a:t>
            </a:r>
            <a:r>
              <a:rPr lang="es-ES" sz="1400" spc="-30" dirty="0">
                <a:cs typeface="HelveticaNeue LT 45 Light"/>
              </a:rPr>
              <a:t> </a:t>
            </a:r>
            <a:r>
              <a:rPr lang="es-ES" sz="1400" spc="-10" dirty="0">
                <a:cs typeface="HelveticaNeue LT 45 Light"/>
              </a:rPr>
              <a:t>c</a:t>
            </a:r>
            <a:r>
              <a:rPr lang="es-ES" sz="1400" spc="-30" dirty="0">
                <a:cs typeface="HelveticaNeue LT 45 Light"/>
              </a:rPr>
              <a:t>r</a:t>
            </a:r>
            <a:r>
              <a:rPr lang="es-ES" sz="1400" spc="-10" dirty="0">
                <a:cs typeface="HelveticaNeue LT 45 Light"/>
              </a:rPr>
              <a:t>eada</a:t>
            </a:r>
            <a:r>
              <a:rPr lang="es-ES" sz="1400" dirty="0">
                <a:cs typeface="HelveticaNeue LT 45 Light"/>
              </a:rPr>
              <a:t>s</a:t>
            </a:r>
            <a:r>
              <a:rPr lang="es-ES" sz="1400" spc="-30" dirty="0">
                <a:cs typeface="HelveticaNeue LT 45 Light"/>
              </a:rPr>
              <a:t> </a:t>
            </a:r>
            <a:r>
              <a:rPr lang="es-ES" sz="1400" spc="-10" dirty="0">
                <a:cs typeface="HelveticaNeue LT 45 Light"/>
              </a:rPr>
              <a:t>basándos</a:t>
            </a:r>
            <a:r>
              <a:rPr lang="es-ES" sz="1400" dirty="0">
                <a:cs typeface="HelveticaNeue LT 45 Light"/>
              </a:rPr>
              <a:t>e</a:t>
            </a:r>
            <a:r>
              <a:rPr lang="es-ES" sz="1400" spc="-30" dirty="0">
                <a:cs typeface="HelveticaNeue LT 45 Light"/>
              </a:rPr>
              <a:t> </a:t>
            </a:r>
            <a:r>
              <a:rPr lang="es-ES" sz="1400" spc="-10" dirty="0">
                <a:cs typeface="HelveticaNeue LT 45 Light"/>
              </a:rPr>
              <a:t>e</a:t>
            </a:r>
            <a:r>
              <a:rPr lang="es-ES" sz="1400" dirty="0">
                <a:cs typeface="HelveticaNeue LT 45 Light"/>
              </a:rPr>
              <a:t>n</a:t>
            </a:r>
            <a:r>
              <a:rPr lang="es-ES" sz="1400" spc="-30" dirty="0">
                <a:cs typeface="HelveticaNeue LT 45 Light"/>
              </a:rPr>
              <a:t> </a:t>
            </a:r>
            <a:r>
              <a:rPr lang="es-ES" sz="1400" spc="-10" dirty="0">
                <a:cs typeface="HelveticaNeue LT 45 Light"/>
              </a:rPr>
              <a:t>la</a:t>
            </a:r>
            <a:r>
              <a:rPr lang="es-ES" sz="1400" dirty="0">
                <a:cs typeface="HelveticaNeue LT 45 Light"/>
              </a:rPr>
              <a:t>s</a:t>
            </a:r>
            <a:r>
              <a:rPr lang="es-ES" sz="1400" spc="-30" dirty="0">
                <a:cs typeface="HelveticaNeue LT 45 Light"/>
              </a:rPr>
              <a:t> </a:t>
            </a:r>
            <a:r>
              <a:rPr lang="es-ES" sz="1400" spc="-10" dirty="0">
                <a:cs typeface="HelveticaNeue LT 45 Light"/>
              </a:rPr>
              <a:t>guía</a:t>
            </a:r>
            <a:r>
              <a:rPr lang="es-ES" sz="1400" dirty="0">
                <a:cs typeface="HelveticaNeue LT 45 Light"/>
              </a:rPr>
              <a:t>s</a:t>
            </a:r>
            <a:r>
              <a:rPr lang="es-ES" sz="1400" spc="-30" dirty="0">
                <a:cs typeface="HelveticaNeue LT 45 Light"/>
              </a:rPr>
              <a:t> </a:t>
            </a:r>
            <a:r>
              <a:rPr lang="es-ES" sz="1400" spc="-10" dirty="0">
                <a:cs typeface="HelveticaNeue LT 45 Light"/>
              </a:rPr>
              <a:t>oficiale</a:t>
            </a:r>
            <a:r>
              <a:rPr lang="es-ES" sz="1400" dirty="0">
                <a:cs typeface="HelveticaNeue LT 45 Light"/>
              </a:rPr>
              <a:t>s</a:t>
            </a:r>
            <a:r>
              <a:rPr lang="es-ES" sz="1400" spc="-30" dirty="0">
                <a:cs typeface="HelveticaNeue LT 45 Light"/>
              </a:rPr>
              <a:t> </a:t>
            </a:r>
            <a:r>
              <a:rPr lang="es-ES" sz="1400" spc="-10" dirty="0">
                <a:cs typeface="HelveticaNeue LT 45 Light"/>
              </a:rPr>
              <a:t>locale</a:t>
            </a:r>
            <a:r>
              <a:rPr lang="es-ES" sz="1400" dirty="0">
                <a:cs typeface="HelveticaNeue LT 45 Light"/>
              </a:rPr>
              <a:t>s</a:t>
            </a:r>
            <a:r>
              <a:rPr lang="es-ES" sz="1400" spc="-30" dirty="0">
                <a:cs typeface="HelveticaNeue LT 45 Light"/>
              </a:rPr>
              <a:t> </a:t>
            </a:r>
            <a:r>
              <a:rPr lang="es-ES" sz="1400" dirty="0">
                <a:cs typeface="HelveticaNeue LT 45 Light"/>
              </a:rPr>
              <a:t>y</a:t>
            </a:r>
            <a:r>
              <a:rPr lang="es-ES" sz="1400" spc="-30" dirty="0">
                <a:cs typeface="HelveticaNeue LT 45 Light"/>
              </a:rPr>
              <a:t> </a:t>
            </a:r>
            <a:r>
              <a:rPr lang="es-ES" sz="1400" spc="-10" dirty="0">
                <a:cs typeface="HelveticaNeue LT 45 Light"/>
              </a:rPr>
              <a:t>teniend</a:t>
            </a:r>
            <a:r>
              <a:rPr lang="es-ES" sz="1400" dirty="0">
                <a:cs typeface="HelveticaNeue LT 45 Light"/>
              </a:rPr>
              <a:t>o</a:t>
            </a:r>
            <a:r>
              <a:rPr lang="es-ES" sz="1400" spc="-30" dirty="0">
                <a:cs typeface="HelveticaNeue LT 45 Light"/>
              </a:rPr>
              <a:t> </a:t>
            </a:r>
            <a:r>
              <a:rPr lang="es-ES" sz="1400" spc="-10" dirty="0">
                <a:cs typeface="HelveticaNeue LT 45 Light"/>
              </a:rPr>
              <a:t>e</a:t>
            </a:r>
            <a:r>
              <a:rPr lang="es-ES" sz="1400" dirty="0">
                <a:cs typeface="HelveticaNeue LT 45 Light"/>
              </a:rPr>
              <a:t>n</a:t>
            </a:r>
            <a:r>
              <a:rPr lang="es-ES" sz="1400" spc="-30" dirty="0">
                <a:cs typeface="HelveticaNeue LT 45 Light"/>
              </a:rPr>
              <a:t> </a:t>
            </a:r>
            <a:r>
              <a:rPr lang="es-ES" sz="1400" spc="-10" dirty="0">
                <a:cs typeface="HelveticaNeue LT 45 Light"/>
              </a:rPr>
              <a:t>cuent</a:t>
            </a:r>
            <a:r>
              <a:rPr lang="es-ES" sz="1400" dirty="0">
                <a:cs typeface="HelveticaNeue LT 45 Light"/>
              </a:rPr>
              <a:t>a</a:t>
            </a:r>
            <a:r>
              <a:rPr lang="es-ES" sz="1400" spc="-30" dirty="0">
                <a:cs typeface="HelveticaNeue LT 45 Light"/>
              </a:rPr>
              <a:t> </a:t>
            </a:r>
            <a:r>
              <a:rPr lang="es-ES" sz="1400" spc="-10" dirty="0">
                <a:cs typeface="HelveticaNeue LT 45 Light"/>
              </a:rPr>
              <a:t>fuente</a:t>
            </a:r>
            <a:r>
              <a:rPr lang="es-ES" sz="1400" dirty="0">
                <a:cs typeface="HelveticaNeue LT 45 Light"/>
              </a:rPr>
              <a:t>s</a:t>
            </a:r>
            <a:r>
              <a:rPr lang="es-ES" sz="1400" spc="-30" dirty="0">
                <a:cs typeface="HelveticaNeue LT 45 Light"/>
              </a:rPr>
              <a:t> </a:t>
            </a:r>
            <a:r>
              <a:rPr lang="es-ES" sz="1400" spc="-10" dirty="0">
                <a:cs typeface="HelveticaNeue LT 45 Light"/>
              </a:rPr>
              <a:t>oficiale</a:t>
            </a:r>
            <a:r>
              <a:rPr lang="es-ES" sz="1400" dirty="0">
                <a:cs typeface="HelveticaNeue LT 45 Light"/>
              </a:rPr>
              <a:t>s</a:t>
            </a:r>
            <a:r>
              <a:rPr lang="es-ES" sz="1400" spc="-30" dirty="0">
                <a:cs typeface="HelveticaNeue LT 45 Light"/>
              </a:rPr>
              <a:t> r</a:t>
            </a:r>
            <a:r>
              <a:rPr lang="es-ES" sz="1400" spc="-10" dirty="0">
                <a:cs typeface="HelveticaNeue LT 45 Light"/>
              </a:rPr>
              <a:t>econocidas inte</a:t>
            </a:r>
            <a:r>
              <a:rPr lang="es-ES" sz="1400" spc="5" dirty="0">
                <a:cs typeface="HelveticaNeue LT 45 Light"/>
              </a:rPr>
              <a:t>r</a:t>
            </a:r>
            <a:r>
              <a:rPr lang="es-ES" sz="1400" spc="-10" dirty="0">
                <a:cs typeface="HelveticaNeue LT 45 Light"/>
              </a:rPr>
              <a:t>nacionalment</a:t>
            </a:r>
            <a:r>
              <a:rPr lang="es-ES" sz="1400" dirty="0">
                <a:cs typeface="HelveticaNeue LT 45 Light"/>
              </a:rPr>
              <a:t>e</a:t>
            </a:r>
            <a:r>
              <a:rPr lang="es-ES" sz="1400" spc="-20" dirty="0">
                <a:cs typeface="HelveticaNeue LT 45 Light"/>
              </a:rPr>
              <a:t> </a:t>
            </a:r>
            <a:r>
              <a:rPr lang="es-ES" sz="1400" spc="-10" dirty="0">
                <a:cs typeface="HelveticaNeue LT 45 Light"/>
              </a:rPr>
              <a:t>(EMA</a:t>
            </a:r>
            <a:r>
              <a:rPr lang="es-ES" sz="1400" dirty="0">
                <a:cs typeface="HelveticaNeue LT 45 Light"/>
              </a:rPr>
              <a:t>,</a:t>
            </a:r>
            <a:r>
              <a:rPr lang="es-ES" sz="1400" spc="-20" dirty="0">
                <a:cs typeface="HelveticaNeue LT 45 Light"/>
              </a:rPr>
              <a:t> </a:t>
            </a:r>
            <a:r>
              <a:rPr lang="es-ES" sz="1400" spc="-10" dirty="0">
                <a:cs typeface="HelveticaNeue LT 45 Light"/>
              </a:rPr>
              <a:t>FDA</a:t>
            </a:r>
            <a:r>
              <a:rPr lang="es-ES" sz="1400" dirty="0">
                <a:cs typeface="HelveticaNeue LT 45 Light"/>
              </a:rPr>
              <a:t>,</a:t>
            </a:r>
            <a:r>
              <a:rPr lang="es-ES" sz="1400" spc="-20" dirty="0">
                <a:cs typeface="HelveticaNeue LT 45 Light"/>
              </a:rPr>
              <a:t> </a:t>
            </a:r>
            <a:r>
              <a:rPr lang="es-ES" sz="1400" spc="-10" dirty="0">
                <a:cs typeface="HelveticaNeue LT 45 Light"/>
              </a:rPr>
              <a:t>ANSM</a:t>
            </a:r>
            <a:r>
              <a:rPr lang="es-ES" sz="1400" dirty="0">
                <a:cs typeface="HelveticaNeue LT 45 Light"/>
              </a:rPr>
              <a:t>,</a:t>
            </a:r>
            <a:r>
              <a:rPr lang="es-ES" sz="1400" spc="-20" dirty="0">
                <a:cs typeface="HelveticaNeue LT 45 Light"/>
              </a:rPr>
              <a:t> </a:t>
            </a:r>
            <a:r>
              <a:rPr lang="es-ES" sz="1400" spc="-10" dirty="0">
                <a:cs typeface="HelveticaNeue LT 45 Light"/>
              </a:rPr>
              <a:t>AEMPS</a:t>
            </a:r>
            <a:r>
              <a:rPr lang="es-ES" sz="1400" dirty="0">
                <a:cs typeface="HelveticaNeue LT 45 Light"/>
              </a:rPr>
              <a:t>,</a:t>
            </a:r>
            <a:r>
              <a:rPr lang="es-ES" sz="1400" spc="-20" dirty="0">
                <a:cs typeface="HelveticaNeue LT 45 Light"/>
              </a:rPr>
              <a:t> </a:t>
            </a:r>
            <a:r>
              <a:rPr lang="es-ES" sz="1400" spc="-10" dirty="0">
                <a:cs typeface="HelveticaNeue LT 45 Light"/>
              </a:rPr>
              <a:t>COFEPRIS</a:t>
            </a:r>
            <a:r>
              <a:rPr lang="es-ES" sz="1400" dirty="0">
                <a:cs typeface="HelveticaNeue LT 45 Light"/>
              </a:rPr>
              <a:t>,</a:t>
            </a:r>
            <a:r>
              <a:rPr lang="es-ES" sz="1400" spc="-20" dirty="0">
                <a:cs typeface="HelveticaNeue LT 45 Light"/>
              </a:rPr>
              <a:t> </a:t>
            </a:r>
            <a:r>
              <a:rPr lang="es-ES" sz="1400" spc="-10" dirty="0">
                <a:cs typeface="HelveticaNeue LT 45 Light"/>
              </a:rPr>
              <a:t>IS</a:t>
            </a:r>
            <a:r>
              <a:rPr lang="es-ES" sz="1400" spc="-150" dirty="0">
                <a:cs typeface="HelveticaNeue LT 45 Light"/>
              </a:rPr>
              <a:t>P</a:t>
            </a:r>
            <a:r>
              <a:rPr lang="es-ES" sz="1400" dirty="0">
                <a:cs typeface="HelveticaNeue LT 45 Light"/>
              </a:rPr>
              <a:t>,</a:t>
            </a:r>
            <a:r>
              <a:rPr lang="es-ES" sz="1400" spc="-20" dirty="0">
                <a:cs typeface="HelveticaNeue LT 45 Light"/>
              </a:rPr>
              <a:t> </a:t>
            </a:r>
            <a:r>
              <a:rPr lang="es-ES" sz="1400" spc="-10" dirty="0">
                <a:cs typeface="HelveticaNeue LT 45 Light"/>
              </a:rPr>
              <a:t>IHSS</a:t>
            </a:r>
            <a:r>
              <a:rPr lang="es-ES" sz="1400" dirty="0">
                <a:cs typeface="HelveticaNeue LT 45 Light"/>
              </a:rPr>
              <a:t>,</a:t>
            </a:r>
            <a:r>
              <a:rPr lang="es-ES" sz="1400" spc="-20" dirty="0">
                <a:cs typeface="HelveticaNeue LT 45 Light"/>
              </a:rPr>
              <a:t> </a:t>
            </a:r>
            <a:r>
              <a:rPr lang="es-ES" sz="1400" spc="-10" dirty="0">
                <a:cs typeface="HelveticaNeue LT 45 Light"/>
              </a:rPr>
              <a:t>MSP…).</a:t>
            </a:r>
            <a:endParaRPr lang="es-ES" sz="1400" dirty="0"/>
          </a:p>
          <a:p>
            <a:pPr marL="0" indent="0">
              <a:lnSpc>
                <a:spcPct val="100000"/>
              </a:lnSpc>
              <a:spcBef>
                <a:spcPts val="0"/>
              </a:spcBef>
              <a:buNone/>
            </a:pPr>
            <a:endParaRPr lang="es-ES" sz="1400" dirty="0">
              <a:ea typeface="Trebuchet MS" charset="0"/>
              <a:cs typeface="Trebuchet MS" charset="0"/>
            </a:endParaRPr>
          </a:p>
          <a:p>
            <a:pPr marL="0" marR="6350" indent="0">
              <a:lnSpc>
                <a:spcPct val="100000"/>
              </a:lnSpc>
              <a:spcBef>
                <a:spcPts val="0"/>
              </a:spcBef>
              <a:buNone/>
            </a:pPr>
            <a:r>
              <a:rPr lang="es-MX" sz="1400" dirty="0">
                <a:cs typeface="HelveticaNeue LT 45 Light"/>
              </a:rPr>
              <a:t>En</a:t>
            </a:r>
            <a:r>
              <a:rPr lang="es-MX" sz="1400" spc="65" dirty="0">
                <a:cs typeface="HelveticaNeue LT 45 Light"/>
              </a:rPr>
              <a:t> </a:t>
            </a:r>
            <a:r>
              <a:rPr lang="es-MX" sz="1400" spc="-10" dirty="0">
                <a:cs typeface="HelveticaNeue LT 45 Light"/>
              </a:rPr>
              <a:t>Iberoamérica</a:t>
            </a:r>
            <a:r>
              <a:rPr lang="es-MX" sz="1400" spc="65" dirty="0">
                <a:cs typeface="HelveticaNeue LT 45 Light"/>
              </a:rPr>
              <a:t> </a:t>
            </a:r>
            <a:r>
              <a:rPr lang="es-MX" sz="1400" spc="-10" dirty="0">
                <a:cs typeface="HelveticaNeue LT 45 Light"/>
              </a:rPr>
              <a:t>lo</a:t>
            </a:r>
            <a:r>
              <a:rPr lang="es-MX" sz="1400" dirty="0">
                <a:cs typeface="HelveticaNeue LT 45 Light"/>
              </a:rPr>
              <a:t>s</a:t>
            </a:r>
            <a:r>
              <a:rPr lang="es-MX" sz="1400" spc="65" dirty="0">
                <a:cs typeface="HelveticaNeue LT 45 Light"/>
              </a:rPr>
              <a:t> </a:t>
            </a:r>
            <a:r>
              <a:rPr lang="es-MX" sz="1400" spc="-10" dirty="0">
                <a:cs typeface="HelveticaNeue LT 45 Light"/>
              </a:rPr>
              <a:t>contenido</a:t>
            </a:r>
            <a:r>
              <a:rPr lang="es-MX" sz="1400" dirty="0">
                <a:cs typeface="HelveticaNeue LT 45 Light"/>
              </a:rPr>
              <a:t>s</a:t>
            </a:r>
            <a:r>
              <a:rPr lang="es-MX" sz="1400" spc="65" dirty="0">
                <a:cs typeface="HelveticaNeue LT 45 Light"/>
              </a:rPr>
              <a:t> </a:t>
            </a:r>
            <a:r>
              <a:rPr lang="es-MX" sz="1400" spc="-10" dirty="0">
                <a:cs typeface="HelveticaNeue LT 45 Light"/>
              </a:rPr>
              <a:t>de la</a:t>
            </a:r>
            <a:r>
              <a:rPr lang="es-MX" sz="1400" dirty="0">
                <a:cs typeface="HelveticaNeue LT 45 Light"/>
              </a:rPr>
              <a:t>s  </a:t>
            </a:r>
            <a:r>
              <a:rPr lang="es-MX" sz="1400" spc="-10" dirty="0">
                <a:cs typeface="HelveticaNeue LT 45 Light"/>
              </a:rPr>
              <a:t>base</a:t>
            </a:r>
            <a:r>
              <a:rPr lang="es-MX" sz="1400" dirty="0">
                <a:cs typeface="HelveticaNeue LT 45 Light"/>
              </a:rPr>
              <a:t>s  </a:t>
            </a:r>
            <a:r>
              <a:rPr lang="es-MX" sz="1400" spc="-10" dirty="0">
                <a:cs typeface="HelveticaNeue LT 45 Light"/>
              </a:rPr>
              <a:t>d</a:t>
            </a:r>
            <a:r>
              <a:rPr lang="es-MX" sz="1400" dirty="0">
                <a:cs typeface="HelveticaNeue LT 45 Light"/>
              </a:rPr>
              <a:t>e  </a:t>
            </a:r>
            <a:r>
              <a:rPr lang="es-MX" sz="1400" spc="-10" dirty="0">
                <a:cs typeface="HelveticaNeue LT 45 Light"/>
              </a:rPr>
              <a:t>dato</a:t>
            </a:r>
            <a:r>
              <a:rPr lang="es-MX" sz="1400" dirty="0">
                <a:cs typeface="HelveticaNeue LT 45 Light"/>
              </a:rPr>
              <a:t>s  </a:t>
            </a:r>
            <a:r>
              <a:rPr lang="es-MX" sz="1400" spc="-10" dirty="0">
                <a:cs typeface="HelveticaNeue LT 45 Light"/>
              </a:rPr>
              <a:t>c</a:t>
            </a:r>
            <a:r>
              <a:rPr lang="es-MX" sz="1400" spc="-30" dirty="0">
                <a:cs typeface="HelveticaNeue LT 45 Light"/>
              </a:rPr>
              <a:t>r</a:t>
            </a:r>
            <a:r>
              <a:rPr lang="es-MX" sz="1400" spc="-10" dirty="0">
                <a:cs typeface="HelveticaNeue LT 45 Light"/>
              </a:rPr>
              <a:t>eada</a:t>
            </a:r>
            <a:r>
              <a:rPr lang="es-MX" sz="1400" dirty="0">
                <a:cs typeface="HelveticaNeue LT 45 Light"/>
              </a:rPr>
              <a:t>s  </a:t>
            </a:r>
            <a:r>
              <a:rPr lang="es-MX" sz="1400" spc="-10" dirty="0">
                <a:cs typeface="HelveticaNeue LT 45 Light"/>
              </a:rPr>
              <a:t>po</a:t>
            </a:r>
            <a:r>
              <a:rPr lang="es-MX" sz="1400" dirty="0">
                <a:cs typeface="HelveticaNeue LT 45 Light"/>
              </a:rPr>
              <a:t>r  </a:t>
            </a:r>
            <a:r>
              <a:rPr lang="es-MX" sz="1400" b="1" spc="-10" dirty="0">
                <a:solidFill>
                  <a:srgbClr val="B11133"/>
                </a:solidFill>
                <a:cs typeface="Eurostile LT ExtendedTwo"/>
              </a:rPr>
              <a:t>ViDAL</a:t>
            </a:r>
            <a:r>
              <a:rPr lang="es-MX" sz="1400" b="1" spc="-10" dirty="0">
                <a:cs typeface="Eurostile LT ExtendedTwo"/>
              </a:rPr>
              <a:t> </a:t>
            </a:r>
            <a:r>
              <a:rPr lang="es-MX" sz="1400" b="1" spc="-95" dirty="0">
                <a:cs typeface="Eurostile LT ExtendedTwo"/>
              </a:rPr>
              <a:t>V</a:t>
            </a:r>
            <a:r>
              <a:rPr lang="es-MX" sz="1400" b="1" spc="-10" dirty="0">
                <a:cs typeface="Eurostile LT ExtendedTwo"/>
              </a:rPr>
              <a:t>ademecum</a:t>
            </a:r>
            <a:r>
              <a:rPr lang="es-MX" sz="1400" spc="185" dirty="0">
                <a:cs typeface="Eurostile LT ExtendedTwo"/>
              </a:rPr>
              <a:t> </a:t>
            </a:r>
            <a:r>
              <a:rPr lang="es-MX" sz="1400" spc="-10" dirty="0">
                <a:cs typeface="HelveticaNeue LT 45 Light"/>
              </a:rPr>
              <a:t>cumple</a:t>
            </a:r>
            <a:r>
              <a:rPr lang="es-MX" sz="1400" dirty="0">
                <a:cs typeface="HelveticaNeue LT 45 Light"/>
              </a:rPr>
              <a:t>n </a:t>
            </a:r>
            <a:r>
              <a:rPr lang="es-MX" sz="1400" spc="114" dirty="0">
                <a:cs typeface="HelveticaNeue LT 45 Light"/>
              </a:rPr>
              <a:t> </a:t>
            </a:r>
            <a:r>
              <a:rPr lang="es-MX" sz="1400" dirty="0">
                <a:cs typeface="HelveticaNeue LT 45 Light"/>
              </a:rPr>
              <a:t>y </a:t>
            </a:r>
            <a:r>
              <a:rPr lang="es-MX" sz="1400" spc="114" dirty="0">
                <a:cs typeface="HelveticaNeue LT 45 Light"/>
              </a:rPr>
              <a:t> </a:t>
            </a:r>
            <a:r>
              <a:rPr lang="es-MX" sz="1400" spc="-10" dirty="0">
                <a:cs typeface="HelveticaNeue LT 45 Light"/>
              </a:rPr>
              <a:t>s</a:t>
            </a:r>
            <a:r>
              <a:rPr lang="es-MX" sz="1400" dirty="0">
                <a:cs typeface="HelveticaNeue LT 45 Light"/>
              </a:rPr>
              <a:t>e </a:t>
            </a:r>
            <a:r>
              <a:rPr lang="es-MX" sz="1400" spc="114" dirty="0">
                <a:cs typeface="HelveticaNeue LT 45 Light"/>
              </a:rPr>
              <a:t> </a:t>
            </a:r>
            <a:r>
              <a:rPr lang="es-MX" sz="1400" spc="-10" dirty="0">
                <a:cs typeface="HelveticaNeue LT 45 Light"/>
              </a:rPr>
              <a:t>basan e</a:t>
            </a:r>
            <a:r>
              <a:rPr lang="es-MX" sz="1400" dirty="0">
                <a:cs typeface="HelveticaNeue LT 45 Light"/>
              </a:rPr>
              <a:t>n </a:t>
            </a:r>
            <a:r>
              <a:rPr lang="es-MX" sz="1400" spc="-75" dirty="0">
                <a:cs typeface="HelveticaNeue LT 45 Light"/>
              </a:rPr>
              <a:t> </a:t>
            </a:r>
            <a:r>
              <a:rPr lang="es-MX" sz="1400" spc="-10" dirty="0">
                <a:cs typeface="HelveticaNeue LT 45 Light"/>
              </a:rPr>
              <a:t>lo</a:t>
            </a:r>
            <a:r>
              <a:rPr lang="es-MX" sz="1400" dirty="0">
                <a:cs typeface="HelveticaNeue LT 45 Light"/>
              </a:rPr>
              <a:t>s </a:t>
            </a:r>
            <a:r>
              <a:rPr lang="es-MX" sz="1400" spc="-75" dirty="0">
                <a:cs typeface="HelveticaNeue LT 45 Light"/>
              </a:rPr>
              <a:t> </a:t>
            </a:r>
            <a:r>
              <a:rPr lang="es-MX" sz="1400" spc="-10" dirty="0">
                <a:cs typeface="HelveticaNeue LT 45 Light"/>
              </a:rPr>
              <a:t>documento</a:t>
            </a:r>
            <a:r>
              <a:rPr lang="es-MX" sz="1400" dirty="0">
                <a:cs typeface="HelveticaNeue LT 45 Light"/>
              </a:rPr>
              <a:t>s </a:t>
            </a:r>
            <a:r>
              <a:rPr lang="es-MX" sz="1400" spc="-75" dirty="0">
                <a:cs typeface="HelveticaNeue LT 45 Light"/>
              </a:rPr>
              <a:t> </a:t>
            </a:r>
            <a:r>
              <a:rPr lang="es-MX" sz="1400" dirty="0">
                <a:cs typeface="HelveticaNeue LT 45 Light"/>
              </a:rPr>
              <a:t>y </a:t>
            </a:r>
            <a:r>
              <a:rPr lang="es-MX" sz="1400" spc="-75" dirty="0">
                <a:cs typeface="HelveticaNeue LT 45 Light"/>
              </a:rPr>
              <a:t> </a:t>
            </a:r>
            <a:r>
              <a:rPr lang="es-MX" sz="1400" spc="-10" dirty="0">
                <a:cs typeface="HelveticaNeue LT 45 Light"/>
              </a:rPr>
              <a:t>formulario</a:t>
            </a:r>
            <a:r>
              <a:rPr lang="es-MX" sz="1400" dirty="0">
                <a:cs typeface="HelveticaNeue LT 45 Light"/>
              </a:rPr>
              <a:t>s </a:t>
            </a:r>
            <a:r>
              <a:rPr lang="es-MX" sz="1400" spc="-75" dirty="0">
                <a:cs typeface="HelveticaNeue LT 45 Light"/>
              </a:rPr>
              <a:t> </a:t>
            </a:r>
            <a:r>
              <a:rPr lang="es-MX" sz="1400" spc="-10" dirty="0">
                <a:cs typeface="HelveticaNeue LT 45 Light"/>
              </a:rPr>
              <a:t>elaborados po</a:t>
            </a:r>
            <a:r>
              <a:rPr lang="es-MX" sz="1400" dirty="0">
                <a:cs typeface="HelveticaNeue LT 45 Light"/>
              </a:rPr>
              <a:t>r </a:t>
            </a:r>
            <a:r>
              <a:rPr lang="es-MX" sz="1400" spc="-10" dirty="0">
                <a:cs typeface="HelveticaNeue LT 45 Light"/>
              </a:rPr>
              <a:t>la</a:t>
            </a:r>
            <a:r>
              <a:rPr lang="es-MX" sz="1400" dirty="0">
                <a:cs typeface="HelveticaNeue LT 45 Light"/>
              </a:rPr>
              <a:t>s </a:t>
            </a:r>
            <a:r>
              <a:rPr lang="es-MX" sz="1400" spc="-10" dirty="0">
                <a:cs typeface="HelveticaNeue LT 45 Light"/>
              </a:rPr>
              <a:t>principale</a:t>
            </a:r>
            <a:r>
              <a:rPr lang="es-MX" sz="1400" dirty="0">
                <a:cs typeface="HelveticaNeue LT 45 Light"/>
              </a:rPr>
              <a:t>s </a:t>
            </a:r>
            <a:r>
              <a:rPr lang="es-MX" sz="1400" spc="10" dirty="0">
                <a:cs typeface="HelveticaNeue LT 45 Light"/>
              </a:rPr>
              <a:t> </a:t>
            </a:r>
            <a:r>
              <a:rPr lang="es-MX" sz="1400" spc="-10" dirty="0">
                <a:cs typeface="HelveticaNeue LT 45 Light"/>
              </a:rPr>
              <a:t>agencia</a:t>
            </a:r>
            <a:r>
              <a:rPr lang="es-MX" sz="1400" dirty="0">
                <a:cs typeface="HelveticaNeue LT 45 Light"/>
              </a:rPr>
              <a:t>s</a:t>
            </a:r>
            <a:r>
              <a:rPr lang="es-MX" sz="1400" spc="10" dirty="0">
                <a:cs typeface="HelveticaNeue LT 45 Light"/>
              </a:rPr>
              <a:t> </a:t>
            </a:r>
            <a:r>
              <a:rPr lang="es-MX" sz="1400" spc="-30" dirty="0">
                <a:cs typeface="HelveticaNeue LT 45 Light"/>
              </a:rPr>
              <a:t>r</a:t>
            </a:r>
            <a:r>
              <a:rPr lang="es-MX" sz="1400" spc="-10" dirty="0">
                <a:cs typeface="HelveticaNeue LT 45 Light"/>
              </a:rPr>
              <a:t>eguladora</a:t>
            </a:r>
            <a:r>
              <a:rPr lang="es-MX" sz="1400" dirty="0">
                <a:cs typeface="HelveticaNeue LT 45 Light"/>
              </a:rPr>
              <a:t>s </a:t>
            </a:r>
            <a:r>
              <a:rPr lang="es-MX" sz="1400" spc="-10" dirty="0">
                <a:cs typeface="HelveticaNeue LT 45 Light"/>
              </a:rPr>
              <a:t>de medicamento</a:t>
            </a:r>
            <a:r>
              <a:rPr lang="es-MX" sz="1400" dirty="0">
                <a:cs typeface="HelveticaNeue LT 45 Light"/>
              </a:rPr>
              <a:t>s  </a:t>
            </a:r>
            <a:r>
              <a:rPr lang="es-MX" sz="1400" spc="65" dirty="0">
                <a:cs typeface="HelveticaNeue LT 45 Light"/>
              </a:rPr>
              <a:t> </a:t>
            </a:r>
            <a:r>
              <a:rPr lang="es-MX" sz="1400" spc="-10" dirty="0">
                <a:cs typeface="HelveticaNeue LT 45 Light"/>
              </a:rPr>
              <a:t>d</a:t>
            </a:r>
            <a:r>
              <a:rPr lang="es-MX" sz="1400" dirty="0">
                <a:cs typeface="HelveticaNeue LT 45 Light"/>
              </a:rPr>
              <a:t>e  </a:t>
            </a:r>
            <a:r>
              <a:rPr lang="es-MX" sz="1400" spc="65" dirty="0">
                <a:cs typeface="HelveticaNeue LT 45 Light"/>
              </a:rPr>
              <a:t> </a:t>
            </a:r>
            <a:r>
              <a:rPr lang="es-MX" sz="1400" spc="-10" dirty="0">
                <a:cs typeface="HelveticaNeue LT 45 Light"/>
              </a:rPr>
              <a:t>esto</a:t>
            </a:r>
            <a:r>
              <a:rPr lang="es-MX" sz="1400" dirty="0">
                <a:cs typeface="HelveticaNeue LT 45 Light"/>
              </a:rPr>
              <a:t>s  </a:t>
            </a:r>
            <a:r>
              <a:rPr lang="es-MX" sz="1400" spc="65" dirty="0">
                <a:cs typeface="HelveticaNeue LT 45 Light"/>
              </a:rPr>
              <a:t> </a:t>
            </a:r>
            <a:r>
              <a:rPr lang="es-MX" sz="1400" spc="-10" dirty="0">
                <a:cs typeface="HelveticaNeue LT 45 Light"/>
              </a:rPr>
              <a:t>paíse</a:t>
            </a:r>
            <a:r>
              <a:rPr lang="es-MX" sz="1400" dirty="0">
                <a:cs typeface="HelveticaNeue LT 45 Light"/>
              </a:rPr>
              <a:t>s  </a:t>
            </a:r>
            <a:r>
              <a:rPr lang="es-MX" sz="1400" spc="65" dirty="0">
                <a:cs typeface="HelveticaNeue LT 45 Light"/>
              </a:rPr>
              <a:t> </a:t>
            </a:r>
            <a:r>
              <a:rPr lang="es-MX" sz="1400" spc="-10" dirty="0">
                <a:cs typeface="HelveticaNeue LT 45 Light"/>
              </a:rPr>
              <a:t>(AEMPS, COFEPRIS</a:t>
            </a:r>
            <a:r>
              <a:rPr lang="es-MX" sz="1400" dirty="0">
                <a:cs typeface="HelveticaNeue LT 45 Light"/>
              </a:rPr>
              <a:t>,</a:t>
            </a:r>
            <a:r>
              <a:rPr lang="es-MX" sz="1400" spc="25" dirty="0">
                <a:cs typeface="HelveticaNeue LT 45 Light"/>
              </a:rPr>
              <a:t> </a:t>
            </a:r>
            <a:r>
              <a:rPr lang="es-MX" sz="1400" spc="-10" dirty="0">
                <a:cs typeface="HelveticaNeue LT 45 Light"/>
              </a:rPr>
              <a:t>IS</a:t>
            </a:r>
            <a:r>
              <a:rPr lang="es-MX" sz="1400" spc="-150" dirty="0">
                <a:cs typeface="HelveticaNeue LT 45 Light"/>
              </a:rPr>
              <a:t>P</a:t>
            </a:r>
            <a:r>
              <a:rPr lang="es-MX" sz="1400" dirty="0">
                <a:cs typeface="HelveticaNeue LT 45 Light"/>
              </a:rPr>
              <a:t>,</a:t>
            </a:r>
            <a:r>
              <a:rPr lang="es-MX" sz="1400" spc="25" dirty="0">
                <a:cs typeface="HelveticaNeue LT 45 Light"/>
              </a:rPr>
              <a:t> </a:t>
            </a:r>
            <a:r>
              <a:rPr lang="es-MX" sz="1400" spc="-10" dirty="0">
                <a:cs typeface="HelveticaNeue LT 45 Light"/>
              </a:rPr>
              <a:t>IHSS</a:t>
            </a:r>
            <a:r>
              <a:rPr lang="es-MX" sz="1400" dirty="0">
                <a:cs typeface="HelveticaNeue LT 45 Light"/>
              </a:rPr>
              <a:t>,</a:t>
            </a:r>
            <a:r>
              <a:rPr lang="es-MX" sz="1400" spc="25" dirty="0">
                <a:cs typeface="HelveticaNeue LT 45 Light"/>
              </a:rPr>
              <a:t> </a:t>
            </a:r>
            <a:r>
              <a:rPr lang="es-MX" sz="1400" spc="-10" dirty="0">
                <a:cs typeface="HelveticaNeue LT 45 Light"/>
              </a:rPr>
              <a:t>MS</a:t>
            </a:r>
            <a:r>
              <a:rPr lang="es-MX" sz="1400" spc="-150" dirty="0">
                <a:cs typeface="HelveticaNeue LT 45 Light"/>
              </a:rPr>
              <a:t>P</a:t>
            </a:r>
            <a:r>
              <a:rPr lang="es-MX" sz="1400" dirty="0">
                <a:cs typeface="HelveticaNeue LT 45 Light"/>
              </a:rPr>
              <a:t>,</a:t>
            </a:r>
            <a:r>
              <a:rPr lang="es-MX" sz="1400" spc="25" dirty="0">
                <a:cs typeface="HelveticaNeue LT 45 Light"/>
              </a:rPr>
              <a:t> </a:t>
            </a:r>
            <a:r>
              <a:rPr lang="es-MX" sz="1400" spc="-10" dirty="0">
                <a:cs typeface="HelveticaNeue LT 45 Light"/>
              </a:rPr>
              <a:t>etc.</a:t>
            </a:r>
            <a:r>
              <a:rPr lang="es-MX" sz="1400" dirty="0">
                <a:cs typeface="HelveticaNeue LT 45 Light"/>
              </a:rPr>
              <a:t>),</a:t>
            </a:r>
            <a:r>
              <a:rPr lang="es-MX" sz="1400" spc="25" dirty="0">
                <a:cs typeface="HelveticaNeue LT 45 Light"/>
              </a:rPr>
              <a:t> </a:t>
            </a:r>
            <a:r>
              <a:rPr lang="es-MX" sz="1400" spc="-10" dirty="0">
                <a:cs typeface="HelveticaNeue LT 45 Light"/>
              </a:rPr>
              <a:t>co</a:t>
            </a:r>
            <a:r>
              <a:rPr lang="es-MX" sz="1400" dirty="0">
                <a:cs typeface="HelveticaNeue LT 45 Light"/>
              </a:rPr>
              <a:t>n</a:t>
            </a:r>
            <a:r>
              <a:rPr lang="es-MX" sz="1400" spc="25" dirty="0">
                <a:cs typeface="HelveticaNeue LT 45 Light"/>
              </a:rPr>
              <a:t> </a:t>
            </a:r>
            <a:r>
              <a:rPr lang="es-MX" sz="1400" spc="-10" dirty="0">
                <a:cs typeface="HelveticaNeue LT 45 Light"/>
              </a:rPr>
              <a:t>e</a:t>
            </a:r>
            <a:r>
              <a:rPr lang="es-MX" sz="1400" dirty="0">
                <a:cs typeface="HelveticaNeue LT 45 Light"/>
              </a:rPr>
              <a:t>l</a:t>
            </a:r>
            <a:r>
              <a:rPr lang="es-MX" sz="1400" spc="25" dirty="0">
                <a:cs typeface="HelveticaNeue LT 45 Light"/>
              </a:rPr>
              <a:t> </a:t>
            </a:r>
            <a:r>
              <a:rPr lang="es-MX" sz="1400" spc="-10" dirty="0">
                <a:cs typeface="HelveticaNeue LT 45 Light"/>
              </a:rPr>
              <a:t>fi</a:t>
            </a:r>
            <a:r>
              <a:rPr lang="es-MX" sz="1400" dirty="0">
                <a:cs typeface="HelveticaNeue LT 45 Light"/>
              </a:rPr>
              <a:t>n</a:t>
            </a:r>
            <a:r>
              <a:rPr lang="es-MX" sz="1400" spc="25" dirty="0">
                <a:cs typeface="HelveticaNeue LT 45 Light"/>
              </a:rPr>
              <a:t> </a:t>
            </a:r>
            <a:r>
              <a:rPr lang="es-MX" sz="1400" spc="-10" dirty="0">
                <a:cs typeface="HelveticaNeue LT 45 Light"/>
              </a:rPr>
              <a:t>de p</a:t>
            </a:r>
            <a:r>
              <a:rPr lang="es-MX" sz="1400" spc="-30" dirty="0">
                <a:cs typeface="HelveticaNeue LT 45 Light"/>
              </a:rPr>
              <a:t>r</a:t>
            </a:r>
            <a:r>
              <a:rPr lang="es-MX" sz="1400" spc="-10" dirty="0">
                <a:cs typeface="HelveticaNeue LT 45 Light"/>
              </a:rPr>
              <a:t>ovee</a:t>
            </a:r>
            <a:r>
              <a:rPr lang="es-MX" sz="1400" dirty="0">
                <a:cs typeface="HelveticaNeue LT 45 Light"/>
              </a:rPr>
              <a:t>r</a:t>
            </a:r>
            <a:r>
              <a:rPr lang="es-MX" sz="1400" spc="-40" dirty="0">
                <a:cs typeface="HelveticaNeue LT 45 Light"/>
              </a:rPr>
              <a:t> </a:t>
            </a:r>
            <a:r>
              <a:rPr lang="es-MX" sz="1400" dirty="0">
                <a:cs typeface="HelveticaNeue LT 45 Light"/>
              </a:rPr>
              <a:t>a</a:t>
            </a:r>
            <a:r>
              <a:rPr lang="es-MX" sz="1400" spc="-40" dirty="0">
                <a:cs typeface="HelveticaNeue LT 45 Light"/>
              </a:rPr>
              <a:t> </a:t>
            </a:r>
            <a:r>
              <a:rPr lang="es-MX" sz="1400" spc="-10" dirty="0">
                <a:cs typeface="HelveticaNeue LT 45 Light"/>
              </a:rPr>
              <a:t>lo</a:t>
            </a:r>
            <a:r>
              <a:rPr lang="es-MX" sz="1400" dirty="0">
                <a:cs typeface="HelveticaNeue LT 45 Light"/>
              </a:rPr>
              <a:t>s</a:t>
            </a:r>
            <a:r>
              <a:rPr lang="es-MX" sz="1400" spc="-40" dirty="0">
                <a:cs typeface="HelveticaNeue LT 45 Light"/>
              </a:rPr>
              <a:t> </a:t>
            </a:r>
            <a:r>
              <a:rPr lang="es-MX" sz="1400" spc="-10" dirty="0">
                <a:cs typeface="HelveticaNeue LT 45 Light"/>
              </a:rPr>
              <a:t>p</a:t>
            </a:r>
            <a:r>
              <a:rPr lang="es-MX" sz="1400" spc="-30" dirty="0">
                <a:cs typeface="HelveticaNeue LT 45 Light"/>
              </a:rPr>
              <a:t>r</a:t>
            </a:r>
            <a:r>
              <a:rPr lang="es-MX" sz="1400" spc="-10" dirty="0">
                <a:cs typeface="HelveticaNeue LT 45 Light"/>
              </a:rPr>
              <a:t>ofesionale</a:t>
            </a:r>
            <a:r>
              <a:rPr lang="es-MX" sz="1400" dirty="0">
                <a:cs typeface="HelveticaNeue LT 45 Light"/>
              </a:rPr>
              <a:t>s</a:t>
            </a:r>
            <a:r>
              <a:rPr lang="es-MX" sz="1400" spc="-40" dirty="0">
                <a:cs typeface="HelveticaNeue LT 45 Light"/>
              </a:rPr>
              <a:t> </a:t>
            </a:r>
            <a:r>
              <a:rPr lang="es-MX" sz="1400" spc="-10" dirty="0">
                <a:cs typeface="HelveticaNeue LT 45 Light"/>
              </a:rPr>
              <a:t>d</a:t>
            </a:r>
            <a:r>
              <a:rPr lang="es-MX" sz="1400" dirty="0">
                <a:cs typeface="HelveticaNeue LT 45 Light"/>
              </a:rPr>
              <a:t>e</a:t>
            </a:r>
            <a:r>
              <a:rPr lang="es-MX" sz="1400" spc="-40" dirty="0">
                <a:cs typeface="HelveticaNeue LT 45 Light"/>
              </a:rPr>
              <a:t> </a:t>
            </a:r>
            <a:r>
              <a:rPr lang="es-MX" sz="1400" spc="-10" dirty="0">
                <a:cs typeface="HelveticaNeue LT 45 Light"/>
              </a:rPr>
              <a:t>l</a:t>
            </a:r>
            <a:r>
              <a:rPr lang="es-MX" sz="1400" dirty="0">
                <a:cs typeface="HelveticaNeue LT 45 Light"/>
              </a:rPr>
              <a:t>a</a:t>
            </a:r>
            <a:r>
              <a:rPr lang="es-MX" sz="1400" spc="-40" dirty="0">
                <a:cs typeface="HelveticaNeue LT 45 Light"/>
              </a:rPr>
              <a:t> </a:t>
            </a:r>
            <a:r>
              <a:rPr lang="es-MX" sz="1400" spc="-10" dirty="0">
                <a:cs typeface="HelveticaNeue LT 45 Light"/>
              </a:rPr>
              <a:t>salu</a:t>
            </a:r>
            <a:r>
              <a:rPr lang="es-MX" sz="1400" dirty="0">
                <a:cs typeface="HelveticaNeue LT 45 Light"/>
              </a:rPr>
              <a:t>d</a:t>
            </a:r>
            <a:r>
              <a:rPr lang="es-MX" sz="1400" spc="-40" dirty="0">
                <a:cs typeface="HelveticaNeue LT 45 Light"/>
              </a:rPr>
              <a:t> </a:t>
            </a:r>
            <a:r>
              <a:rPr lang="es-MX" sz="1400" spc="-10" dirty="0">
                <a:cs typeface="HelveticaNeue LT 45 Light"/>
              </a:rPr>
              <a:t>d</a:t>
            </a:r>
            <a:r>
              <a:rPr lang="es-MX" sz="1400" dirty="0">
                <a:cs typeface="HelveticaNeue LT 45 Light"/>
              </a:rPr>
              <a:t>e</a:t>
            </a:r>
            <a:r>
              <a:rPr lang="es-MX" sz="1400" spc="-40" dirty="0">
                <a:cs typeface="HelveticaNeue LT 45 Light"/>
              </a:rPr>
              <a:t> </a:t>
            </a:r>
            <a:r>
              <a:rPr lang="es-MX" sz="1400" spc="-10" dirty="0">
                <a:cs typeface="HelveticaNeue LT 45 Light"/>
              </a:rPr>
              <a:t>estos paíse</a:t>
            </a:r>
            <a:r>
              <a:rPr lang="es-MX" sz="1400" dirty="0">
                <a:cs typeface="HelveticaNeue LT 45 Light"/>
              </a:rPr>
              <a:t>s </a:t>
            </a:r>
            <a:r>
              <a:rPr lang="es-MX" sz="1400" spc="110" dirty="0">
                <a:cs typeface="HelveticaNeue LT 45 Light"/>
              </a:rPr>
              <a:t> </a:t>
            </a:r>
            <a:r>
              <a:rPr lang="es-MX" sz="1400" spc="-10" dirty="0">
                <a:cs typeface="HelveticaNeue LT 45 Light"/>
              </a:rPr>
              <a:t>d</a:t>
            </a:r>
            <a:r>
              <a:rPr lang="es-MX" sz="1400" dirty="0">
                <a:cs typeface="HelveticaNeue LT 45 Light"/>
              </a:rPr>
              <a:t>e </a:t>
            </a:r>
            <a:r>
              <a:rPr lang="es-MX" sz="1400" spc="110" dirty="0">
                <a:cs typeface="HelveticaNeue LT 45 Light"/>
              </a:rPr>
              <a:t> </a:t>
            </a:r>
            <a:r>
              <a:rPr lang="es-MX" sz="1400" spc="-10" dirty="0">
                <a:cs typeface="HelveticaNeue LT 45 Light"/>
              </a:rPr>
              <a:t>un</a:t>
            </a:r>
            <a:r>
              <a:rPr lang="es-MX" sz="1400" dirty="0">
                <a:cs typeface="HelveticaNeue LT 45 Light"/>
              </a:rPr>
              <a:t>a </a:t>
            </a:r>
            <a:r>
              <a:rPr lang="es-MX" sz="1400" spc="110" dirty="0">
                <a:cs typeface="HelveticaNeue LT 45 Light"/>
              </a:rPr>
              <a:t> </a:t>
            </a:r>
            <a:r>
              <a:rPr lang="es-MX" sz="1400" spc="-10" dirty="0">
                <a:cs typeface="HelveticaNeue LT 45 Light"/>
              </a:rPr>
              <a:t>solució</a:t>
            </a:r>
            <a:r>
              <a:rPr lang="es-MX" sz="1400" dirty="0">
                <a:cs typeface="HelveticaNeue LT 45 Light"/>
              </a:rPr>
              <a:t>n </a:t>
            </a:r>
            <a:r>
              <a:rPr lang="es-MX" sz="1400" spc="110" dirty="0">
                <a:cs typeface="HelveticaNeue LT 45 Light"/>
              </a:rPr>
              <a:t> </a:t>
            </a:r>
            <a:r>
              <a:rPr lang="es-MX" sz="1400" spc="-10" dirty="0">
                <a:cs typeface="HelveticaNeue LT 45 Light"/>
              </a:rPr>
              <a:t>informátic</a:t>
            </a:r>
            <a:r>
              <a:rPr lang="es-MX" sz="1400" dirty="0">
                <a:cs typeface="HelveticaNeue LT 45 Light"/>
              </a:rPr>
              <a:t>a </a:t>
            </a:r>
            <a:r>
              <a:rPr lang="es-MX" sz="1400" spc="110" dirty="0">
                <a:cs typeface="HelveticaNeue LT 45 Light"/>
              </a:rPr>
              <a:t> </a:t>
            </a:r>
            <a:r>
              <a:rPr lang="es-MX" sz="1400" spc="-10" dirty="0">
                <a:cs typeface="HelveticaNeue LT 45 Light"/>
              </a:rPr>
              <a:t>segura </a:t>
            </a:r>
            <a:r>
              <a:rPr lang="es-MX" sz="1400" dirty="0">
                <a:cs typeface="HelveticaNeue LT 45 Light"/>
              </a:rPr>
              <a:t>y  </a:t>
            </a:r>
            <a:r>
              <a:rPr lang="es-MX" sz="1400" spc="-10" dirty="0">
                <a:cs typeface="HelveticaNeue LT 45 Light"/>
              </a:rPr>
              <a:t>adaptad</a:t>
            </a:r>
            <a:r>
              <a:rPr lang="es-MX" sz="1400" dirty="0">
                <a:cs typeface="HelveticaNeue LT 45 Light"/>
              </a:rPr>
              <a:t>a  a  </a:t>
            </a:r>
            <a:r>
              <a:rPr lang="es-MX" sz="1400" spc="-10" dirty="0">
                <a:cs typeface="HelveticaNeue LT 45 Light"/>
              </a:rPr>
              <a:t>lo</a:t>
            </a:r>
            <a:r>
              <a:rPr lang="es-MX" sz="1400" dirty="0">
                <a:cs typeface="HelveticaNeue LT 45 Light"/>
              </a:rPr>
              <a:t>s  </a:t>
            </a:r>
            <a:r>
              <a:rPr lang="es-MX" sz="1400" spc="-10" dirty="0">
                <a:cs typeface="HelveticaNeue LT 45 Light"/>
              </a:rPr>
              <a:t>p</a:t>
            </a:r>
            <a:r>
              <a:rPr lang="es-MX" sz="1400" spc="-30" dirty="0">
                <a:cs typeface="HelveticaNeue LT 45 Light"/>
              </a:rPr>
              <a:t>r</a:t>
            </a:r>
            <a:r>
              <a:rPr lang="es-MX" sz="1400" spc="-10" dirty="0">
                <a:cs typeface="HelveticaNeue LT 45 Light"/>
              </a:rPr>
              <a:t>oducto</a:t>
            </a:r>
            <a:r>
              <a:rPr lang="es-MX" sz="1400" dirty="0">
                <a:cs typeface="HelveticaNeue LT 45 Light"/>
              </a:rPr>
              <a:t>s  </a:t>
            </a:r>
            <a:r>
              <a:rPr lang="es-MX" sz="1400" spc="-10" dirty="0">
                <a:cs typeface="HelveticaNeue LT 45 Light"/>
              </a:rPr>
              <a:t>farmacológicos locale</a:t>
            </a:r>
            <a:r>
              <a:rPr lang="es-MX" sz="1400" dirty="0">
                <a:cs typeface="HelveticaNeue LT 45 Light"/>
              </a:rPr>
              <a:t>s</a:t>
            </a:r>
            <a:r>
              <a:rPr lang="es-MX" sz="1400" spc="50" dirty="0">
                <a:cs typeface="HelveticaNeue LT 45 Light"/>
              </a:rPr>
              <a:t> </a:t>
            </a:r>
            <a:r>
              <a:rPr lang="es-MX" sz="1400" dirty="0">
                <a:cs typeface="HelveticaNeue LT 45 Light"/>
              </a:rPr>
              <a:t>a</a:t>
            </a:r>
            <a:r>
              <a:rPr lang="es-MX" sz="1400" spc="50" dirty="0">
                <a:cs typeface="HelveticaNeue LT 45 Light"/>
              </a:rPr>
              <a:t> </a:t>
            </a:r>
            <a:r>
              <a:rPr lang="es-MX" sz="1400" spc="-10" dirty="0">
                <a:cs typeface="HelveticaNeue LT 45 Light"/>
              </a:rPr>
              <a:t>lo</a:t>
            </a:r>
            <a:r>
              <a:rPr lang="es-MX" sz="1400" dirty="0">
                <a:cs typeface="HelveticaNeue LT 45 Light"/>
              </a:rPr>
              <a:t>s</a:t>
            </a:r>
            <a:r>
              <a:rPr lang="es-MX" sz="1400" spc="50" dirty="0">
                <a:cs typeface="HelveticaNeue LT 45 Light"/>
              </a:rPr>
              <a:t> </a:t>
            </a:r>
            <a:r>
              <a:rPr lang="es-MX" sz="1400" spc="-10" dirty="0">
                <a:cs typeface="HelveticaNeue LT 45 Light"/>
              </a:rPr>
              <a:t>qu</a:t>
            </a:r>
            <a:r>
              <a:rPr lang="es-MX" sz="1400" dirty="0">
                <a:cs typeface="HelveticaNeue LT 45 Light"/>
              </a:rPr>
              <a:t>e</a:t>
            </a:r>
            <a:r>
              <a:rPr lang="es-MX" sz="1400" spc="50" dirty="0">
                <a:cs typeface="HelveticaNeue LT 45 Light"/>
              </a:rPr>
              <a:t> </a:t>
            </a:r>
            <a:r>
              <a:rPr lang="es-MX" sz="1400" spc="-10" dirty="0">
                <a:cs typeface="HelveticaNeue LT 45 Light"/>
              </a:rPr>
              <a:t>esto</a:t>
            </a:r>
            <a:r>
              <a:rPr lang="es-MX" sz="1400" dirty="0">
                <a:cs typeface="HelveticaNeue LT 45 Light"/>
              </a:rPr>
              <a:t>s</a:t>
            </a:r>
            <a:r>
              <a:rPr lang="es-MX" sz="1400" spc="50" dirty="0">
                <a:cs typeface="HelveticaNeue LT 45 Light"/>
              </a:rPr>
              <a:t> </a:t>
            </a:r>
            <a:r>
              <a:rPr lang="es-MX" sz="1400" spc="-10" dirty="0">
                <a:cs typeface="HelveticaNeue LT 45 Light"/>
              </a:rPr>
              <a:t>p</a:t>
            </a:r>
            <a:r>
              <a:rPr lang="es-MX" sz="1400" spc="-30" dirty="0">
                <a:cs typeface="HelveticaNeue LT 45 Light"/>
              </a:rPr>
              <a:t>r</a:t>
            </a:r>
            <a:r>
              <a:rPr lang="es-MX" sz="1400" spc="-10" dirty="0">
                <a:cs typeface="HelveticaNeue LT 45 Light"/>
              </a:rPr>
              <a:t>ofesionale</a:t>
            </a:r>
            <a:r>
              <a:rPr lang="es-MX" sz="1400" dirty="0">
                <a:cs typeface="HelveticaNeue LT 45 Light"/>
              </a:rPr>
              <a:t>s</a:t>
            </a:r>
            <a:r>
              <a:rPr lang="es-MX" sz="1400" spc="50" dirty="0">
                <a:cs typeface="HelveticaNeue LT 45 Light"/>
              </a:rPr>
              <a:t> </a:t>
            </a:r>
            <a:r>
              <a:rPr lang="es-MX" sz="1400" spc="-10" dirty="0">
                <a:cs typeface="HelveticaNeue LT 45 Light"/>
              </a:rPr>
              <a:t>acceden e</a:t>
            </a:r>
            <a:r>
              <a:rPr lang="es-MX" sz="1400" dirty="0">
                <a:cs typeface="HelveticaNeue LT 45 Light"/>
              </a:rPr>
              <a:t>n</a:t>
            </a:r>
            <a:r>
              <a:rPr lang="es-MX" sz="1400" spc="-20" dirty="0">
                <a:cs typeface="HelveticaNeue LT 45 Light"/>
              </a:rPr>
              <a:t> </a:t>
            </a:r>
            <a:r>
              <a:rPr lang="es-MX" sz="1400" spc="-10" dirty="0">
                <a:cs typeface="HelveticaNeue LT 45 Light"/>
              </a:rPr>
              <a:t>s</a:t>
            </a:r>
            <a:r>
              <a:rPr lang="es-MX" sz="1400" dirty="0">
                <a:cs typeface="HelveticaNeue LT 45 Light"/>
              </a:rPr>
              <a:t>u</a:t>
            </a:r>
            <a:r>
              <a:rPr lang="es-MX" sz="1400" spc="-20" dirty="0">
                <a:cs typeface="HelveticaNeue LT 45 Light"/>
              </a:rPr>
              <a:t> </a:t>
            </a:r>
            <a:r>
              <a:rPr lang="es-MX" sz="1400" spc="-10" dirty="0">
                <a:cs typeface="HelveticaNeue LT 45 Light"/>
              </a:rPr>
              <a:t>práctic</a:t>
            </a:r>
            <a:r>
              <a:rPr lang="es-MX" sz="1400" dirty="0">
                <a:cs typeface="HelveticaNeue LT 45 Light"/>
              </a:rPr>
              <a:t>a</a:t>
            </a:r>
            <a:r>
              <a:rPr lang="es-MX" sz="1400" spc="-20" dirty="0">
                <a:cs typeface="HelveticaNeue LT 45 Light"/>
              </a:rPr>
              <a:t> </a:t>
            </a:r>
            <a:r>
              <a:rPr lang="es-MX" sz="1400" spc="-10" dirty="0">
                <a:cs typeface="HelveticaNeue LT 45 Light"/>
              </a:rPr>
              <a:t>clínic</a:t>
            </a:r>
            <a:r>
              <a:rPr lang="es-MX" sz="1400" dirty="0">
                <a:cs typeface="HelveticaNeue LT 45 Light"/>
              </a:rPr>
              <a:t>a</a:t>
            </a:r>
            <a:r>
              <a:rPr lang="es-MX" sz="1400" spc="-20" dirty="0">
                <a:cs typeface="HelveticaNeue LT 45 Light"/>
              </a:rPr>
              <a:t> </a:t>
            </a:r>
            <a:r>
              <a:rPr lang="es-MX" sz="1400" spc="-10" dirty="0">
                <a:cs typeface="HelveticaNeue LT 45 Light"/>
              </a:rPr>
              <a:t>diaria.</a:t>
            </a:r>
          </a:p>
        </p:txBody>
      </p:sp>
      <p:sp>
        <p:nvSpPr>
          <p:cNvPr id="6" name="Título 5"/>
          <p:cNvSpPr>
            <a:spLocks noGrp="1"/>
          </p:cNvSpPr>
          <p:nvPr>
            <p:ph type="title"/>
          </p:nvPr>
        </p:nvSpPr>
        <p:spPr/>
        <p:txBody>
          <a:bodyPr/>
          <a:lstStyle/>
          <a:p>
            <a:r>
              <a:rPr lang="es-419" b="1" dirty="0">
                <a:solidFill>
                  <a:srgbClr val="B11133"/>
                </a:solidFill>
              </a:rPr>
              <a:t>ViDAL</a:t>
            </a:r>
            <a:r>
              <a:rPr lang="es-419" b="1" dirty="0"/>
              <a:t> GROUP</a:t>
            </a:r>
            <a:endParaRPr lang="es-MX" b="1" dirty="0"/>
          </a:p>
        </p:txBody>
      </p:sp>
    </p:spTree>
    <p:extLst>
      <p:ext uri="{BB962C8B-B14F-4D97-AF65-F5344CB8AC3E}">
        <p14:creationId xmlns:p14="http://schemas.microsoft.com/office/powerpoint/2010/main" val="55843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ViDAL Vademecum Consult</a:t>
            </a:r>
            <a:endParaRPr lang="es-MX"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4902" y="171210"/>
            <a:ext cx="1381029" cy="773618"/>
          </a:xfrm>
          <a:prstGeom prst="rect">
            <a:avLst/>
          </a:prstGeom>
        </p:spPr>
      </p:pic>
      <p:sp>
        <p:nvSpPr>
          <p:cNvPr id="5" name="Rectángulo 4"/>
          <p:cNvSpPr/>
          <p:nvPr/>
        </p:nvSpPr>
        <p:spPr>
          <a:xfrm>
            <a:off x="4875489" y="5102747"/>
            <a:ext cx="4138826" cy="1015663"/>
          </a:xfrm>
          <a:prstGeom prst="rect">
            <a:avLst/>
          </a:prstGeom>
        </p:spPr>
        <p:txBody>
          <a:bodyPr wrap="square">
            <a:spAutoFit/>
          </a:bodyPr>
          <a:lstStyle/>
          <a:p>
            <a:pPr lvl="0"/>
            <a:r>
              <a:rPr lang="es-ES" sz="1000" b="1" dirty="0">
                <a:solidFill>
                  <a:srgbClr val="B11133"/>
                </a:solidFill>
              </a:rPr>
              <a:t>ViDAL</a:t>
            </a:r>
            <a:r>
              <a:rPr lang="es-ES" sz="1000" b="1" dirty="0"/>
              <a:t> </a:t>
            </a:r>
            <a:r>
              <a:rPr lang="es-ES" sz="1000" b="1" dirty="0">
                <a:solidFill>
                  <a:srgbClr val="666666"/>
                </a:solidFill>
              </a:rPr>
              <a:t>Vademecum Consult</a:t>
            </a:r>
            <a:r>
              <a:rPr lang="es-ES" sz="1000" dirty="0">
                <a:solidFill>
                  <a:srgbClr val="666666"/>
                </a:solidFill>
              </a:rPr>
              <a:t> es un acceso web </a:t>
            </a:r>
            <a:r>
              <a:rPr lang="es-ES" sz="1000" b="1" dirty="0">
                <a:solidFill>
                  <a:srgbClr val="666666"/>
                </a:solidFill>
              </a:rPr>
              <a:t>intuitivo</a:t>
            </a:r>
            <a:r>
              <a:rPr lang="es-ES" sz="1000" dirty="0">
                <a:solidFill>
                  <a:srgbClr val="666666"/>
                </a:solidFill>
              </a:rPr>
              <a:t> a una amplia gama de información sobre medicamentos de </a:t>
            </a:r>
            <a:r>
              <a:rPr lang="es-ES" sz="1000" b="1" dirty="0">
                <a:solidFill>
                  <a:srgbClr val="666666"/>
                </a:solidFill>
              </a:rPr>
              <a:t>Latinoamérica</a:t>
            </a:r>
            <a:r>
              <a:rPr lang="es-ES" sz="1000" dirty="0">
                <a:solidFill>
                  <a:srgbClr val="666666"/>
                </a:solidFill>
              </a:rPr>
              <a:t> en </a:t>
            </a:r>
            <a:r>
              <a:rPr lang="es-ES" sz="1000" b="1" dirty="0">
                <a:solidFill>
                  <a:srgbClr val="666666"/>
                </a:solidFill>
              </a:rPr>
              <a:t>español</a:t>
            </a:r>
            <a:r>
              <a:rPr lang="es-ES" sz="1000" dirty="0">
                <a:solidFill>
                  <a:srgbClr val="666666"/>
                </a:solidFill>
              </a:rPr>
              <a:t>.</a:t>
            </a:r>
            <a:endParaRPr lang="es-MX" sz="1000" dirty="0">
              <a:solidFill>
                <a:srgbClr val="666666"/>
              </a:solidFill>
            </a:endParaRPr>
          </a:p>
          <a:p>
            <a:r>
              <a:rPr lang="es-ES" sz="1000" dirty="0"/>
              <a:t> </a:t>
            </a:r>
            <a:endParaRPr lang="es-MX" sz="1000" dirty="0"/>
          </a:p>
          <a:p>
            <a:pPr lvl="0"/>
            <a:r>
              <a:rPr lang="es-ES" sz="1000" b="1" dirty="0">
                <a:solidFill>
                  <a:srgbClr val="B11133"/>
                </a:solidFill>
              </a:rPr>
              <a:t>ViDAL</a:t>
            </a:r>
            <a:r>
              <a:rPr lang="es-ES" sz="1000" b="1" dirty="0"/>
              <a:t> </a:t>
            </a:r>
            <a:r>
              <a:rPr lang="es-ES" sz="1000" b="1" dirty="0">
                <a:solidFill>
                  <a:srgbClr val="666666"/>
                </a:solidFill>
              </a:rPr>
              <a:t>Vademecum Consult</a:t>
            </a:r>
            <a:r>
              <a:rPr lang="es-ES" sz="1000" dirty="0">
                <a:solidFill>
                  <a:srgbClr val="666666"/>
                </a:solidFill>
              </a:rPr>
              <a:t> se </a:t>
            </a:r>
            <a:r>
              <a:rPr lang="es-ES" sz="1000" b="1" dirty="0">
                <a:solidFill>
                  <a:srgbClr val="666666"/>
                </a:solidFill>
              </a:rPr>
              <a:t>actualiza constantemente</a:t>
            </a:r>
            <a:r>
              <a:rPr lang="es-ES" sz="1000" dirty="0">
                <a:solidFill>
                  <a:srgbClr val="666666"/>
                </a:solidFill>
              </a:rPr>
              <a:t> y le brinda la posibilidad de tomar decisiones críticas sobre el tratamiento farmacológico más idóneo!</a:t>
            </a:r>
            <a:endParaRPr lang="es-ES" sz="1000" dirty="0">
              <a:solidFill>
                <a:srgbClr val="666666"/>
              </a:solidFill>
              <a:cs typeface="HelveticaNeue LT 45 Light"/>
            </a:endParaRPr>
          </a:p>
        </p:txBody>
      </p:sp>
      <p:sp>
        <p:nvSpPr>
          <p:cNvPr id="6" name="Rectángulo 5"/>
          <p:cNvSpPr/>
          <p:nvPr/>
        </p:nvSpPr>
        <p:spPr>
          <a:xfrm>
            <a:off x="248509" y="3195323"/>
            <a:ext cx="4590005" cy="3269741"/>
          </a:xfrm>
          <a:prstGeom prst="rect">
            <a:avLst/>
          </a:prstGeom>
        </p:spPr>
        <p:txBody>
          <a:bodyPr wrap="square">
            <a:spAutoFit/>
          </a:bodyPr>
          <a:lstStyle/>
          <a:p>
            <a:pPr marL="12700" marR="6350">
              <a:lnSpc>
                <a:spcPct val="111100"/>
              </a:lnSpc>
            </a:pPr>
            <a:r>
              <a:rPr lang="es-ES" sz="1600" b="1" u="sng" cap="small" spc="-15" dirty="0">
                <a:solidFill>
                  <a:srgbClr val="002060"/>
                </a:solidFill>
                <a:cs typeface="Eurostile LT ExtendedTwo"/>
              </a:rPr>
              <a:t>Información Farmacológica</a:t>
            </a:r>
          </a:p>
          <a:p>
            <a:pPr marL="12700" marR="6350">
              <a:lnSpc>
                <a:spcPct val="111100"/>
              </a:lnSpc>
            </a:pPr>
            <a:r>
              <a:rPr lang="es-ES" sz="1400" spc="-15" dirty="0">
                <a:solidFill>
                  <a:srgbClr val="002060"/>
                </a:solidFill>
                <a:cs typeface="Eurostile LT ExtendedTwo"/>
              </a:rPr>
              <a:t>Información clínica de referencia sobre medicamentos</a:t>
            </a:r>
          </a:p>
          <a:p>
            <a:pPr marL="184150" marR="6350" indent="-171450">
              <a:lnSpc>
                <a:spcPct val="111100"/>
              </a:lnSpc>
              <a:buFont typeface="Wingdings" charset="2"/>
              <a:buChar char="ü"/>
            </a:pPr>
            <a:r>
              <a:rPr lang="es-ES" sz="1400" spc="-15" dirty="0">
                <a:solidFill>
                  <a:srgbClr val="002060"/>
                </a:solidFill>
                <a:cs typeface="Eurostile LT ExtendedTwo"/>
              </a:rPr>
              <a:t>Monografías ATC</a:t>
            </a:r>
          </a:p>
          <a:p>
            <a:pPr marL="641350" marR="6350" lvl="1" indent="-171450">
              <a:lnSpc>
                <a:spcPct val="111100"/>
              </a:lnSpc>
              <a:buFont typeface="Wingdings" panose="05000000000000000000" pitchFamily="2" charset="2"/>
              <a:buChar char="§"/>
            </a:pPr>
            <a:r>
              <a:rPr lang="es-ES" sz="1200" spc="-15" dirty="0">
                <a:solidFill>
                  <a:srgbClr val="002060"/>
                </a:solidFill>
                <a:cs typeface="Eurostile LT ExtendedTwo"/>
              </a:rPr>
              <a:t>Principio Activo</a:t>
            </a:r>
          </a:p>
          <a:p>
            <a:pPr marL="184150" marR="6350" indent="-171450">
              <a:lnSpc>
                <a:spcPct val="111100"/>
              </a:lnSpc>
              <a:buFont typeface="Wingdings" charset="2"/>
              <a:buChar char="ü"/>
            </a:pPr>
            <a:r>
              <a:rPr lang="es-ES" sz="1400" spc="-15" dirty="0">
                <a:solidFill>
                  <a:srgbClr val="002060"/>
                </a:solidFill>
                <a:cs typeface="Eurostile LT ExtendedTwo"/>
              </a:rPr>
              <a:t>Monografías VMP</a:t>
            </a:r>
          </a:p>
          <a:p>
            <a:pPr marL="641350" marR="6350" lvl="1" indent="-171450">
              <a:lnSpc>
                <a:spcPct val="111100"/>
              </a:lnSpc>
              <a:buFont typeface="Wingdings" panose="05000000000000000000" pitchFamily="2" charset="2"/>
              <a:buChar char="§"/>
            </a:pPr>
            <a:r>
              <a:rPr lang="es-ES" sz="1200" spc="-15" dirty="0">
                <a:solidFill>
                  <a:srgbClr val="002060"/>
                </a:solidFill>
                <a:cs typeface="Eurostile LT ExtendedTwo"/>
              </a:rPr>
              <a:t>Principio(s) Activo(s)</a:t>
            </a:r>
          </a:p>
          <a:p>
            <a:pPr marL="641350" marR="6350" lvl="1" indent="-171450">
              <a:lnSpc>
                <a:spcPct val="111100"/>
              </a:lnSpc>
              <a:buFont typeface="Wingdings" panose="05000000000000000000" pitchFamily="2" charset="2"/>
              <a:buChar char="§"/>
            </a:pPr>
            <a:r>
              <a:rPr lang="es-ES" sz="1200" spc="-15" dirty="0">
                <a:solidFill>
                  <a:srgbClr val="002060"/>
                </a:solidFill>
                <a:cs typeface="Eurostile LT ExtendedTwo"/>
              </a:rPr>
              <a:t>Dosificación</a:t>
            </a:r>
          </a:p>
          <a:p>
            <a:pPr marL="641350" marR="6350" lvl="1" indent="-171450">
              <a:lnSpc>
                <a:spcPct val="111100"/>
              </a:lnSpc>
              <a:buFont typeface="Wingdings" panose="05000000000000000000" pitchFamily="2" charset="2"/>
              <a:buChar char="§"/>
            </a:pPr>
            <a:r>
              <a:rPr lang="es-ES" sz="1200" spc="-15" dirty="0">
                <a:solidFill>
                  <a:srgbClr val="002060"/>
                </a:solidFill>
                <a:cs typeface="Eurostile LT ExtendedTwo"/>
              </a:rPr>
              <a:t>Forma Farmacéutica</a:t>
            </a:r>
          </a:p>
          <a:p>
            <a:pPr marL="641350" marR="6350" lvl="1" indent="-171450">
              <a:lnSpc>
                <a:spcPct val="111100"/>
              </a:lnSpc>
              <a:buFont typeface="Wingdings" panose="05000000000000000000" pitchFamily="2" charset="2"/>
              <a:buChar char="§"/>
            </a:pPr>
            <a:r>
              <a:rPr lang="es-ES" sz="1200" spc="-15" dirty="0">
                <a:solidFill>
                  <a:srgbClr val="002060"/>
                </a:solidFill>
                <a:cs typeface="Eurostile LT ExtendedTwo"/>
              </a:rPr>
              <a:t>Vía de Administración</a:t>
            </a:r>
          </a:p>
          <a:p>
            <a:pPr marL="298450" marR="6350" indent="-285750">
              <a:lnSpc>
                <a:spcPct val="111100"/>
              </a:lnSpc>
              <a:buFont typeface="Wingdings" panose="05000000000000000000" pitchFamily="2" charset="2"/>
              <a:buChar char="ü"/>
            </a:pPr>
            <a:r>
              <a:rPr lang="es-ES" sz="1400" spc="-15" dirty="0">
                <a:solidFill>
                  <a:srgbClr val="002060"/>
                </a:solidFill>
                <a:cs typeface="Eurostile LT ExtendedTwo"/>
              </a:rPr>
              <a:t>Monografías CBM: (Cuadro Básico Medicamentos)</a:t>
            </a:r>
          </a:p>
          <a:p>
            <a:pPr marL="641350" marR="6350" lvl="1" indent="-171450">
              <a:lnSpc>
                <a:spcPct val="111100"/>
              </a:lnSpc>
              <a:buFont typeface="Wingdings" panose="05000000000000000000" pitchFamily="2" charset="2"/>
              <a:buChar char="§"/>
            </a:pPr>
            <a:r>
              <a:rPr lang="es-ES" sz="1200" spc="-15" dirty="0">
                <a:solidFill>
                  <a:srgbClr val="002060"/>
                </a:solidFill>
                <a:cs typeface="Eurostile LT ExtendedTwo"/>
              </a:rPr>
              <a:t>Consejo de Salubridad General</a:t>
            </a:r>
          </a:p>
          <a:p>
            <a:pPr marL="298450" marR="6350" indent="-285750">
              <a:lnSpc>
                <a:spcPct val="111100"/>
              </a:lnSpc>
              <a:buFont typeface="Wingdings" panose="05000000000000000000" pitchFamily="2" charset="2"/>
              <a:buChar char="ü"/>
            </a:pPr>
            <a:r>
              <a:rPr lang="es-ES" sz="1400" spc="-15" dirty="0">
                <a:solidFill>
                  <a:srgbClr val="002060"/>
                </a:solidFill>
                <a:cs typeface="Eurostile LT ExtendedTwo"/>
              </a:rPr>
              <a:t>Marcas Comerciales Cofepris</a:t>
            </a:r>
          </a:p>
          <a:p>
            <a:pPr marL="298450" marR="6350" indent="-285750">
              <a:lnSpc>
                <a:spcPct val="111100"/>
              </a:lnSpc>
              <a:buFont typeface="Wingdings" panose="05000000000000000000" pitchFamily="2" charset="2"/>
              <a:buChar char="ü"/>
            </a:pPr>
            <a:r>
              <a:rPr lang="es-ES" sz="1400" spc="-15" dirty="0">
                <a:solidFill>
                  <a:srgbClr val="002060"/>
                </a:solidFill>
                <a:cs typeface="Eurostile LT ExtendedTwo"/>
              </a:rPr>
              <a:t>Artículo 226 Ley General de Salud</a:t>
            </a:r>
          </a:p>
          <a:p>
            <a:pPr marL="641350" marR="6350" lvl="1" indent="-171450">
              <a:lnSpc>
                <a:spcPct val="111100"/>
              </a:lnSpc>
              <a:buFont typeface="Wingdings" panose="05000000000000000000" pitchFamily="2" charset="2"/>
              <a:buChar char="§"/>
            </a:pPr>
            <a:r>
              <a:rPr lang="es-ES" sz="1200" spc="-15" dirty="0">
                <a:solidFill>
                  <a:srgbClr val="002060"/>
                </a:solidFill>
                <a:cs typeface="Eurostile LT ExtendedTwo"/>
              </a:rPr>
              <a:t>Controlados I, II, III, IV, V y VI</a:t>
            </a:r>
          </a:p>
        </p:txBody>
      </p:sp>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937" y="644902"/>
            <a:ext cx="2967423" cy="2567842"/>
          </a:xfrm>
          <a:prstGeom prst="rect">
            <a:avLst/>
          </a:prstGeom>
        </p:spPr>
      </p:pic>
      <p:sp>
        <p:nvSpPr>
          <p:cNvPr id="8" name="Rectángulo 7"/>
          <p:cNvSpPr/>
          <p:nvPr/>
        </p:nvSpPr>
        <p:spPr>
          <a:xfrm>
            <a:off x="4567779" y="1458715"/>
            <a:ext cx="4251101" cy="3098925"/>
          </a:xfrm>
          <a:prstGeom prst="rect">
            <a:avLst/>
          </a:prstGeom>
        </p:spPr>
        <p:txBody>
          <a:bodyPr wrap="square">
            <a:spAutoFit/>
          </a:bodyPr>
          <a:lstStyle/>
          <a:p>
            <a:pPr marL="12700" marR="6350">
              <a:lnSpc>
                <a:spcPct val="111100"/>
              </a:lnSpc>
            </a:pPr>
            <a:r>
              <a:rPr lang="es-ES" sz="1600" b="1" u="sng" cap="small" spc="-15" dirty="0">
                <a:solidFill>
                  <a:srgbClr val="B11133"/>
                </a:solidFill>
                <a:cs typeface="Eurostile LT ExtendedTwo"/>
              </a:rPr>
              <a:t>Análisis de la prescripción</a:t>
            </a:r>
          </a:p>
          <a:p>
            <a:pPr marL="298450" marR="6350" indent="-285750">
              <a:lnSpc>
                <a:spcPct val="111100"/>
              </a:lnSpc>
              <a:buFont typeface="Wingdings" panose="05000000000000000000" pitchFamily="2" charset="2"/>
              <a:buChar char="ü"/>
            </a:pPr>
            <a:r>
              <a:rPr lang="es-ES" sz="1400" spc="-15" dirty="0">
                <a:solidFill>
                  <a:srgbClr val="B11133"/>
                </a:solidFill>
                <a:cs typeface="Eurostile LT ExtendedTwo"/>
              </a:rPr>
              <a:t>Interacciones Medicamentosas</a:t>
            </a:r>
          </a:p>
          <a:p>
            <a:pPr marL="298450" marR="6350" indent="-285750">
              <a:lnSpc>
                <a:spcPct val="111100"/>
              </a:lnSpc>
              <a:buFont typeface="Wingdings" panose="05000000000000000000" pitchFamily="2" charset="2"/>
              <a:buChar char="ü"/>
            </a:pPr>
            <a:r>
              <a:rPr lang="es-ES" sz="1400" spc="-15" dirty="0">
                <a:solidFill>
                  <a:srgbClr val="B11133"/>
                </a:solidFill>
                <a:cs typeface="Eurostile LT ExtendedTwo"/>
              </a:rPr>
              <a:t>Interacciones con Alimentos, Hierbas y Alcohol</a:t>
            </a:r>
          </a:p>
          <a:p>
            <a:pPr marL="298450" marR="6350" indent="-285750">
              <a:lnSpc>
                <a:spcPct val="111100"/>
              </a:lnSpc>
              <a:buFont typeface="Wingdings" panose="05000000000000000000" pitchFamily="2" charset="2"/>
              <a:buChar char="ü"/>
            </a:pPr>
            <a:r>
              <a:rPr lang="es-ES" sz="1400" spc="-15" dirty="0">
                <a:solidFill>
                  <a:srgbClr val="B11133"/>
                </a:solidFill>
                <a:cs typeface="Eurostile LT ExtendedTwo"/>
              </a:rPr>
              <a:t>Principio Activos Redundantes</a:t>
            </a:r>
          </a:p>
          <a:p>
            <a:pPr marL="298450" marR="6350" indent="-285750">
              <a:lnSpc>
                <a:spcPct val="111100"/>
              </a:lnSpc>
              <a:buFont typeface="Wingdings" panose="05000000000000000000" pitchFamily="2" charset="2"/>
              <a:buChar char="ü"/>
            </a:pPr>
            <a:r>
              <a:rPr lang="es-ES" sz="1400" spc="-15" dirty="0">
                <a:solidFill>
                  <a:srgbClr val="B11133"/>
                </a:solidFill>
                <a:cs typeface="Eurostile LT ExtendedTwo"/>
              </a:rPr>
              <a:t>Monitorización del Paciente durante el tratamiento</a:t>
            </a:r>
          </a:p>
          <a:p>
            <a:pPr marL="298450" marR="6350" indent="-285750">
              <a:lnSpc>
                <a:spcPct val="111100"/>
              </a:lnSpc>
              <a:buFont typeface="Wingdings" panose="05000000000000000000" pitchFamily="2" charset="2"/>
              <a:buChar char="ü"/>
            </a:pPr>
            <a:r>
              <a:rPr lang="es-ES" sz="1400" spc="-15" dirty="0">
                <a:solidFill>
                  <a:srgbClr val="B11133"/>
                </a:solidFill>
                <a:cs typeface="Eurostile LT ExtendedTwo"/>
              </a:rPr>
              <a:t>Contraindicaciones por: </a:t>
            </a:r>
          </a:p>
          <a:p>
            <a:pPr marL="641350" marR="6350" lvl="1" indent="-171450">
              <a:lnSpc>
                <a:spcPct val="111100"/>
              </a:lnSpc>
              <a:buFont typeface="Wingdings" panose="05000000000000000000" pitchFamily="2" charset="2"/>
              <a:buChar char="§"/>
            </a:pPr>
            <a:r>
              <a:rPr lang="es-ES" sz="1200" spc="-15" dirty="0">
                <a:solidFill>
                  <a:srgbClr val="B11133"/>
                </a:solidFill>
                <a:cs typeface="Eurostile LT ExtendedTwo"/>
              </a:rPr>
              <a:t>Padecimiento</a:t>
            </a:r>
          </a:p>
          <a:p>
            <a:pPr marL="641350" marR="6350" lvl="1" indent="-171450">
              <a:lnSpc>
                <a:spcPct val="111100"/>
              </a:lnSpc>
              <a:buFont typeface="Wingdings" panose="05000000000000000000" pitchFamily="2" charset="2"/>
              <a:buChar char="§"/>
            </a:pPr>
            <a:r>
              <a:rPr lang="es-ES" sz="1200" spc="-15" dirty="0">
                <a:solidFill>
                  <a:srgbClr val="B11133"/>
                </a:solidFill>
                <a:cs typeface="Eurostile LT ExtendedTwo"/>
              </a:rPr>
              <a:t>Genero: Embarazo – Lactancia</a:t>
            </a:r>
          </a:p>
          <a:p>
            <a:pPr marL="641350" marR="6350" lvl="1" indent="-171450">
              <a:lnSpc>
                <a:spcPct val="111100"/>
              </a:lnSpc>
              <a:buFont typeface="Wingdings" panose="05000000000000000000" pitchFamily="2" charset="2"/>
              <a:buChar char="§"/>
            </a:pPr>
            <a:r>
              <a:rPr lang="es-ES" sz="1200" spc="-15" dirty="0">
                <a:solidFill>
                  <a:srgbClr val="B11133"/>
                </a:solidFill>
                <a:cs typeface="Eurostile LT ExtendedTwo"/>
              </a:rPr>
              <a:t>Edad</a:t>
            </a:r>
          </a:p>
          <a:p>
            <a:pPr marL="641350" marR="6350" lvl="1" indent="-171450">
              <a:lnSpc>
                <a:spcPct val="111100"/>
              </a:lnSpc>
              <a:buFont typeface="Wingdings" panose="05000000000000000000" pitchFamily="2" charset="2"/>
              <a:buChar char="§"/>
            </a:pPr>
            <a:r>
              <a:rPr lang="es-ES" sz="1200" spc="-15" dirty="0">
                <a:solidFill>
                  <a:srgbClr val="B11133"/>
                </a:solidFill>
                <a:cs typeface="Eurostile LT ExtendedTwo"/>
              </a:rPr>
              <a:t>Funcionamiento Renal</a:t>
            </a:r>
          </a:p>
          <a:p>
            <a:pPr marL="298450" marR="6350" indent="-285750">
              <a:lnSpc>
                <a:spcPct val="111100"/>
              </a:lnSpc>
              <a:buFont typeface="Wingdings" panose="05000000000000000000" pitchFamily="2" charset="2"/>
              <a:buChar char="ü"/>
            </a:pPr>
            <a:r>
              <a:rPr lang="es-ES" sz="1400" spc="-15" dirty="0">
                <a:solidFill>
                  <a:srgbClr val="B11133"/>
                </a:solidFill>
                <a:cs typeface="Eurostile LT ExtendedTwo"/>
              </a:rPr>
              <a:t>Dosis Máxima</a:t>
            </a:r>
          </a:p>
          <a:p>
            <a:pPr marL="298450" marR="6350" indent="-285750">
              <a:lnSpc>
                <a:spcPct val="111100"/>
              </a:lnSpc>
              <a:buFont typeface="Wingdings" panose="05000000000000000000" pitchFamily="2" charset="2"/>
              <a:buChar char="ü"/>
            </a:pPr>
            <a:r>
              <a:rPr lang="es-ES" sz="1400" spc="-15" dirty="0">
                <a:solidFill>
                  <a:srgbClr val="B11133"/>
                </a:solidFill>
                <a:cs typeface="Eurostile LT ExtendedTwo"/>
              </a:rPr>
              <a:t>Alergia a Medicamentos</a:t>
            </a:r>
          </a:p>
          <a:p>
            <a:pPr marL="298450" marR="6350" indent="-285750">
              <a:lnSpc>
                <a:spcPct val="111100"/>
              </a:lnSpc>
              <a:buFont typeface="Wingdings" panose="05000000000000000000" pitchFamily="2" charset="2"/>
              <a:buChar char="ü"/>
            </a:pPr>
            <a:r>
              <a:rPr lang="es-ES" sz="1400" spc="-15" dirty="0">
                <a:solidFill>
                  <a:srgbClr val="B11133"/>
                </a:solidFill>
                <a:cs typeface="Eurostile LT ExtendedTwo"/>
              </a:rPr>
              <a:t>Modulo de Sustitución de Medicamentos</a:t>
            </a:r>
          </a:p>
        </p:txBody>
      </p:sp>
    </p:spTree>
    <p:extLst>
      <p:ext uri="{BB962C8B-B14F-4D97-AF65-F5344CB8AC3E}">
        <p14:creationId xmlns:p14="http://schemas.microsoft.com/office/powerpoint/2010/main" val="365067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Granularidad – Soporte a las decisiones</a:t>
            </a:r>
            <a:endParaRPr lang="es-MX" dirty="0"/>
          </a:p>
        </p:txBody>
      </p:sp>
      <p:sp>
        <p:nvSpPr>
          <p:cNvPr id="4" name="Rectangle 103"/>
          <p:cNvSpPr/>
          <p:nvPr/>
        </p:nvSpPr>
        <p:spPr>
          <a:xfrm>
            <a:off x="6701566" y="4170070"/>
            <a:ext cx="777281" cy="11903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dirty="0"/>
          </a:p>
        </p:txBody>
      </p:sp>
      <p:sp>
        <p:nvSpPr>
          <p:cNvPr id="5" name="TextBox 4"/>
          <p:cNvSpPr txBox="1"/>
          <p:nvPr/>
        </p:nvSpPr>
        <p:spPr>
          <a:xfrm>
            <a:off x="229199" y="1149053"/>
            <a:ext cx="8293654" cy="400110"/>
          </a:xfrm>
          <a:prstGeom prst="rect">
            <a:avLst/>
          </a:prstGeom>
          <a:noFill/>
        </p:spPr>
        <p:txBody>
          <a:bodyPr wrap="square" rtlCol="0">
            <a:spAutoFit/>
          </a:bodyPr>
          <a:lstStyle/>
          <a:p>
            <a:pPr marL="6350">
              <a:spcAft>
                <a:spcPts val="400"/>
              </a:spcAft>
            </a:pPr>
            <a:r>
              <a:rPr lang="es-MX" sz="2000" dirty="0">
                <a:solidFill>
                  <a:srgbClr val="B11133"/>
                </a:solidFill>
              </a:rPr>
              <a:t>Baja Granularidad – Interacción Medicamentosa a nivel de Clase</a:t>
            </a:r>
            <a:endParaRPr lang="es-MX" sz="2000" dirty="0">
              <a:solidFill>
                <a:srgbClr val="B11133"/>
              </a:solidFill>
              <a:latin typeface="Trebuchet MS" pitchFamily="34" charset="0"/>
            </a:endParaRPr>
          </a:p>
        </p:txBody>
      </p:sp>
      <p:sp>
        <p:nvSpPr>
          <p:cNvPr id="6" name="TextBox 5"/>
          <p:cNvSpPr txBox="1"/>
          <p:nvPr/>
        </p:nvSpPr>
        <p:spPr>
          <a:xfrm>
            <a:off x="235778" y="3222418"/>
            <a:ext cx="8144726" cy="400110"/>
          </a:xfrm>
          <a:prstGeom prst="rect">
            <a:avLst/>
          </a:prstGeom>
          <a:noFill/>
        </p:spPr>
        <p:txBody>
          <a:bodyPr wrap="square" rtlCol="0">
            <a:spAutoFit/>
          </a:bodyPr>
          <a:lstStyle/>
          <a:p>
            <a:pPr marL="6350">
              <a:spcAft>
                <a:spcPts val="400"/>
              </a:spcAft>
            </a:pPr>
            <a:r>
              <a:rPr lang="es-MX" sz="2000" dirty="0">
                <a:solidFill>
                  <a:srgbClr val="B11133"/>
                </a:solidFill>
              </a:rPr>
              <a:t>Alta Granularidad – Interacción Medicamentosa a nivel Clase y Ruta</a:t>
            </a:r>
          </a:p>
        </p:txBody>
      </p:sp>
      <p:sp>
        <p:nvSpPr>
          <p:cNvPr id="7" name="TextBox 6"/>
          <p:cNvSpPr txBox="1"/>
          <p:nvPr/>
        </p:nvSpPr>
        <p:spPr>
          <a:xfrm>
            <a:off x="539260" y="2054185"/>
            <a:ext cx="1367692" cy="276999"/>
          </a:xfrm>
          <a:prstGeom prst="rect">
            <a:avLst/>
          </a:prstGeom>
          <a:noFill/>
          <a:ln>
            <a:solidFill>
              <a:srgbClr val="000000"/>
            </a:solidFill>
          </a:ln>
        </p:spPr>
        <p:txBody>
          <a:bodyPr wrap="square" rtlCol="0">
            <a:spAutoFit/>
          </a:bodyPr>
          <a:lstStyle/>
          <a:p>
            <a:pPr marL="6350" algn="ctr">
              <a:spcAft>
                <a:spcPts val="400"/>
              </a:spcAft>
            </a:pPr>
            <a:r>
              <a:rPr lang="es-MX" sz="1200" dirty="0" err="1"/>
              <a:t>Betametasona</a:t>
            </a:r>
            <a:endParaRPr lang="es-MX" sz="1400" dirty="0"/>
          </a:p>
        </p:txBody>
      </p:sp>
      <p:sp>
        <p:nvSpPr>
          <p:cNvPr id="8" name="TextBox 17"/>
          <p:cNvSpPr txBox="1"/>
          <p:nvPr/>
        </p:nvSpPr>
        <p:spPr>
          <a:xfrm>
            <a:off x="539260" y="2593515"/>
            <a:ext cx="1367692" cy="276999"/>
          </a:xfrm>
          <a:prstGeom prst="rect">
            <a:avLst/>
          </a:prstGeom>
          <a:noFill/>
          <a:ln>
            <a:solidFill>
              <a:srgbClr val="000000"/>
            </a:solidFill>
          </a:ln>
        </p:spPr>
        <p:txBody>
          <a:bodyPr wrap="square" rtlCol="0">
            <a:spAutoFit/>
          </a:bodyPr>
          <a:lstStyle/>
          <a:p>
            <a:pPr marL="6350" algn="ctr">
              <a:spcAft>
                <a:spcPts val="400"/>
              </a:spcAft>
            </a:pPr>
            <a:r>
              <a:rPr lang="es-MX" sz="1200" dirty="0"/>
              <a:t>Aspirina</a:t>
            </a:r>
            <a:endParaRPr lang="es-MX" sz="1400" dirty="0"/>
          </a:p>
        </p:txBody>
      </p:sp>
      <p:cxnSp>
        <p:nvCxnSpPr>
          <p:cNvPr id="9" name="Straight Arrow Connector 19"/>
          <p:cNvCxnSpPr/>
          <p:nvPr/>
        </p:nvCxnSpPr>
        <p:spPr>
          <a:xfrm flipV="1">
            <a:off x="1938025" y="2724156"/>
            <a:ext cx="325525" cy="5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21"/>
          <p:cNvSpPr txBox="1"/>
          <p:nvPr/>
        </p:nvSpPr>
        <p:spPr>
          <a:xfrm>
            <a:off x="539260" y="1626633"/>
            <a:ext cx="1367692" cy="307777"/>
          </a:xfrm>
          <a:prstGeom prst="rect">
            <a:avLst/>
          </a:prstGeom>
          <a:noFill/>
        </p:spPr>
        <p:txBody>
          <a:bodyPr wrap="square" rtlCol="0">
            <a:spAutoFit/>
          </a:bodyPr>
          <a:lstStyle/>
          <a:p>
            <a:pPr marL="6350" algn="ctr">
              <a:spcAft>
                <a:spcPts val="400"/>
              </a:spcAft>
            </a:pPr>
            <a:r>
              <a:rPr lang="es-MX" sz="1400" dirty="0"/>
              <a:t>Medicamento</a:t>
            </a:r>
          </a:p>
        </p:txBody>
      </p:sp>
      <p:sp>
        <p:nvSpPr>
          <p:cNvPr id="11" name="Rectangle 24"/>
          <p:cNvSpPr/>
          <p:nvPr/>
        </p:nvSpPr>
        <p:spPr>
          <a:xfrm>
            <a:off x="2609113" y="2082080"/>
            <a:ext cx="603050" cy="707886"/>
          </a:xfrm>
          <a:prstGeom prst="rect">
            <a:avLst/>
          </a:prstGeom>
        </p:spPr>
        <p:txBody>
          <a:bodyPr wrap="none">
            <a:spAutoFit/>
          </a:bodyPr>
          <a:lstStyle/>
          <a:p>
            <a:r>
              <a:rPr lang="es-MX" sz="4000" dirty="0">
                <a:solidFill>
                  <a:srgbClr val="C00000"/>
                </a:solidFill>
                <a:ea typeface="Zapf Dingbats"/>
                <a:cs typeface="Zapf Dingbats"/>
              </a:rPr>
              <a:t>✗</a:t>
            </a:r>
            <a:endParaRPr lang="es-MX" sz="4000" dirty="0">
              <a:solidFill>
                <a:srgbClr val="C00000"/>
              </a:solidFill>
            </a:endParaRPr>
          </a:p>
        </p:txBody>
      </p:sp>
      <p:cxnSp>
        <p:nvCxnSpPr>
          <p:cNvPr id="12" name="Straight Arrow Connector 37"/>
          <p:cNvCxnSpPr/>
          <p:nvPr/>
        </p:nvCxnSpPr>
        <p:spPr>
          <a:xfrm flipV="1">
            <a:off x="1965240" y="2200086"/>
            <a:ext cx="298310" cy="55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39"/>
          <p:cNvSpPr txBox="1"/>
          <p:nvPr/>
        </p:nvSpPr>
        <p:spPr>
          <a:xfrm>
            <a:off x="3657534" y="1988082"/>
            <a:ext cx="5182090" cy="656590"/>
          </a:xfrm>
          <a:prstGeom prst="rect">
            <a:avLst/>
          </a:prstGeom>
          <a:noFill/>
        </p:spPr>
        <p:txBody>
          <a:bodyPr wrap="square" rtlCol="0">
            <a:spAutoFit/>
          </a:bodyPr>
          <a:lstStyle/>
          <a:p>
            <a:pPr marL="6350">
              <a:spcAft>
                <a:spcPts val="400"/>
              </a:spcAft>
            </a:pPr>
            <a:r>
              <a:rPr lang="es-ES" sz="1000" dirty="0">
                <a:solidFill>
                  <a:srgbClr val="666666"/>
                </a:solidFill>
              </a:rPr>
              <a:t>Ácido acetilsalicílico con Glucocorticoides (salvo hidrocortisona en tratamiento sustitutivo)</a:t>
            </a:r>
            <a:endParaRPr lang="es-MX" sz="1000" dirty="0">
              <a:solidFill>
                <a:srgbClr val="666666"/>
              </a:solidFill>
            </a:endParaRPr>
          </a:p>
          <a:p>
            <a:pPr marL="6350">
              <a:spcAft>
                <a:spcPts val="400"/>
              </a:spcAft>
            </a:pPr>
            <a:r>
              <a:rPr lang="es-ES" sz="1000" i="1" dirty="0">
                <a:solidFill>
                  <a:srgbClr val="666666"/>
                </a:solidFill>
              </a:rPr>
              <a:t>Ácido acetilsalicílico + </a:t>
            </a:r>
            <a:r>
              <a:rPr lang="es-ES" sz="1000" i="1" dirty="0" err="1">
                <a:solidFill>
                  <a:srgbClr val="666666"/>
                </a:solidFill>
              </a:rPr>
              <a:t>betametasona</a:t>
            </a:r>
            <a:r>
              <a:rPr lang="es-ES" sz="1000" i="1" dirty="0">
                <a:solidFill>
                  <a:srgbClr val="666666"/>
                </a:solidFill>
              </a:rPr>
              <a:t> (fosfato </a:t>
            </a:r>
            <a:r>
              <a:rPr lang="es-ES" sz="1000" i="1" dirty="0" err="1">
                <a:solidFill>
                  <a:srgbClr val="666666"/>
                </a:solidFill>
              </a:rPr>
              <a:t>disódico</a:t>
            </a:r>
            <a:r>
              <a:rPr lang="es-ES" sz="1000" i="1" dirty="0">
                <a:solidFill>
                  <a:srgbClr val="666666"/>
                </a:solidFill>
              </a:rPr>
              <a:t>) </a:t>
            </a:r>
          </a:p>
          <a:p>
            <a:pPr marL="6350">
              <a:spcAft>
                <a:spcPts val="400"/>
              </a:spcAft>
            </a:pPr>
            <a:r>
              <a:rPr lang="es-ES" sz="1000" b="1" i="1" dirty="0">
                <a:solidFill>
                  <a:srgbClr val="666666"/>
                </a:solidFill>
              </a:rPr>
              <a:t>Riesgo</a:t>
            </a:r>
            <a:r>
              <a:rPr lang="es-ES" sz="1000" i="1" dirty="0">
                <a:solidFill>
                  <a:srgbClr val="666666"/>
                </a:solidFill>
              </a:rPr>
              <a:t>: Aumento del riesgo hemorrágico</a:t>
            </a:r>
          </a:p>
        </p:txBody>
      </p:sp>
      <p:sp>
        <p:nvSpPr>
          <p:cNvPr id="14" name="TextBox 41"/>
          <p:cNvSpPr txBox="1"/>
          <p:nvPr/>
        </p:nvSpPr>
        <p:spPr>
          <a:xfrm>
            <a:off x="577917" y="4170071"/>
            <a:ext cx="1558733" cy="451406"/>
          </a:xfrm>
          <a:prstGeom prst="rect">
            <a:avLst/>
          </a:prstGeom>
          <a:noFill/>
          <a:ln>
            <a:solidFill>
              <a:srgbClr val="000000"/>
            </a:solidFill>
          </a:ln>
        </p:spPr>
        <p:txBody>
          <a:bodyPr wrap="square" rtlCol="0">
            <a:spAutoFit/>
          </a:bodyPr>
          <a:lstStyle/>
          <a:p>
            <a:pPr marL="6350" algn="ctr">
              <a:spcAft>
                <a:spcPts val="400"/>
              </a:spcAft>
            </a:pPr>
            <a:r>
              <a:rPr lang="es-MX" sz="1200" dirty="0" err="1"/>
              <a:t>Betametasona</a:t>
            </a:r>
            <a:endParaRPr lang="es-MX" sz="1200" dirty="0"/>
          </a:p>
          <a:p>
            <a:pPr marL="6350" algn="ctr">
              <a:spcAft>
                <a:spcPts val="400"/>
              </a:spcAft>
            </a:pPr>
            <a:r>
              <a:rPr lang="es-ES" sz="800" dirty="0" err="1"/>
              <a:t>Betametasona</a:t>
            </a:r>
            <a:r>
              <a:rPr lang="es-ES" sz="800" dirty="0"/>
              <a:t> </a:t>
            </a:r>
            <a:r>
              <a:rPr lang="es-ES" sz="800" i="1" dirty="0"/>
              <a:t>(</a:t>
            </a:r>
            <a:r>
              <a:rPr lang="es-ES" sz="800" i="1" dirty="0" err="1"/>
              <a:t>dipropionato</a:t>
            </a:r>
            <a:r>
              <a:rPr lang="es-ES" sz="800" i="1" dirty="0"/>
              <a:t>)</a:t>
            </a:r>
            <a:endParaRPr lang="es-MX" sz="800" i="1" dirty="0"/>
          </a:p>
        </p:txBody>
      </p:sp>
      <p:sp>
        <p:nvSpPr>
          <p:cNvPr id="15" name="TextBox 46"/>
          <p:cNvSpPr txBox="1"/>
          <p:nvPr/>
        </p:nvSpPr>
        <p:spPr>
          <a:xfrm>
            <a:off x="577918" y="3677985"/>
            <a:ext cx="1360818" cy="276999"/>
          </a:xfrm>
          <a:prstGeom prst="rect">
            <a:avLst/>
          </a:prstGeom>
          <a:noFill/>
        </p:spPr>
        <p:txBody>
          <a:bodyPr wrap="square" rtlCol="0">
            <a:spAutoFit/>
          </a:bodyPr>
          <a:lstStyle/>
          <a:p>
            <a:pPr marL="6350">
              <a:spcAft>
                <a:spcPts val="400"/>
              </a:spcAft>
            </a:pPr>
            <a:r>
              <a:rPr lang="es-MX" sz="1200" dirty="0"/>
              <a:t>Medicamento</a:t>
            </a:r>
          </a:p>
        </p:txBody>
      </p:sp>
      <p:sp>
        <p:nvSpPr>
          <p:cNvPr id="16" name="TextBox 50"/>
          <p:cNvSpPr txBox="1"/>
          <p:nvPr/>
        </p:nvSpPr>
        <p:spPr>
          <a:xfrm>
            <a:off x="2362480" y="4260788"/>
            <a:ext cx="837032" cy="276999"/>
          </a:xfrm>
          <a:prstGeom prst="rect">
            <a:avLst/>
          </a:prstGeom>
          <a:noFill/>
          <a:ln>
            <a:solidFill>
              <a:srgbClr val="000000"/>
            </a:solidFill>
          </a:ln>
        </p:spPr>
        <p:txBody>
          <a:bodyPr wrap="square" rtlCol="0">
            <a:spAutoFit/>
          </a:bodyPr>
          <a:lstStyle/>
          <a:p>
            <a:pPr marL="6350" algn="ctr">
              <a:spcAft>
                <a:spcPts val="400"/>
              </a:spcAft>
            </a:pPr>
            <a:r>
              <a:rPr lang="es-MX" sz="1200" dirty="0"/>
              <a:t>0.05%</a:t>
            </a:r>
          </a:p>
        </p:txBody>
      </p:sp>
      <p:sp>
        <p:nvSpPr>
          <p:cNvPr id="17" name="TextBox 52"/>
          <p:cNvSpPr txBox="1"/>
          <p:nvPr/>
        </p:nvSpPr>
        <p:spPr>
          <a:xfrm>
            <a:off x="2362478" y="3693616"/>
            <a:ext cx="788734" cy="276999"/>
          </a:xfrm>
          <a:prstGeom prst="rect">
            <a:avLst/>
          </a:prstGeom>
          <a:noFill/>
        </p:spPr>
        <p:txBody>
          <a:bodyPr wrap="square" rtlCol="0">
            <a:spAutoFit/>
          </a:bodyPr>
          <a:lstStyle/>
          <a:p>
            <a:pPr marL="6350" algn="ctr">
              <a:spcAft>
                <a:spcPts val="400"/>
              </a:spcAft>
            </a:pPr>
            <a:r>
              <a:rPr lang="es-MX" sz="1200" dirty="0"/>
              <a:t>Dosis</a:t>
            </a:r>
          </a:p>
        </p:txBody>
      </p:sp>
      <p:sp>
        <p:nvSpPr>
          <p:cNvPr id="18" name="TextBox 53"/>
          <p:cNvSpPr txBox="1"/>
          <p:nvPr/>
        </p:nvSpPr>
        <p:spPr>
          <a:xfrm>
            <a:off x="3434886" y="4248976"/>
            <a:ext cx="1075303" cy="276999"/>
          </a:xfrm>
          <a:prstGeom prst="rect">
            <a:avLst/>
          </a:prstGeom>
          <a:noFill/>
          <a:ln>
            <a:solidFill>
              <a:srgbClr val="000000"/>
            </a:solidFill>
          </a:ln>
        </p:spPr>
        <p:txBody>
          <a:bodyPr wrap="square" rtlCol="0">
            <a:spAutoFit/>
          </a:bodyPr>
          <a:lstStyle/>
          <a:p>
            <a:pPr marL="6350" algn="ctr">
              <a:spcAft>
                <a:spcPts val="400"/>
              </a:spcAft>
            </a:pPr>
            <a:r>
              <a:rPr lang="es-MX" sz="1200" dirty="0"/>
              <a:t>Uso cutáneo</a:t>
            </a:r>
          </a:p>
        </p:txBody>
      </p:sp>
      <p:sp>
        <p:nvSpPr>
          <p:cNvPr id="19" name="TextBox 54"/>
          <p:cNvSpPr txBox="1"/>
          <p:nvPr/>
        </p:nvSpPr>
        <p:spPr>
          <a:xfrm>
            <a:off x="3434885" y="3699477"/>
            <a:ext cx="788733" cy="276999"/>
          </a:xfrm>
          <a:prstGeom prst="rect">
            <a:avLst/>
          </a:prstGeom>
          <a:noFill/>
        </p:spPr>
        <p:txBody>
          <a:bodyPr wrap="square" rtlCol="0">
            <a:spAutoFit/>
          </a:bodyPr>
          <a:lstStyle/>
          <a:p>
            <a:pPr marL="6350" algn="ctr">
              <a:spcAft>
                <a:spcPts val="400"/>
              </a:spcAft>
            </a:pPr>
            <a:r>
              <a:rPr lang="es-MX" sz="1200" dirty="0"/>
              <a:t>Vía</a:t>
            </a:r>
          </a:p>
        </p:txBody>
      </p:sp>
      <p:sp>
        <p:nvSpPr>
          <p:cNvPr id="20" name="TextBox 55"/>
          <p:cNvSpPr txBox="1"/>
          <p:nvPr/>
        </p:nvSpPr>
        <p:spPr>
          <a:xfrm>
            <a:off x="577917" y="4893640"/>
            <a:ext cx="1558733" cy="466794"/>
          </a:xfrm>
          <a:prstGeom prst="rect">
            <a:avLst/>
          </a:prstGeom>
          <a:noFill/>
          <a:ln>
            <a:solidFill>
              <a:srgbClr val="000000"/>
            </a:solidFill>
          </a:ln>
        </p:spPr>
        <p:txBody>
          <a:bodyPr wrap="square" rtlCol="0">
            <a:spAutoFit/>
          </a:bodyPr>
          <a:lstStyle/>
          <a:p>
            <a:pPr marL="6350" algn="ctr">
              <a:spcAft>
                <a:spcPts val="400"/>
              </a:spcAft>
            </a:pPr>
            <a:r>
              <a:rPr lang="es-MX" sz="1200" dirty="0"/>
              <a:t>Aspirina</a:t>
            </a:r>
          </a:p>
          <a:p>
            <a:pPr marL="6350" algn="ctr">
              <a:spcAft>
                <a:spcPts val="400"/>
              </a:spcAft>
            </a:pPr>
            <a:r>
              <a:rPr lang="es-ES" sz="800" dirty="0"/>
              <a:t>Ácido acetilsalicílico</a:t>
            </a:r>
            <a:endParaRPr lang="es-MX" sz="900" dirty="0"/>
          </a:p>
        </p:txBody>
      </p:sp>
      <p:sp>
        <p:nvSpPr>
          <p:cNvPr id="21" name="TextBox 56"/>
          <p:cNvSpPr txBox="1"/>
          <p:nvPr/>
        </p:nvSpPr>
        <p:spPr>
          <a:xfrm>
            <a:off x="2350135" y="4945144"/>
            <a:ext cx="850133" cy="276999"/>
          </a:xfrm>
          <a:prstGeom prst="rect">
            <a:avLst/>
          </a:prstGeom>
          <a:noFill/>
          <a:ln>
            <a:solidFill>
              <a:srgbClr val="000000"/>
            </a:solidFill>
          </a:ln>
        </p:spPr>
        <p:txBody>
          <a:bodyPr wrap="square" rtlCol="0">
            <a:spAutoFit/>
          </a:bodyPr>
          <a:lstStyle/>
          <a:p>
            <a:pPr marL="6350" algn="ctr">
              <a:spcAft>
                <a:spcPts val="400"/>
              </a:spcAft>
            </a:pPr>
            <a:r>
              <a:rPr lang="es-MX" sz="1200" dirty="0"/>
              <a:t>100 mg</a:t>
            </a:r>
          </a:p>
        </p:txBody>
      </p:sp>
      <p:sp>
        <p:nvSpPr>
          <p:cNvPr id="22" name="TextBox 57"/>
          <p:cNvSpPr txBox="1"/>
          <p:nvPr/>
        </p:nvSpPr>
        <p:spPr>
          <a:xfrm>
            <a:off x="3422542" y="4943631"/>
            <a:ext cx="1087647" cy="276999"/>
          </a:xfrm>
          <a:prstGeom prst="rect">
            <a:avLst/>
          </a:prstGeom>
          <a:noFill/>
          <a:ln>
            <a:solidFill>
              <a:srgbClr val="000000"/>
            </a:solidFill>
          </a:ln>
        </p:spPr>
        <p:txBody>
          <a:bodyPr wrap="square" rtlCol="0">
            <a:spAutoFit/>
          </a:bodyPr>
          <a:lstStyle/>
          <a:p>
            <a:pPr marL="6350" algn="ctr">
              <a:spcAft>
                <a:spcPts val="400"/>
              </a:spcAft>
            </a:pPr>
            <a:r>
              <a:rPr lang="es-MX" sz="1200" dirty="0"/>
              <a:t>Oral</a:t>
            </a:r>
          </a:p>
        </p:txBody>
      </p:sp>
      <p:sp>
        <p:nvSpPr>
          <p:cNvPr id="23" name="TextBox 58"/>
          <p:cNvSpPr txBox="1"/>
          <p:nvPr/>
        </p:nvSpPr>
        <p:spPr>
          <a:xfrm>
            <a:off x="4727733" y="4958746"/>
            <a:ext cx="1210026" cy="276999"/>
          </a:xfrm>
          <a:prstGeom prst="rect">
            <a:avLst/>
          </a:prstGeom>
          <a:noFill/>
          <a:ln>
            <a:solidFill>
              <a:srgbClr val="000000"/>
            </a:solidFill>
          </a:ln>
        </p:spPr>
        <p:txBody>
          <a:bodyPr wrap="square" rtlCol="0">
            <a:spAutoFit/>
          </a:bodyPr>
          <a:lstStyle/>
          <a:p>
            <a:pPr marL="6350" algn="ctr">
              <a:spcAft>
                <a:spcPts val="400"/>
              </a:spcAft>
            </a:pPr>
            <a:r>
              <a:rPr lang="es-ES" sz="1200" dirty="0"/>
              <a:t>Comprimido</a:t>
            </a:r>
            <a:endParaRPr lang="es-MX" sz="1200" dirty="0"/>
          </a:p>
        </p:txBody>
      </p:sp>
      <p:sp>
        <p:nvSpPr>
          <p:cNvPr id="24" name="TextBox 61"/>
          <p:cNvSpPr txBox="1"/>
          <p:nvPr/>
        </p:nvSpPr>
        <p:spPr>
          <a:xfrm>
            <a:off x="4718601" y="3687326"/>
            <a:ext cx="792643" cy="276999"/>
          </a:xfrm>
          <a:prstGeom prst="rect">
            <a:avLst/>
          </a:prstGeom>
          <a:noFill/>
        </p:spPr>
        <p:txBody>
          <a:bodyPr wrap="square" rtlCol="0">
            <a:spAutoFit/>
          </a:bodyPr>
          <a:lstStyle/>
          <a:p>
            <a:pPr marL="6350" algn="ctr">
              <a:spcAft>
                <a:spcPts val="400"/>
              </a:spcAft>
            </a:pPr>
            <a:r>
              <a:rPr lang="es-MX" sz="1200" dirty="0"/>
              <a:t>Forma</a:t>
            </a:r>
          </a:p>
        </p:txBody>
      </p:sp>
      <p:cxnSp>
        <p:nvCxnSpPr>
          <p:cNvPr id="25" name="Straight Arrow Connector 68"/>
          <p:cNvCxnSpPr/>
          <p:nvPr/>
        </p:nvCxnSpPr>
        <p:spPr>
          <a:xfrm flipV="1">
            <a:off x="3961864" y="4008785"/>
            <a:ext cx="2687722" cy="8208"/>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Connector 71"/>
          <p:cNvCxnSpPr>
            <a:endCxn id="18" idx="0"/>
          </p:cNvCxnSpPr>
          <p:nvPr/>
        </p:nvCxnSpPr>
        <p:spPr>
          <a:xfrm>
            <a:off x="3972538" y="4016993"/>
            <a:ext cx="0" cy="231983"/>
          </a:xfrm>
          <a:prstGeom prst="line">
            <a:avLst/>
          </a:prstGeom>
          <a:ln>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27" name="TextBox 86"/>
          <p:cNvSpPr txBox="1"/>
          <p:nvPr/>
        </p:nvSpPr>
        <p:spPr>
          <a:xfrm>
            <a:off x="7448126" y="4384423"/>
            <a:ext cx="493888" cy="646331"/>
          </a:xfrm>
          <a:prstGeom prst="rect">
            <a:avLst/>
          </a:prstGeom>
          <a:noFill/>
        </p:spPr>
        <p:txBody>
          <a:bodyPr wrap="square" rtlCol="0">
            <a:spAutoFit/>
          </a:bodyPr>
          <a:lstStyle/>
          <a:p>
            <a:pPr marL="6350">
              <a:spcAft>
                <a:spcPts val="400"/>
              </a:spcAft>
            </a:pPr>
            <a:r>
              <a:rPr lang="es-MX" sz="3600" dirty="0">
                <a:solidFill>
                  <a:schemeClr val="accent1">
                    <a:lumMod val="75000"/>
                  </a:schemeClr>
                </a:solidFill>
                <a:ea typeface="Zapf Dingbats"/>
                <a:cs typeface="Zapf Dingbats"/>
                <a:sym typeface="Zapf Dingbats"/>
              </a:rPr>
              <a:t>✓</a:t>
            </a:r>
            <a:endParaRPr lang="es-MX" sz="3600" dirty="0">
              <a:solidFill>
                <a:schemeClr val="accent1">
                  <a:lumMod val="75000"/>
                </a:schemeClr>
              </a:solidFill>
            </a:endParaRPr>
          </a:p>
        </p:txBody>
      </p:sp>
      <p:sp>
        <p:nvSpPr>
          <p:cNvPr id="28" name="TextBox 101"/>
          <p:cNvSpPr txBox="1"/>
          <p:nvPr/>
        </p:nvSpPr>
        <p:spPr>
          <a:xfrm>
            <a:off x="6701566" y="4599804"/>
            <a:ext cx="789270" cy="338554"/>
          </a:xfrm>
          <a:prstGeom prst="rect">
            <a:avLst/>
          </a:prstGeom>
          <a:noFill/>
          <a:ln>
            <a:noFill/>
          </a:ln>
        </p:spPr>
        <p:txBody>
          <a:bodyPr wrap="square" rtlCol="0">
            <a:spAutoFit/>
          </a:bodyPr>
          <a:lstStyle/>
          <a:p>
            <a:pPr marL="6350" algn="ctr">
              <a:spcAft>
                <a:spcPts val="400"/>
              </a:spcAft>
            </a:pPr>
            <a:r>
              <a:rPr lang="es-MX" sz="1600" dirty="0">
                <a:solidFill>
                  <a:srgbClr val="000000"/>
                </a:solidFill>
              </a:rPr>
              <a:t>Vía</a:t>
            </a:r>
          </a:p>
        </p:txBody>
      </p:sp>
      <p:sp>
        <p:nvSpPr>
          <p:cNvPr id="29" name="TextBox 113"/>
          <p:cNvSpPr txBox="1"/>
          <p:nvPr/>
        </p:nvSpPr>
        <p:spPr>
          <a:xfrm>
            <a:off x="7929358" y="4625128"/>
            <a:ext cx="1162653" cy="261610"/>
          </a:xfrm>
          <a:prstGeom prst="rect">
            <a:avLst/>
          </a:prstGeom>
          <a:noFill/>
        </p:spPr>
        <p:txBody>
          <a:bodyPr wrap="square" rtlCol="0">
            <a:spAutoFit/>
          </a:bodyPr>
          <a:lstStyle/>
          <a:p>
            <a:pPr marL="6350">
              <a:spcAft>
                <a:spcPts val="400"/>
              </a:spcAft>
            </a:pPr>
            <a:r>
              <a:rPr lang="es-MX" sz="1100" dirty="0">
                <a:solidFill>
                  <a:schemeClr val="accent1">
                    <a:lumMod val="50000"/>
                  </a:schemeClr>
                </a:solidFill>
              </a:rPr>
              <a:t>NO Interacción</a:t>
            </a:r>
          </a:p>
        </p:txBody>
      </p:sp>
      <p:sp>
        <p:nvSpPr>
          <p:cNvPr id="30" name="TextBox 114"/>
          <p:cNvSpPr txBox="1"/>
          <p:nvPr/>
        </p:nvSpPr>
        <p:spPr>
          <a:xfrm>
            <a:off x="2382127" y="5695797"/>
            <a:ext cx="1577299" cy="276999"/>
          </a:xfrm>
          <a:prstGeom prst="rect">
            <a:avLst/>
          </a:prstGeom>
          <a:noFill/>
        </p:spPr>
        <p:txBody>
          <a:bodyPr wrap="square" rtlCol="0">
            <a:spAutoFit/>
          </a:bodyPr>
          <a:lstStyle/>
          <a:p>
            <a:pPr marL="6350">
              <a:spcAft>
                <a:spcPts val="400"/>
              </a:spcAft>
            </a:pPr>
            <a:r>
              <a:rPr lang="es-MX" sz="1200" dirty="0"/>
              <a:t>Campos separados </a:t>
            </a:r>
          </a:p>
        </p:txBody>
      </p:sp>
      <p:cxnSp>
        <p:nvCxnSpPr>
          <p:cNvPr id="31" name="Straight Arrow Connector 118"/>
          <p:cNvCxnSpPr/>
          <p:nvPr/>
        </p:nvCxnSpPr>
        <p:spPr>
          <a:xfrm flipV="1">
            <a:off x="1169637" y="5425704"/>
            <a:ext cx="5226" cy="246735"/>
          </a:xfrm>
          <a:prstGeom prst="straightConnector1">
            <a:avLst/>
          </a:prstGeom>
          <a:ln>
            <a:solidFill>
              <a:srgbClr val="C00000"/>
            </a:solidFill>
            <a:tailEnd type="arrow"/>
          </a:ln>
        </p:spPr>
        <p:style>
          <a:lnRef idx="2">
            <a:schemeClr val="accent3"/>
          </a:lnRef>
          <a:fillRef idx="0">
            <a:schemeClr val="accent3"/>
          </a:fillRef>
          <a:effectRef idx="1">
            <a:schemeClr val="accent3"/>
          </a:effectRef>
          <a:fontRef idx="minor">
            <a:schemeClr val="tx1"/>
          </a:fontRef>
        </p:style>
      </p:cxnSp>
      <p:cxnSp>
        <p:nvCxnSpPr>
          <p:cNvPr id="32" name="Straight Connector 119"/>
          <p:cNvCxnSpPr/>
          <p:nvPr/>
        </p:nvCxnSpPr>
        <p:spPr>
          <a:xfrm flipH="1" flipV="1">
            <a:off x="1169637" y="5660872"/>
            <a:ext cx="4147865" cy="3251"/>
          </a:xfrm>
          <a:prstGeom prst="line">
            <a:avLst/>
          </a:prstGeom>
          <a:ln>
            <a:solidFill>
              <a:srgbClr val="C00000"/>
            </a:solidFill>
          </a:ln>
        </p:spPr>
        <p:style>
          <a:lnRef idx="2">
            <a:schemeClr val="accent3"/>
          </a:lnRef>
          <a:fillRef idx="0">
            <a:schemeClr val="accent3"/>
          </a:fillRef>
          <a:effectRef idx="1">
            <a:schemeClr val="accent3"/>
          </a:effectRef>
          <a:fontRef idx="minor">
            <a:schemeClr val="tx1"/>
          </a:fontRef>
        </p:style>
      </p:cxnSp>
      <p:cxnSp>
        <p:nvCxnSpPr>
          <p:cNvPr id="33" name="Straight Arrow Connector 124"/>
          <p:cNvCxnSpPr/>
          <p:nvPr/>
        </p:nvCxnSpPr>
        <p:spPr>
          <a:xfrm flipH="1" flipV="1">
            <a:off x="2750779" y="5406110"/>
            <a:ext cx="1438" cy="254676"/>
          </a:xfrm>
          <a:prstGeom prst="straightConnector1">
            <a:avLst/>
          </a:prstGeom>
          <a:ln>
            <a:solidFill>
              <a:srgbClr val="C00000"/>
            </a:solidFill>
            <a:tailEnd type="arrow"/>
          </a:ln>
        </p:spPr>
        <p:style>
          <a:lnRef idx="2">
            <a:schemeClr val="accent3"/>
          </a:lnRef>
          <a:fillRef idx="0">
            <a:schemeClr val="accent3"/>
          </a:fillRef>
          <a:effectRef idx="1">
            <a:schemeClr val="accent3"/>
          </a:effectRef>
          <a:fontRef idx="minor">
            <a:schemeClr val="tx1"/>
          </a:fontRef>
        </p:style>
      </p:cxnSp>
      <p:cxnSp>
        <p:nvCxnSpPr>
          <p:cNvPr id="34" name="Straight Arrow Connector 125"/>
          <p:cNvCxnSpPr/>
          <p:nvPr/>
        </p:nvCxnSpPr>
        <p:spPr>
          <a:xfrm flipV="1">
            <a:off x="3956213" y="5416996"/>
            <a:ext cx="0" cy="249847"/>
          </a:xfrm>
          <a:prstGeom prst="straightConnector1">
            <a:avLst/>
          </a:prstGeom>
          <a:ln>
            <a:solidFill>
              <a:srgbClr val="C00000"/>
            </a:solidFill>
            <a:tailEnd type="arrow"/>
          </a:ln>
        </p:spPr>
        <p:style>
          <a:lnRef idx="2">
            <a:schemeClr val="accent3"/>
          </a:lnRef>
          <a:fillRef idx="0">
            <a:schemeClr val="accent3"/>
          </a:fillRef>
          <a:effectRef idx="1">
            <a:schemeClr val="accent3"/>
          </a:effectRef>
          <a:fontRef idx="minor">
            <a:schemeClr val="tx1"/>
          </a:fontRef>
        </p:style>
      </p:cxnSp>
      <p:cxnSp>
        <p:nvCxnSpPr>
          <p:cNvPr id="35" name="Straight Arrow Connector 126"/>
          <p:cNvCxnSpPr/>
          <p:nvPr/>
        </p:nvCxnSpPr>
        <p:spPr>
          <a:xfrm flipV="1">
            <a:off x="5304250" y="5407208"/>
            <a:ext cx="0" cy="266817"/>
          </a:xfrm>
          <a:prstGeom prst="straightConnector1">
            <a:avLst/>
          </a:prstGeom>
          <a:ln>
            <a:solidFill>
              <a:srgbClr val="C00000"/>
            </a:solidFill>
            <a:tailEnd type="arrow"/>
          </a:ln>
        </p:spPr>
        <p:style>
          <a:lnRef idx="2">
            <a:schemeClr val="accent3"/>
          </a:lnRef>
          <a:fillRef idx="0">
            <a:schemeClr val="accent3"/>
          </a:fillRef>
          <a:effectRef idx="1">
            <a:schemeClr val="accent3"/>
          </a:effectRef>
          <a:fontRef idx="minor">
            <a:schemeClr val="tx1"/>
          </a:fontRef>
        </p:style>
      </p:cxnSp>
      <p:sp>
        <p:nvSpPr>
          <p:cNvPr id="36" name="TextBox 154"/>
          <p:cNvSpPr txBox="1"/>
          <p:nvPr/>
        </p:nvSpPr>
        <p:spPr>
          <a:xfrm>
            <a:off x="2473372" y="1943448"/>
            <a:ext cx="1025289" cy="261610"/>
          </a:xfrm>
          <a:prstGeom prst="rect">
            <a:avLst/>
          </a:prstGeom>
          <a:noFill/>
        </p:spPr>
        <p:txBody>
          <a:bodyPr wrap="square" rtlCol="0">
            <a:spAutoFit/>
          </a:bodyPr>
          <a:lstStyle/>
          <a:p>
            <a:pPr marL="6350">
              <a:spcAft>
                <a:spcPts val="400"/>
              </a:spcAft>
            </a:pPr>
            <a:r>
              <a:rPr lang="es-MX" sz="1100" dirty="0">
                <a:solidFill>
                  <a:srgbClr val="C00000"/>
                </a:solidFill>
              </a:rPr>
              <a:t>Falsa Alerta!</a:t>
            </a:r>
          </a:p>
        </p:txBody>
      </p:sp>
      <p:sp>
        <p:nvSpPr>
          <p:cNvPr id="37" name="TextBox 155"/>
          <p:cNvSpPr txBox="1"/>
          <p:nvPr/>
        </p:nvSpPr>
        <p:spPr>
          <a:xfrm>
            <a:off x="823390" y="5942758"/>
            <a:ext cx="7033960" cy="553998"/>
          </a:xfrm>
          <a:prstGeom prst="rect">
            <a:avLst/>
          </a:prstGeom>
          <a:noFill/>
        </p:spPr>
        <p:txBody>
          <a:bodyPr wrap="square" rtlCol="0">
            <a:spAutoFit/>
          </a:bodyPr>
          <a:lstStyle/>
          <a:p>
            <a:pPr marL="6350">
              <a:spcAft>
                <a:spcPts val="400"/>
              </a:spcAft>
            </a:pPr>
            <a:r>
              <a:rPr lang="es-MX" sz="1000" dirty="0">
                <a:solidFill>
                  <a:srgbClr val="666666"/>
                </a:solidFill>
              </a:rPr>
              <a:t>La alerta de Interacción con otros medicamentos ahora se ha mejorado con la inclusión de la vía. Al tener los elementos más limitados en los campos de datos de la base de datos será capaz de futuras mejoras y sin cambios en la estructura de base de datos central.</a:t>
            </a:r>
          </a:p>
        </p:txBody>
      </p:sp>
      <p:sp>
        <p:nvSpPr>
          <p:cNvPr id="38" name="TextBox 160"/>
          <p:cNvSpPr txBox="1"/>
          <p:nvPr/>
        </p:nvSpPr>
        <p:spPr>
          <a:xfrm>
            <a:off x="2473372" y="2713583"/>
            <a:ext cx="893675" cy="261610"/>
          </a:xfrm>
          <a:prstGeom prst="rect">
            <a:avLst/>
          </a:prstGeom>
          <a:noFill/>
        </p:spPr>
        <p:txBody>
          <a:bodyPr wrap="square" rtlCol="0">
            <a:spAutoFit/>
          </a:bodyPr>
          <a:lstStyle/>
          <a:p>
            <a:pPr marL="6350">
              <a:spcAft>
                <a:spcPts val="400"/>
              </a:spcAft>
            </a:pPr>
            <a:r>
              <a:rPr lang="es-MX" sz="1100" dirty="0">
                <a:solidFill>
                  <a:srgbClr val="C80036"/>
                </a:solidFill>
              </a:rPr>
              <a:t>Interacción</a:t>
            </a:r>
          </a:p>
        </p:txBody>
      </p:sp>
      <p:sp>
        <p:nvSpPr>
          <p:cNvPr id="39" name="TextBox 58"/>
          <p:cNvSpPr txBox="1"/>
          <p:nvPr/>
        </p:nvSpPr>
        <p:spPr>
          <a:xfrm>
            <a:off x="4711822" y="4238666"/>
            <a:ext cx="1225937" cy="276999"/>
          </a:xfrm>
          <a:prstGeom prst="rect">
            <a:avLst/>
          </a:prstGeom>
          <a:noFill/>
          <a:ln>
            <a:solidFill>
              <a:srgbClr val="000000"/>
            </a:solidFill>
          </a:ln>
        </p:spPr>
        <p:txBody>
          <a:bodyPr wrap="square" rtlCol="0">
            <a:spAutoFit/>
          </a:bodyPr>
          <a:lstStyle/>
          <a:p>
            <a:pPr marL="6350" algn="ctr">
              <a:spcAft>
                <a:spcPts val="400"/>
              </a:spcAft>
            </a:pPr>
            <a:r>
              <a:rPr lang="es-MX" sz="1200" dirty="0"/>
              <a:t>Ungüento</a:t>
            </a:r>
          </a:p>
        </p:txBody>
      </p:sp>
      <p:pic>
        <p:nvPicPr>
          <p:cNvPr id="40" name="Imagen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4902" y="171210"/>
            <a:ext cx="1381029" cy="773618"/>
          </a:xfrm>
          <a:prstGeom prst="rect">
            <a:avLst/>
          </a:prstGeom>
        </p:spPr>
      </p:pic>
    </p:spTree>
    <p:extLst>
      <p:ext uri="{BB962C8B-B14F-4D97-AF65-F5344CB8AC3E}">
        <p14:creationId xmlns:p14="http://schemas.microsoft.com/office/powerpoint/2010/main" val="102608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500"/>
                                        <p:tgtEl>
                                          <p:spTgt spid="2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fade">
                                      <p:cBhvr>
                                        <p:cTn id="91" dur="500"/>
                                        <p:tgtEl>
                                          <p:spTgt spid="37"/>
                                        </p:tgtEl>
                                      </p:cBhvr>
                                    </p:animEffect>
                                  </p:childTnLst>
                                </p:cTn>
                              </p:par>
                              <p:par>
                                <p:cTn id="92" presetID="1" presetClass="entr" presetSubtype="0"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animBg="1"/>
      <p:bldP spid="10" grpId="0"/>
      <p:bldP spid="11" grpId="0"/>
      <p:bldP spid="13" grpId="0"/>
      <p:bldP spid="14" grpId="0" animBg="1"/>
      <p:bldP spid="15" grpId="0"/>
      <p:bldP spid="16" grpId="0" animBg="1"/>
      <p:bldP spid="17" grpId="0"/>
      <p:bldP spid="18" grpId="0" animBg="1"/>
      <p:bldP spid="19" grpId="0"/>
      <p:bldP spid="20" grpId="0" animBg="1"/>
      <p:bldP spid="21" grpId="0" animBg="1"/>
      <p:bldP spid="22" grpId="0" animBg="1"/>
      <p:bldP spid="23" grpId="0" animBg="1"/>
      <p:bldP spid="24" grpId="0"/>
      <p:bldP spid="27" grpId="0"/>
      <p:bldP spid="28" grpId="0"/>
      <p:bldP spid="29" grpId="0"/>
      <p:bldP spid="30" grpId="0"/>
      <p:bldP spid="36" grpId="0"/>
      <p:bldP spid="37" grpId="0"/>
      <p:bldP spid="38" grpId="0"/>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13331"/>
            <a:ext cx="9144000" cy="4645152"/>
          </a:xfrm>
          <a:prstGeom prst="rect">
            <a:avLst/>
          </a:prstGeom>
        </p:spPr>
      </p:pic>
      <p:sp>
        <p:nvSpPr>
          <p:cNvPr id="6" name="11 Forma libre"/>
          <p:cNvSpPr/>
          <p:nvPr/>
        </p:nvSpPr>
        <p:spPr>
          <a:xfrm>
            <a:off x="5710099" y="6181670"/>
            <a:ext cx="3425619" cy="55823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695"/>
              <a:gd name="connsiteY0" fmla="*/ 10000 h 10157"/>
              <a:gd name="connsiteX1" fmla="*/ 2000 w 11695"/>
              <a:gd name="connsiteY1" fmla="*/ 0 h 10157"/>
              <a:gd name="connsiteX2" fmla="*/ 10000 w 11695"/>
              <a:gd name="connsiteY2" fmla="*/ 0 h 10157"/>
              <a:gd name="connsiteX3" fmla="*/ 11695 w 11695"/>
              <a:gd name="connsiteY3" fmla="*/ 10157 h 10157"/>
              <a:gd name="connsiteX4" fmla="*/ 0 w 11695"/>
              <a:gd name="connsiteY4" fmla="*/ 10000 h 10157"/>
              <a:gd name="connsiteX0" fmla="*/ 1220 w 9695"/>
              <a:gd name="connsiteY0" fmla="*/ 10157 h 10157"/>
              <a:gd name="connsiteX1" fmla="*/ 0 w 9695"/>
              <a:gd name="connsiteY1" fmla="*/ 0 h 10157"/>
              <a:gd name="connsiteX2" fmla="*/ 8000 w 9695"/>
              <a:gd name="connsiteY2" fmla="*/ 0 h 10157"/>
              <a:gd name="connsiteX3" fmla="*/ 9695 w 9695"/>
              <a:gd name="connsiteY3" fmla="*/ 10157 h 10157"/>
              <a:gd name="connsiteX4" fmla="*/ 1220 w 9695"/>
              <a:gd name="connsiteY4" fmla="*/ 10157 h 10157"/>
              <a:gd name="connsiteX0" fmla="*/ 1258 w 10350"/>
              <a:gd name="connsiteY0" fmla="*/ 10000 h 10000"/>
              <a:gd name="connsiteX1" fmla="*/ 0 w 10350"/>
              <a:gd name="connsiteY1" fmla="*/ 0 h 10000"/>
              <a:gd name="connsiteX2" fmla="*/ 8252 w 10350"/>
              <a:gd name="connsiteY2" fmla="*/ 0 h 10000"/>
              <a:gd name="connsiteX3" fmla="*/ 10350 w 10350"/>
              <a:gd name="connsiteY3" fmla="*/ 10000 h 10000"/>
              <a:gd name="connsiteX4" fmla="*/ 1258 w 10350"/>
              <a:gd name="connsiteY4" fmla="*/ 10000 h 10000"/>
              <a:gd name="connsiteX0" fmla="*/ 2133 w 10350"/>
              <a:gd name="connsiteY0" fmla="*/ 10000 h 10000"/>
              <a:gd name="connsiteX1" fmla="*/ 0 w 10350"/>
              <a:gd name="connsiteY1" fmla="*/ 0 h 10000"/>
              <a:gd name="connsiteX2" fmla="*/ 8252 w 10350"/>
              <a:gd name="connsiteY2" fmla="*/ 0 h 10000"/>
              <a:gd name="connsiteX3" fmla="*/ 10350 w 10350"/>
              <a:gd name="connsiteY3" fmla="*/ 10000 h 10000"/>
              <a:gd name="connsiteX4" fmla="*/ 2133 w 10350"/>
              <a:gd name="connsiteY4" fmla="*/ 10000 h 10000"/>
              <a:gd name="connsiteX0" fmla="*/ 1958 w 10350"/>
              <a:gd name="connsiteY0" fmla="*/ 10000 h 10000"/>
              <a:gd name="connsiteX1" fmla="*/ 0 w 10350"/>
              <a:gd name="connsiteY1" fmla="*/ 0 h 10000"/>
              <a:gd name="connsiteX2" fmla="*/ 8252 w 10350"/>
              <a:gd name="connsiteY2" fmla="*/ 0 h 10000"/>
              <a:gd name="connsiteX3" fmla="*/ 10350 w 10350"/>
              <a:gd name="connsiteY3" fmla="*/ 10000 h 10000"/>
              <a:gd name="connsiteX4" fmla="*/ 1958 w 10350"/>
              <a:gd name="connsiteY4" fmla="*/ 10000 h 10000"/>
              <a:gd name="connsiteX0" fmla="*/ 1958 w 8295"/>
              <a:gd name="connsiteY0" fmla="*/ 10000 h 10000"/>
              <a:gd name="connsiteX1" fmla="*/ 0 w 8295"/>
              <a:gd name="connsiteY1" fmla="*/ 0 h 10000"/>
              <a:gd name="connsiteX2" fmla="*/ 8252 w 8295"/>
              <a:gd name="connsiteY2" fmla="*/ 0 h 10000"/>
              <a:gd name="connsiteX3" fmla="*/ 8295 w 8295"/>
              <a:gd name="connsiteY3" fmla="*/ 10000 h 10000"/>
              <a:gd name="connsiteX4" fmla="*/ 1958 w 8295"/>
              <a:gd name="connsiteY4" fmla="*/ 10000 h 10000"/>
              <a:gd name="connsiteX0" fmla="*/ 1993 w 9633"/>
              <a:gd name="connsiteY0" fmla="*/ 10000 h 10000"/>
              <a:gd name="connsiteX1" fmla="*/ 0 w 9633"/>
              <a:gd name="connsiteY1" fmla="*/ 0 h 10000"/>
              <a:gd name="connsiteX2" fmla="*/ 9581 w 9633"/>
              <a:gd name="connsiteY2" fmla="*/ 0 h 10000"/>
              <a:gd name="connsiteX3" fmla="*/ 9633 w 9633"/>
              <a:gd name="connsiteY3" fmla="*/ 10000 h 10000"/>
              <a:gd name="connsiteX4" fmla="*/ 1993 w 9633"/>
              <a:gd name="connsiteY4" fmla="*/ 10000 h 10000"/>
              <a:gd name="connsiteX0" fmla="*/ 2069 w 10018"/>
              <a:gd name="connsiteY0" fmla="*/ 10000 h 10000"/>
              <a:gd name="connsiteX1" fmla="*/ 0 w 10018"/>
              <a:gd name="connsiteY1" fmla="*/ 0 h 10000"/>
              <a:gd name="connsiteX2" fmla="*/ 10000 w 10018"/>
              <a:gd name="connsiteY2" fmla="*/ 0 h 10000"/>
              <a:gd name="connsiteX3" fmla="*/ 10000 w 10018"/>
              <a:gd name="connsiteY3" fmla="*/ 10000 h 10000"/>
              <a:gd name="connsiteX4" fmla="*/ 2069 w 10018"/>
              <a:gd name="connsiteY4" fmla="*/ 10000 h 10000"/>
              <a:gd name="connsiteX0" fmla="*/ 3212 w 11161"/>
              <a:gd name="connsiteY0" fmla="*/ 10000 h 10000"/>
              <a:gd name="connsiteX1" fmla="*/ 0 w 11161"/>
              <a:gd name="connsiteY1" fmla="*/ 0 h 10000"/>
              <a:gd name="connsiteX2" fmla="*/ 11143 w 11161"/>
              <a:gd name="connsiteY2" fmla="*/ 0 h 10000"/>
              <a:gd name="connsiteX3" fmla="*/ 11143 w 11161"/>
              <a:gd name="connsiteY3" fmla="*/ 10000 h 10000"/>
              <a:gd name="connsiteX4" fmla="*/ 3212 w 11161"/>
              <a:gd name="connsiteY4" fmla="*/ 10000 h 10000"/>
              <a:gd name="connsiteX0" fmla="*/ 2286 w 11161"/>
              <a:gd name="connsiteY0" fmla="*/ 10000 h 10000"/>
              <a:gd name="connsiteX1" fmla="*/ 0 w 11161"/>
              <a:gd name="connsiteY1" fmla="*/ 0 h 10000"/>
              <a:gd name="connsiteX2" fmla="*/ 11143 w 11161"/>
              <a:gd name="connsiteY2" fmla="*/ 0 h 10000"/>
              <a:gd name="connsiteX3" fmla="*/ 11143 w 11161"/>
              <a:gd name="connsiteY3" fmla="*/ 10000 h 10000"/>
              <a:gd name="connsiteX4" fmla="*/ 2286 w 11161"/>
              <a:gd name="connsiteY4" fmla="*/ 10000 h 10000"/>
              <a:gd name="connsiteX0" fmla="*/ 762 w 11161"/>
              <a:gd name="connsiteY0" fmla="*/ 10000 h 10000"/>
              <a:gd name="connsiteX1" fmla="*/ 0 w 11161"/>
              <a:gd name="connsiteY1" fmla="*/ 0 h 10000"/>
              <a:gd name="connsiteX2" fmla="*/ 11143 w 11161"/>
              <a:gd name="connsiteY2" fmla="*/ 0 h 10000"/>
              <a:gd name="connsiteX3" fmla="*/ 11143 w 11161"/>
              <a:gd name="connsiteY3" fmla="*/ 10000 h 10000"/>
              <a:gd name="connsiteX4" fmla="*/ 762 w 11161"/>
              <a:gd name="connsiteY4" fmla="*/ 10000 h 10000"/>
              <a:gd name="connsiteX0" fmla="*/ 2857 w 13256"/>
              <a:gd name="connsiteY0" fmla="*/ 10000 h 10000"/>
              <a:gd name="connsiteX1" fmla="*/ 0 w 13256"/>
              <a:gd name="connsiteY1" fmla="*/ 0 h 10000"/>
              <a:gd name="connsiteX2" fmla="*/ 13238 w 13256"/>
              <a:gd name="connsiteY2" fmla="*/ 0 h 10000"/>
              <a:gd name="connsiteX3" fmla="*/ 13238 w 13256"/>
              <a:gd name="connsiteY3" fmla="*/ 10000 h 10000"/>
              <a:gd name="connsiteX4" fmla="*/ 2857 w 13256"/>
              <a:gd name="connsiteY4" fmla="*/ 10000 h 10000"/>
              <a:gd name="connsiteX0" fmla="*/ 2095 w 13256"/>
              <a:gd name="connsiteY0" fmla="*/ 10000 h 10000"/>
              <a:gd name="connsiteX1" fmla="*/ 0 w 13256"/>
              <a:gd name="connsiteY1" fmla="*/ 0 h 10000"/>
              <a:gd name="connsiteX2" fmla="*/ 13238 w 13256"/>
              <a:gd name="connsiteY2" fmla="*/ 0 h 10000"/>
              <a:gd name="connsiteX3" fmla="*/ 13238 w 13256"/>
              <a:gd name="connsiteY3" fmla="*/ 10000 h 10000"/>
              <a:gd name="connsiteX4" fmla="*/ 2095 w 13256"/>
              <a:gd name="connsiteY4" fmla="*/ 10000 h 10000"/>
              <a:gd name="connsiteX0" fmla="*/ 1714 w 12875"/>
              <a:gd name="connsiteY0" fmla="*/ 10000 h 10000"/>
              <a:gd name="connsiteX1" fmla="*/ 0 w 12875"/>
              <a:gd name="connsiteY1" fmla="*/ 0 h 10000"/>
              <a:gd name="connsiteX2" fmla="*/ 12857 w 12875"/>
              <a:gd name="connsiteY2" fmla="*/ 0 h 10000"/>
              <a:gd name="connsiteX3" fmla="*/ 12857 w 12875"/>
              <a:gd name="connsiteY3" fmla="*/ 10000 h 10000"/>
              <a:gd name="connsiteX4" fmla="*/ 1714 w 12875"/>
              <a:gd name="connsiteY4" fmla="*/ 10000 h 10000"/>
              <a:gd name="connsiteX0" fmla="*/ 2285 w 12875"/>
              <a:gd name="connsiteY0" fmla="*/ 10000 h 10000"/>
              <a:gd name="connsiteX1" fmla="*/ 0 w 12875"/>
              <a:gd name="connsiteY1" fmla="*/ 0 h 10000"/>
              <a:gd name="connsiteX2" fmla="*/ 12857 w 12875"/>
              <a:gd name="connsiteY2" fmla="*/ 0 h 10000"/>
              <a:gd name="connsiteX3" fmla="*/ 12857 w 12875"/>
              <a:gd name="connsiteY3" fmla="*/ 10000 h 10000"/>
              <a:gd name="connsiteX4" fmla="*/ 2285 w 1287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 h="10000">
                <a:moveTo>
                  <a:pt x="2285" y="10000"/>
                </a:moveTo>
                <a:lnTo>
                  <a:pt x="0" y="0"/>
                </a:lnTo>
                <a:lnTo>
                  <a:pt x="12857" y="0"/>
                </a:lnTo>
                <a:cubicBezTo>
                  <a:pt x="12875" y="3333"/>
                  <a:pt x="12839" y="6667"/>
                  <a:pt x="12857" y="10000"/>
                </a:cubicBezTo>
                <a:lnTo>
                  <a:pt x="2285" y="10000"/>
                </a:lnTo>
                <a:close/>
              </a:path>
            </a:pathLst>
          </a:custGeom>
          <a:solidFill>
            <a:schemeClr val="bg1">
              <a:lumMod val="85000"/>
            </a:schemeClr>
          </a:solidFill>
          <a:ln>
            <a:solidFill>
              <a:srgbClr val="B111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16 CuadroTexto"/>
          <p:cNvSpPr txBox="1"/>
          <p:nvPr/>
        </p:nvSpPr>
        <p:spPr>
          <a:xfrm>
            <a:off x="6337918" y="6216680"/>
            <a:ext cx="2664296" cy="523220"/>
          </a:xfrm>
          <a:prstGeom prst="rect">
            <a:avLst/>
          </a:prstGeom>
          <a:noFill/>
        </p:spPr>
        <p:txBody>
          <a:bodyPr wrap="square" rtlCol="0">
            <a:spAutoFit/>
          </a:bodyPr>
          <a:lstStyle/>
          <a:p>
            <a:pPr algn="ctr"/>
            <a:r>
              <a:rPr lang="es-ES" sz="1400" dirty="0"/>
              <a:t>La inteligencia médica al servicio de la salud</a:t>
            </a:r>
          </a:p>
        </p:txBody>
      </p:sp>
      <p:sp>
        <p:nvSpPr>
          <p:cNvPr id="8" name="9 Forma libre"/>
          <p:cNvSpPr/>
          <p:nvPr/>
        </p:nvSpPr>
        <p:spPr>
          <a:xfrm>
            <a:off x="136018" y="337651"/>
            <a:ext cx="4068366" cy="629992"/>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1695"/>
              <a:gd name="connsiteY0" fmla="*/ 10000 h 10157"/>
              <a:gd name="connsiteX1" fmla="*/ 2000 w 11695"/>
              <a:gd name="connsiteY1" fmla="*/ 0 h 10157"/>
              <a:gd name="connsiteX2" fmla="*/ 10000 w 11695"/>
              <a:gd name="connsiteY2" fmla="*/ 0 h 10157"/>
              <a:gd name="connsiteX3" fmla="*/ 11695 w 11695"/>
              <a:gd name="connsiteY3" fmla="*/ 10157 h 10157"/>
              <a:gd name="connsiteX4" fmla="*/ 0 w 11695"/>
              <a:gd name="connsiteY4" fmla="*/ 10000 h 10157"/>
              <a:gd name="connsiteX0" fmla="*/ 1220 w 9695"/>
              <a:gd name="connsiteY0" fmla="*/ 10157 h 10157"/>
              <a:gd name="connsiteX1" fmla="*/ 0 w 9695"/>
              <a:gd name="connsiteY1" fmla="*/ 0 h 10157"/>
              <a:gd name="connsiteX2" fmla="*/ 8000 w 9695"/>
              <a:gd name="connsiteY2" fmla="*/ 0 h 10157"/>
              <a:gd name="connsiteX3" fmla="*/ 9695 w 9695"/>
              <a:gd name="connsiteY3" fmla="*/ 10157 h 10157"/>
              <a:gd name="connsiteX4" fmla="*/ 1220 w 9695"/>
              <a:gd name="connsiteY4" fmla="*/ 10157 h 10157"/>
              <a:gd name="connsiteX0" fmla="*/ 1258 w 10350"/>
              <a:gd name="connsiteY0" fmla="*/ 10000 h 10000"/>
              <a:gd name="connsiteX1" fmla="*/ 0 w 10350"/>
              <a:gd name="connsiteY1" fmla="*/ 0 h 10000"/>
              <a:gd name="connsiteX2" fmla="*/ 8252 w 10350"/>
              <a:gd name="connsiteY2" fmla="*/ 0 h 10000"/>
              <a:gd name="connsiteX3" fmla="*/ 10350 w 10350"/>
              <a:gd name="connsiteY3" fmla="*/ 10000 h 10000"/>
              <a:gd name="connsiteX4" fmla="*/ 1258 w 10350"/>
              <a:gd name="connsiteY4" fmla="*/ 10000 h 10000"/>
              <a:gd name="connsiteX0" fmla="*/ 2133 w 10350"/>
              <a:gd name="connsiteY0" fmla="*/ 10000 h 10000"/>
              <a:gd name="connsiteX1" fmla="*/ 0 w 10350"/>
              <a:gd name="connsiteY1" fmla="*/ 0 h 10000"/>
              <a:gd name="connsiteX2" fmla="*/ 8252 w 10350"/>
              <a:gd name="connsiteY2" fmla="*/ 0 h 10000"/>
              <a:gd name="connsiteX3" fmla="*/ 10350 w 10350"/>
              <a:gd name="connsiteY3" fmla="*/ 10000 h 10000"/>
              <a:gd name="connsiteX4" fmla="*/ 2133 w 10350"/>
              <a:gd name="connsiteY4" fmla="*/ 10000 h 10000"/>
              <a:gd name="connsiteX0" fmla="*/ 1958 w 10350"/>
              <a:gd name="connsiteY0" fmla="*/ 10000 h 10000"/>
              <a:gd name="connsiteX1" fmla="*/ 0 w 10350"/>
              <a:gd name="connsiteY1" fmla="*/ 0 h 10000"/>
              <a:gd name="connsiteX2" fmla="*/ 8252 w 10350"/>
              <a:gd name="connsiteY2" fmla="*/ 0 h 10000"/>
              <a:gd name="connsiteX3" fmla="*/ 10350 w 10350"/>
              <a:gd name="connsiteY3" fmla="*/ 10000 h 10000"/>
              <a:gd name="connsiteX4" fmla="*/ 1958 w 10350"/>
              <a:gd name="connsiteY4" fmla="*/ 10000 h 10000"/>
              <a:gd name="connsiteX0" fmla="*/ 0 w 10350"/>
              <a:gd name="connsiteY0" fmla="*/ 8857 h 10000"/>
              <a:gd name="connsiteX1" fmla="*/ 0 w 10350"/>
              <a:gd name="connsiteY1" fmla="*/ 0 h 10000"/>
              <a:gd name="connsiteX2" fmla="*/ 8252 w 10350"/>
              <a:gd name="connsiteY2" fmla="*/ 0 h 10000"/>
              <a:gd name="connsiteX3" fmla="*/ 10350 w 10350"/>
              <a:gd name="connsiteY3" fmla="*/ 10000 h 10000"/>
              <a:gd name="connsiteX4" fmla="*/ 0 w 10350"/>
              <a:gd name="connsiteY4" fmla="*/ 8857 h 10000"/>
              <a:gd name="connsiteX0" fmla="*/ 0 w 9877"/>
              <a:gd name="connsiteY0" fmla="*/ 8857 h 10000"/>
              <a:gd name="connsiteX1" fmla="*/ 0 w 9877"/>
              <a:gd name="connsiteY1" fmla="*/ 0 h 10000"/>
              <a:gd name="connsiteX2" fmla="*/ 8252 w 9877"/>
              <a:gd name="connsiteY2" fmla="*/ 0 h 10000"/>
              <a:gd name="connsiteX3" fmla="*/ 9877 w 9877"/>
              <a:gd name="connsiteY3" fmla="*/ 10000 h 10000"/>
              <a:gd name="connsiteX4" fmla="*/ 0 w 9877"/>
              <a:gd name="connsiteY4" fmla="*/ 8857 h 10000"/>
              <a:gd name="connsiteX0" fmla="*/ 0 w 10000"/>
              <a:gd name="connsiteY0" fmla="*/ 8857 h 10000"/>
              <a:gd name="connsiteX1" fmla="*/ 0 w 10000"/>
              <a:gd name="connsiteY1" fmla="*/ 0 h 10000"/>
              <a:gd name="connsiteX2" fmla="*/ 7876 w 10000"/>
              <a:gd name="connsiteY2" fmla="*/ 0 h 10000"/>
              <a:gd name="connsiteX3" fmla="*/ 10000 w 10000"/>
              <a:gd name="connsiteY3" fmla="*/ 10000 h 10000"/>
              <a:gd name="connsiteX4" fmla="*/ 0 w 10000"/>
              <a:gd name="connsiteY4" fmla="*/ 8857 h 10000"/>
              <a:gd name="connsiteX0" fmla="*/ 0 w 10000"/>
              <a:gd name="connsiteY0" fmla="*/ 8857 h 10000"/>
              <a:gd name="connsiteX1" fmla="*/ 0 w 10000"/>
              <a:gd name="connsiteY1" fmla="*/ 0 h 10000"/>
              <a:gd name="connsiteX2" fmla="*/ 7876 w 10000"/>
              <a:gd name="connsiteY2" fmla="*/ 0 h 10000"/>
              <a:gd name="connsiteX3" fmla="*/ 10000 w 10000"/>
              <a:gd name="connsiteY3" fmla="*/ 10000 h 10000"/>
              <a:gd name="connsiteX4" fmla="*/ 0 w 10000"/>
              <a:gd name="connsiteY4" fmla="*/ 8857 h 10000"/>
              <a:gd name="connsiteX0" fmla="*/ 0 w 10000"/>
              <a:gd name="connsiteY0" fmla="*/ 10000 h 10000"/>
              <a:gd name="connsiteX1" fmla="*/ 0 w 10000"/>
              <a:gd name="connsiteY1" fmla="*/ 0 h 10000"/>
              <a:gd name="connsiteX2" fmla="*/ 7876 w 10000"/>
              <a:gd name="connsiteY2" fmla="*/ 0 h 10000"/>
              <a:gd name="connsiteX3" fmla="*/ 10000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7876" y="0"/>
                </a:lnTo>
                <a:lnTo>
                  <a:pt x="10000" y="10000"/>
                </a:lnTo>
                <a:lnTo>
                  <a:pt x="0" y="10000"/>
                </a:lnTo>
                <a:close/>
              </a:path>
            </a:pathLst>
          </a:custGeom>
          <a:solidFill>
            <a:srgbClr val="B11133"/>
          </a:solidFill>
          <a:ln>
            <a:solidFill>
              <a:srgbClr val="B111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14 CuadroTexto"/>
          <p:cNvSpPr txBox="1"/>
          <p:nvPr/>
        </p:nvSpPr>
        <p:spPr>
          <a:xfrm>
            <a:off x="251520" y="393986"/>
            <a:ext cx="3996358" cy="492443"/>
          </a:xfrm>
          <a:prstGeom prst="rect">
            <a:avLst/>
          </a:prstGeom>
          <a:noFill/>
        </p:spPr>
        <p:txBody>
          <a:bodyPr wrap="square" rtlCol="0">
            <a:spAutoFit/>
          </a:bodyPr>
          <a:lstStyle/>
          <a:p>
            <a:pPr lvl="0"/>
            <a:r>
              <a:rPr lang="es-ES" sz="2600" b="1" spc="-150" dirty="0">
                <a:solidFill>
                  <a:prstClr val="white"/>
                </a:solidFill>
              </a:rPr>
              <a:t>El Poder de Actuar</a:t>
            </a:r>
            <a:endParaRPr lang="es-ES" sz="2600" dirty="0">
              <a:solidFill>
                <a:prstClr val="white"/>
              </a:solidFill>
            </a:endParaRPr>
          </a:p>
        </p:txBody>
      </p:sp>
      <p:sp>
        <p:nvSpPr>
          <p:cNvPr id="12" name="Subtitle 2"/>
          <p:cNvSpPr txBox="1">
            <a:spLocks/>
          </p:cNvSpPr>
          <p:nvPr/>
        </p:nvSpPr>
        <p:spPr>
          <a:xfrm>
            <a:off x="87086" y="1367655"/>
            <a:ext cx="8915128" cy="735639"/>
          </a:xfrm>
          <a:prstGeom prst="rect">
            <a:avLst/>
          </a:prstGeom>
        </p:spPr>
        <p:txBody>
          <a:bodyPr vert="horz" lIns="91440" tIns="45720" rIns="91440" bIns="45720" rtlCol="0">
            <a:noAutofit/>
          </a:bodyPr>
          <a:lstStyle>
            <a:lvl1pPr marL="0" indent="0" algn="l" defTabSz="914400" rtl="0" eaLnBrk="1" latinLnBrk="0" hangingPunct="1">
              <a:spcBef>
                <a:spcPct val="20000"/>
              </a:spcBef>
              <a:buFontTx/>
              <a:buNone/>
              <a:defRPr sz="2200" kern="1200">
                <a:solidFill>
                  <a:srgbClr val="666666"/>
                </a:solidFill>
                <a:latin typeface="Trebuchet MS" pitchFamily="34" charset="0"/>
                <a:ea typeface="+mn-ea"/>
                <a:cs typeface="+mn-cs"/>
              </a:defRPr>
            </a:lvl1pPr>
            <a:lvl2pPr marL="457200" indent="0" algn="ctr" defTabSz="914400" rtl="0" eaLnBrk="1" latinLnBrk="0" hangingPunct="1">
              <a:spcBef>
                <a:spcPts val="1200"/>
              </a:spcBef>
              <a:buFontTx/>
              <a:buNone/>
              <a:defRPr sz="2000" kern="1200">
                <a:solidFill>
                  <a:schemeClr val="tx1">
                    <a:tint val="75000"/>
                  </a:schemeClr>
                </a:solidFill>
                <a:latin typeface="Trebuchet MS" pitchFamily="34" charset="0"/>
                <a:ea typeface="+mn-ea"/>
                <a:cs typeface="+mn-cs"/>
              </a:defRPr>
            </a:lvl2pPr>
            <a:lvl3pPr marL="914400" indent="0" algn="ctr" defTabSz="914400" rtl="0" eaLnBrk="1" latinLnBrk="0" hangingPunct="1">
              <a:spcBef>
                <a:spcPts val="1200"/>
              </a:spcBef>
              <a:buClr>
                <a:schemeClr val="tx2"/>
              </a:buClr>
              <a:buFont typeface="Wingdings" pitchFamily="2" charset="2"/>
              <a:buNone/>
              <a:defRPr sz="1800" kern="1200">
                <a:solidFill>
                  <a:schemeClr val="tx1">
                    <a:tint val="75000"/>
                  </a:schemeClr>
                </a:solidFill>
                <a:latin typeface="Trebuchet MS" pitchFamily="34" charset="0"/>
                <a:ea typeface="+mn-ea"/>
                <a:cs typeface="+mn-cs"/>
              </a:defRPr>
            </a:lvl3pPr>
            <a:lvl4pPr marL="1371600" indent="0" algn="ctr" defTabSz="914400" rtl="0" eaLnBrk="1" latinLnBrk="0" hangingPunct="1">
              <a:spcBef>
                <a:spcPts val="1200"/>
              </a:spcBef>
              <a:buClr>
                <a:srgbClr val="B2B2B2"/>
              </a:buClr>
              <a:buFont typeface="Wingdings" pitchFamily="2" charset="2"/>
              <a:buNone/>
              <a:defRPr sz="1800" kern="1200">
                <a:solidFill>
                  <a:schemeClr val="tx1">
                    <a:tint val="75000"/>
                  </a:schemeClr>
                </a:solidFill>
                <a:latin typeface="Trebuchet MS" pitchFamily="34" charset="0"/>
                <a:ea typeface="+mn-ea"/>
                <a:cs typeface="+mn-cs"/>
              </a:defRPr>
            </a:lvl4pPr>
            <a:lvl5pPr marL="1828800" indent="0" algn="ctr" defTabSz="914400" rtl="0" eaLnBrk="1" latinLnBrk="0" hangingPunct="1">
              <a:spcBef>
                <a:spcPts val="1200"/>
              </a:spcBef>
              <a:buClr>
                <a:srgbClr val="B2B2B2"/>
              </a:buClr>
              <a:buSzPct val="80000"/>
              <a:buFont typeface="Wingdings" pitchFamily="2" charset="2"/>
              <a:buNone/>
              <a:defRPr sz="1800" kern="1200">
                <a:solidFill>
                  <a:schemeClr val="tx1">
                    <a:tint val="75000"/>
                  </a:schemeClr>
                </a:solidFill>
                <a:latin typeface="Trebuchet MS"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s-MX" sz="2000" b="1" i="0" u="none" strike="noStrike" kern="1200" cap="small" spc="0" normalizeH="0" baseline="0" dirty="0">
                <a:ln>
                  <a:noFill/>
                </a:ln>
                <a:solidFill>
                  <a:srgbClr val="B11133"/>
                </a:solidFill>
                <a:effectLst/>
                <a:uLnTx/>
                <a:uFillTx/>
                <a:latin typeface="+mn-lt"/>
                <a:ea typeface="+mn-ea"/>
                <a:cs typeface="+mn-cs"/>
              </a:rPr>
              <a:t>Soporte a la Decisión Clínica y Fuente de Conocimiento Farmacológico</a:t>
            </a:r>
          </a:p>
          <a:p>
            <a:pPr marL="0" marR="0" lvl="0" indent="0" algn="ctr" defTabSz="914400" rtl="0" eaLnBrk="1" fontAlgn="auto" latinLnBrk="0" hangingPunct="1">
              <a:lnSpc>
                <a:spcPct val="100000"/>
              </a:lnSpc>
              <a:spcBef>
                <a:spcPct val="20000"/>
              </a:spcBef>
              <a:spcAft>
                <a:spcPts val="0"/>
              </a:spcAft>
              <a:buClrTx/>
              <a:buSzTx/>
              <a:buFontTx/>
              <a:buNone/>
              <a:tabLst/>
              <a:defRPr/>
            </a:pPr>
            <a:r>
              <a:rPr lang="es-MX" sz="2000" b="1" cap="small" dirty="0">
                <a:solidFill>
                  <a:schemeClr val="tx1"/>
                </a:solidFill>
                <a:latin typeface="+mn-lt"/>
              </a:rPr>
              <a:t>ViDAL Vademecum Consult</a:t>
            </a:r>
            <a:endParaRPr kumimoji="0" lang="es-MX" sz="2000" b="1" i="1" u="none" strike="noStrike" kern="1200" cap="small" spc="0" normalizeH="0" baseline="0" dirty="0">
              <a:ln>
                <a:noFill/>
              </a:ln>
              <a:solidFill>
                <a:schemeClr val="tx1"/>
              </a:solidFill>
              <a:effectLst/>
              <a:uLnTx/>
              <a:uFillTx/>
              <a:latin typeface="+mn-lt"/>
            </a:endParaRPr>
          </a:p>
          <a:p>
            <a:pPr marL="0" marR="0" lvl="0" indent="0" algn="l" defTabSz="914400" rtl="0" eaLnBrk="1" fontAlgn="auto" latinLnBrk="0" hangingPunct="1">
              <a:lnSpc>
                <a:spcPct val="100000"/>
              </a:lnSpc>
              <a:spcBef>
                <a:spcPct val="20000"/>
              </a:spcBef>
              <a:spcAft>
                <a:spcPts val="0"/>
              </a:spcAft>
              <a:buClrTx/>
              <a:buSzTx/>
              <a:buFontTx/>
              <a:buNone/>
              <a:tabLst/>
              <a:defRPr/>
            </a:pPr>
            <a:endParaRPr kumimoji="0" lang="es-MX" sz="1400" b="0" i="1" u="none" strike="noStrike" kern="1200" cap="none" spc="0" normalizeH="0" baseline="0" dirty="0">
              <a:ln>
                <a:noFill/>
              </a:ln>
              <a:solidFill>
                <a:srgbClr val="666666"/>
              </a:solidFill>
              <a:effectLst/>
              <a:uLnTx/>
              <a:uFillTx/>
              <a:latin typeface="Trebuchet MS" pitchFamily="34" charset="0"/>
              <a:ea typeface="+mn-ea"/>
              <a:cs typeface="+mn-cs"/>
            </a:endParaRPr>
          </a:p>
        </p:txBody>
      </p:sp>
      <p:pic>
        <p:nvPicPr>
          <p:cNvPr id="3" name="Imagen 2"/>
          <p:cNvPicPr>
            <a:picLocks noChangeAspect="1"/>
          </p:cNvPicPr>
          <p:nvPr/>
        </p:nvPicPr>
        <p:blipFill>
          <a:blip r:embed="rId3"/>
          <a:stretch>
            <a:fillRect/>
          </a:stretch>
        </p:blipFill>
        <p:spPr>
          <a:xfrm rot="10800000">
            <a:off x="-4293" y="5787600"/>
            <a:ext cx="3052022" cy="965538"/>
          </a:xfrm>
          <a:prstGeom prst="rect">
            <a:avLst/>
          </a:prstGeom>
        </p:spPr>
      </p:pic>
      <p:sp>
        <p:nvSpPr>
          <p:cNvPr id="13" name="16 CuadroTexto"/>
          <p:cNvSpPr txBox="1"/>
          <p:nvPr/>
        </p:nvSpPr>
        <p:spPr>
          <a:xfrm>
            <a:off x="13323" y="5846568"/>
            <a:ext cx="2664296" cy="954107"/>
          </a:xfrm>
          <a:prstGeom prst="rect">
            <a:avLst/>
          </a:prstGeom>
          <a:noFill/>
        </p:spPr>
        <p:txBody>
          <a:bodyPr wrap="square" rtlCol="0">
            <a:spAutoFit/>
          </a:bodyPr>
          <a:lstStyle/>
          <a:p>
            <a:r>
              <a:rPr lang="es-ES" sz="1400" dirty="0"/>
              <a:t>Ing. Guillermo García Jaeger</a:t>
            </a:r>
          </a:p>
          <a:p>
            <a:r>
              <a:rPr lang="es-ES" sz="1400" dirty="0">
                <a:solidFill>
                  <a:srgbClr val="C00000"/>
                </a:solidFill>
                <a:hlinkClick r:id="rId4"/>
              </a:rPr>
              <a:t>Guillermo.Garcia@vidal.fr</a:t>
            </a:r>
            <a:endParaRPr lang="es-ES" sz="1400" dirty="0">
              <a:solidFill>
                <a:srgbClr val="C00000"/>
              </a:solidFill>
            </a:endParaRPr>
          </a:p>
          <a:p>
            <a:r>
              <a:rPr lang="es-ES" sz="1400" dirty="0"/>
              <a:t>+52 (55) 6355-4496</a:t>
            </a:r>
          </a:p>
          <a:p>
            <a:r>
              <a:rPr lang="es-ES" sz="1400" dirty="0"/>
              <a:t>es.vidal-dis.com</a:t>
            </a:r>
          </a:p>
        </p:txBody>
      </p:sp>
      <p:pic>
        <p:nvPicPr>
          <p:cNvPr id="10" name="Imagen 9"/>
          <p:cNvPicPr>
            <a:picLocks noChangeAspect="1"/>
          </p:cNvPicPr>
          <p:nvPr/>
        </p:nvPicPr>
        <p:blipFill>
          <a:blip r:embed="rId5"/>
          <a:stretch>
            <a:fillRect/>
          </a:stretch>
        </p:blipFill>
        <p:spPr>
          <a:xfrm>
            <a:off x="6567653" y="52222"/>
            <a:ext cx="1688738" cy="944962"/>
          </a:xfrm>
          <a:prstGeom prst="rect">
            <a:avLst/>
          </a:prstGeom>
        </p:spPr>
      </p:pic>
    </p:spTree>
    <p:extLst>
      <p:ext uri="{BB962C8B-B14F-4D97-AF65-F5344CB8AC3E}">
        <p14:creationId xmlns:p14="http://schemas.microsoft.com/office/powerpoint/2010/main" val="180381113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DAL Vademecum - Template" id="{B989BA11-72C9-446B-A233-B7B33DEAC7A3}" vid="{010A7A67-9EDD-4DE2-B721-A122DB63D1C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ViDAL Vademecum - Template</Template>
  <TotalTime>588</TotalTime>
  <Words>603</Words>
  <Application>Microsoft Office PowerPoint</Application>
  <PresentationFormat>Presentación en pantalla (4:3)</PresentationFormat>
  <Paragraphs>86</Paragraphs>
  <Slides>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vt:i4>
      </vt:variant>
    </vt:vector>
  </HeadingPairs>
  <TitlesOfParts>
    <vt:vector size="13" baseType="lpstr">
      <vt:lpstr>Arial</vt:lpstr>
      <vt:lpstr>Calibri</vt:lpstr>
      <vt:lpstr>Eurostile LT ExtendedTwo</vt:lpstr>
      <vt:lpstr>HelveticaNeue LT 45 Light</vt:lpstr>
      <vt:lpstr>Trebuchet MS</vt:lpstr>
      <vt:lpstr>Wingdings</vt:lpstr>
      <vt:lpstr>Zapf Dingbats</vt:lpstr>
      <vt:lpstr>Tema de Office</vt:lpstr>
      <vt:lpstr>Presentación de PowerPoint</vt:lpstr>
      <vt:lpstr>ViDAL GROUP</vt:lpstr>
      <vt:lpstr>ViDAL Vademecum Consult</vt:lpstr>
      <vt:lpstr>Granularidad – Soporte a las decisiones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Guillermo Garcia Jaeger</dc:creator>
  <cp:lastModifiedBy>Guillermo Garcia Jaeger</cp:lastModifiedBy>
  <cp:revision>17</cp:revision>
  <dcterms:created xsi:type="dcterms:W3CDTF">2016-12-18T15:16:58Z</dcterms:created>
  <dcterms:modified xsi:type="dcterms:W3CDTF">2017-02-23T19:16:49Z</dcterms:modified>
</cp:coreProperties>
</file>