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9bd7ea267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9bd7ea26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9bd7ea26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9bd7ea26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9cc4269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9cc4269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9bd7ea267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9bd7ea26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9bd7ea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9bd7ea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9bd7ea26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9bd7ea26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9cc4269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9cc4269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irms.modaps.eosdis.nasa.gov/download/" TargetMode="External"/><Relationship Id="rId4" Type="http://schemas.openxmlformats.org/officeDocument/2006/relationships/hyperlink" Target="https://www.nfpa.org/codes-and-standards/all-codes-and-standards/list-of-codes-and-standards/detail?code=1" TargetMode="External"/><Relationship Id="rId5" Type="http://schemas.openxmlformats.org/officeDocument/2006/relationships/hyperlink" Target="https://www.usfa.fema.gov/preven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FireAware: </a:t>
            </a:r>
            <a:r>
              <a:rPr lang="en-GB"/>
              <a:t>Community Based </a:t>
            </a:r>
            <a:endParaRPr/>
          </a:p>
          <a:p>
            <a:pPr indent="0" lvl="0" marL="0" rtl="0" algn="ctr">
              <a:spcBef>
                <a:spcPts val="0"/>
              </a:spcBef>
              <a:spcAft>
                <a:spcPts val="0"/>
              </a:spcAft>
              <a:buNone/>
            </a:pPr>
            <a:r>
              <a:rPr lang="en-GB"/>
              <a:t>Wildfire Awareness</a:t>
            </a:r>
            <a:endParaRPr/>
          </a:p>
          <a:p>
            <a:pPr indent="0" lvl="0" marL="0" rtl="0" algn="ctr">
              <a:spcBef>
                <a:spcPts val="0"/>
              </a:spcBef>
              <a:spcAft>
                <a:spcPts val="0"/>
              </a:spcAft>
              <a:buNone/>
            </a:pPr>
            <a:r>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t>Tewodros Ambaw,   Raja Marthala,   Tapio Luukkonen,   Adeel Arif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35" name="Google Shape;135;p14"/>
          <p:cNvSpPr txBox="1"/>
          <p:nvPr>
            <p:ph idx="1" type="body"/>
          </p:nvPr>
        </p:nvSpPr>
        <p:spPr>
          <a:xfrm>
            <a:off x="819150" y="1696800"/>
            <a:ext cx="7505700" cy="24480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GB" sz="1600"/>
              <a:t>Wildfires and natural resource management have become increasingly critical challenges in today's world, with climate change contributing to more frequent and severe fire events. </a:t>
            </a:r>
            <a:endParaRPr sz="1600"/>
          </a:p>
          <a:p>
            <a:pPr indent="-330200" lvl="0" marL="457200" rtl="0" algn="just">
              <a:spcBef>
                <a:spcPts val="0"/>
              </a:spcBef>
              <a:spcAft>
                <a:spcPts val="0"/>
              </a:spcAft>
              <a:buSzPts val="1600"/>
              <a:buChar char="●"/>
            </a:pPr>
            <a:r>
              <a:rPr lang="en-GB" sz="1600"/>
              <a:t>To address these challenges, innovative solutions that leverage technology and publicly available data are essential. </a:t>
            </a:r>
            <a:endParaRPr sz="1600"/>
          </a:p>
          <a:p>
            <a:pPr indent="-330200" lvl="0" marL="457200" rtl="0" algn="just">
              <a:spcBef>
                <a:spcPts val="0"/>
              </a:spcBef>
              <a:spcAft>
                <a:spcPts val="0"/>
              </a:spcAft>
              <a:buSzPts val="1600"/>
              <a:buChar char="●"/>
            </a:pPr>
            <a:r>
              <a:rPr lang="en-GB" sz="1600"/>
              <a:t>Local communities living in fire-prone areas often face unique risks, and empowering them with tools to report, monitor, and manage fires and natural resources is crucial for their safety and the preservation of ecosystems.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Solution</a:t>
            </a:r>
            <a:endParaRPr/>
          </a:p>
        </p:txBody>
      </p:sp>
      <p:sp>
        <p:nvSpPr>
          <p:cNvPr id="141" name="Google Shape;141;p15"/>
          <p:cNvSpPr txBox="1"/>
          <p:nvPr>
            <p:ph idx="1" type="body"/>
          </p:nvPr>
        </p:nvSpPr>
        <p:spPr>
          <a:xfrm>
            <a:off x="819150" y="1547525"/>
            <a:ext cx="7505700" cy="2891100"/>
          </a:xfrm>
          <a:prstGeom prst="rect">
            <a:avLst/>
          </a:prstGeom>
        </p:spPr>
        <p:txBody>
          <a:bodyPr anchorCtr="0" anchor="t" bIns="91425" lIns="91425" spcFirstLastPara="1" rIns="91425" wrap="square" tIns="91425">
            <a:normAutofit fontScale="85000"/>
          </a:bodyPr>
          <a:lstStyle/>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Our team created a solution for fire management and prediction of wildfire using machine learning/AI techniques and make communities to be aware via different channels. </a:t>
            </a:r>
            <a:endParaRPr sz="1500">
              <a:solidFill>
                <a:srgbClr val="1B1B1B"/>
              </a:solidFill>
              <a:highlight>
                <a:srgbClr val="FFFFFF"/>
              </a:highlight>
              <a:latin typeface="Arial"/>
              <a:ea typeface="Arial"/>
              <a:cs typeface="Arial"/>
              <a:sym typeface="Arial"/>
            </a:endParaRPr>
          </a:p>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Our solution idea is to get active wildfire as well as predict future happenings using information from different sources. One source is satellites that gives as active fire information. We also forecast/predict using Machine learning the possible happening of wildfire. We also collect wildfire occurrence inputs from communities around the are via mobile app. </a:t>
            </a:r>
            <a:r>
              <a:rPr lang="en-GB" sz="1500">
                <a:solidFill>
                  <a:srgbClr val="1B1B1B"/>
                </a:solidFill>
                <a:highlight>
                  <a:srgbClr val="FFFFFF"/>
                </a:highlight>
                <a:latin typeface="Arial"/>
                <a:ea typeface="Arial"/>
                <a:cs typeface="Arial"/>
                <a:sym typeface="Arial"/>
              </a:rPr>
              <a:t>Communities</a:t>
            </a:r>
            <a:r>
              <a:rPr lang="en-GB" sz="1500">
                <a:solidFill>
                  <a:srgbClr val="1B1B1B"/>
                </a:solidFill>
                <a:highlight>
                  <a:srgbClr val="FFFFFF"/>
                </a:highlight>
                <a:latin typeface="Arial"/>
                <a:ea typeface="Arial"/>
                <a:cs typeface="Arial"/>
                <a:sym typeface="Arial"/>
              </a:rPr>
              <a:t> can get incentives for being alert and report verifiable wildfire entries.</a:t>
            </a:r>
            <a:endParaRPr sz="1500">
              <a:solidFill>
                <a:srgbClr val="1B1B1B"/>
              </a:solidFill>
              <a:highlight>
                <a:srgbClr val="FFFFFF"/>
              </a:highlight>
              <a:latin typeface="Arial"/>
              <a:ea typeface="Arial"/>
              <a:cs typeface="Arial"/>
              <a:sym typeface="Arial"/>
            </a:endParaRPr>
          </a:p>
          <a:p>
            <a:pPr indent="-309562" lvl="0" marL="457200" rtl="0" algn="just">
              <a:spcBef>
                <a:spcPts val="0"/>
              </a:spcBef>
              <a:spcAft>
                <a:spcPts val="0"/>
              </a:spcAft>
              <a:buClr>
                <a:srgbClr val="1B1B1B"/>
              </a:buClr>
              <a:buSzPct val="100000"/>
              <a:buFont typeface="Arial"/>
              <a:buChar char="●"/>
            </a:pPr>
            <a:r>
              <a:rPr lang="en-GB" sz="1500">
                <a:solidFill>
                  <a:srgbClr val="1B1B1B"/>
                </a:solidFill>
                <a:highlight>
                  <a:srgbClr val="FFFFFF"/>
                </a:highlight>
                <a:latin typeface="Arial"/>
                <a:ea typeface="Arial"/>
                <a:cs typeface="Arial"/>
                <a:sym typeface="Arial"/>
              </a:rPr>
              <a:t>We developed a proto type of the mobile app in which people get a satellite image of the fire coverage that is overlaid by our ML algorithm. Authorities and community will be informed about the possible recommended actions. The authorities will also communicate to the public using e.g. radio communications in areas where there are no internet connections.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63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Proposed Solution:</a:t>
            </a:r>
            <a:endParaRPr/>
          </a:p>
        </p:txBody>
      </p:sp>
      <p:pic>
        <p:nvPicPr>
          <p:cNvPr id="147" name="Google Shape;147;p16"/>
          <p:cNvPicPr preferRelativeResize="0"/>
          <p:nvPr/>
        </p:nvPicPr>
        <p:blipFill>
          <a:blip r:embed="rId3">
            <a:alphaModFix/>
          </a:blip>
          <a:stretch>
            <a:fillRect/>
          </a:stretch>
        </p:blipFill>
        <p:spPr>
          <a:xfrm>
            <a:off x="2061075" y="1538150"/>
            <a:ext cx="4701375" cy="33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Recommendations for Evacuation</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133"/>
              <a:t>Possible recommendations for different fire severity levels.</a:t>
            </a:r>
            <a:endParaRPr sz="6133"/>
          </a:p>
          <a:p>
            <a:pPr indent="-325970" lvl="0" marL="457200" rtl="0" algn="l">
              <a:spcBef>
                <a:spcPts val="1200"/>
              </a:spcBef>
              <a:spcAft>
                <a:spcPts val="0"/>
              </a:spcAft>
              <a:buSzPct val="100000"/>
              <a:buChar char="●"/>
            </a:pPr>
            <a:r>
              <a:rPr lang="en-GB" sz="6133"/>
              <a:t>Low Severity </a:t>
            </a:r>
            <a:r>
              <a:rPr lang="en-GB" sz="6133"/>
              <a:t>Fire</a:t>
            </a:r>
            <a:r>
              <a:rPr lang="en-GB" sz="6133"/>
              <a:t>                 →      Preventive Evacuation</a:t>
            </a:r>
            <a:endParaRPr sz="6133"/>
          </a:p>
          <a:p>
            <a:pPr indent="-325970" lvl="0" marL="457200" rtl="0" algn="l">
              <a:spcBef>
                <a:spcPts val="0"/>
              </a:spcBef>
              <a:spcAft>
                <a:spcPts val="0"/>
              </a:spcAft>
              <a:buSzPct val="100000"/>
              <a:buChar char="●"/>
            </a:pPr>
            <a:r>
              <a:rPr lang="en-GB" sz="6133"/>
              <a:t>Moderate Severity </a:t>
            </a:r>
            <a:r>
              <a:rPr lang="en-GB" sz="6133"/>
              <a:t>Fire</a:t>
            </a:r>
            <a:r>
              <a:rPr lang="en-GB" sz="6133"/>
              <a:t>       →     Voluntary Evacuation</a:t>
            </a:r>
            <a:endParaRPr sz="6133"/>
          </a:p>
          <a:p>
            <a:pPr indent="-325970" lvl="0" marL="457200" rtl="0" algn="l">
              <a:spcBef>
                <a:spcPts val="0"/>
              </a:spcBef>
              <a:spcAft>
                <a:spcPts val="0"/>
              </a:spcAft>
              <a:buSzPct val="100000"/>
              <a:buChar char="●"/>
            </a:pPr>
            <a:r>
              <a:rPr lang="en-GB" sz="6133"/>
              <a:t>High Severity </a:t>
            </a:r>
            <a:r>
              <a:rPr lang="en-GB" sz="6133"/>
              <a:t>Fire</a:t>
            </a:r>
            <a:r>
              <a:rPr lang="en-GB" sz="6133"/>
              <a:t>                →      </a:t>
            </a:r>
            <a:r>
              <a:rPr lang="en-GB" sz="6133"/>
              <a:t>Mandatory</a:t>
            </a:r>
            <a:r>
              <a:rPr lang="en-GB" sz="6133"/>
              <a:t> Evacuation</a:t>
            </a:r>
            <a:endParaRPr sz="6133"/>
          </a:p>
          <a:p>
            <a:pPr indent="-325970" lvl="0" marL="457200" rtl="0" algn="l">
              <a:spcBef>
                <a:spcPts val="0"/>
              </a:spcBef>
              <a:spcAft>
                <a:spcPts val="0"/>
              </a:spcAft>
              <a:buSzPct val="100000"/>
              <a:buChar char="●"/>
            </a:pPr>
            <a:r>
              <a:rPr lang="en-GB" sz="6133"/>
              <a:t>Extreme Severity </a:t>
            </a:r>
            <a:r>
              <a:rPr lang="en-GB" sz="6133"/>
              <a:t>Fire</a:t>
            </a:r>
            <a:r>
              <a:rPr lang="en-GB" sz="6133"/>
              <a:t>          →     Life-</a:t>
            </a:r>
            <a:r>
              <a:rPr lang="en-GB" sz="6133"/>
              <a:t>Threatening</a:t>
            </a:r>
            <a:endParaRPr sz="6133"/>
          </a:p>
          <a:p>
            <a:pPr indent="0" lvl="0" marL="0" rtl="0" algn="l">
              <a:spcBef>
                <a:spcPts val="1200"/>
              </a:spcBef>
              <a:spcAft>
                <a:spcPts val="0"/>
              </a:spcAft>
              <a:buNone/>
            </a:pPr>
            <a:r>
              <a:rPr lang="en-GB" sz="6133"/>
              <a:t>Example:</a:t>
            </a:r>
            <a:endParaRPr sz="6133"/>
          </a:p>
          <a:p>
            <a:pPr indent="0" lvl="0" marL="0" rtl="0" algn="l">
              <a:spcBef>
                <a:spcPts val="1200"/>
              </a:spcBef>
              <a:spcAft>
                <a:spcPts val="0"/>
              </a:spcAft>
              <a:buNone/>
            </a:pPr>
            <a:r>
              <a:rPr lang="en-GB" sz="6133"/>
              <a:t>If the forest is very dense in an area where water is no more, then this extremely severe fire, from there you should leave the place as soon as possible.</a:t>
            </a:r>
            <a:endParaRPr sz="6133"/>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Actions Needed from Agencies:</a:t>
            </a:r>
            <a:endParaRPr/>
          </a:p>
        </p:txBody>
      </p:sp>
      <p:sp>
        <p:nvSpPr>
          <p:cNvPr id="159" name="Google Shape;159;p18"/>
          <p:cNvSpPr txBox="1"/>
          <p:nvPr>
            <p:ph idx="1" type="body"/>
          </p:nvPr>
        </p:nvSpPr>
        <p:spPr>
          <a:xfrm>
            <a:off x="819150" y="1708372"/>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Example case Study:</a:t>
            </a:r>
            <a:endParaRPr sz="1600"/>
          </a:p>
          <a:p>
            <a:pPr indent="0" lvl="0" marL="0" rtl="0" algn="l">
              <a:spcBef>
                <a:spcPts val="1200"/>
              </a:spcBef>
              <a:spcAft>
                <a:spcPts val="0"/>
              </a:spcAft>
              <a:buNone/>
            </a:pPr>
            <a:r>
              <a:rPr lang="en-GB" sz="1600"/>
              <a:t>For a Forested area, when there is no place to get out from fire:</a:t>
            </a:r>
            <a:endParaRPr sz="1600"/>
          </a:p>
          <a:p>
            <a:pPr indent="-330200" lvl="0" marL="457200" rtl="0" algn="l">
              <a:spcBef>
                <a:spcPts val="1200"/>
              </a:spcBef>
              <a:spcAft>
                <a:spcPts val="0"/>
              </a:spcAft>
              <a:buSzPts val="1600"/>
              <a:buChar char="●"/>
            </a:pPr>
            <a:r>
              <a:rPr lang="en-GB" sz="1600"/>
              <a:t>Communication (Internet, Radio Signals)</a:t>
            </a:r>
            <a:endParaRPr sz="1600"/>
          </a:p>
          <a:p>
            <a:pPr indent="-330200" lvl="0" marL="457200" rtl="0" algn="l">
              <a:spcBef>
                <a:spcPts val="0"/>
              </a:spcBef>
              <a:spcAft>
                <a:spcPts val="0"/>
              </a:spcAft>
              <a:buSzPts val="1600"/>
              <a:buChar char="●"/>
            </a:pPr>
            <a:r>
              <a:rPr lang="en-GB" sz="1600"/>
              <a:t>Monitoring and Response</a:t>
            </a:r>
            <a:endParaRPr sz="1600"/>
          </a:p>
          <a:p>
            <a:pPr indent="-330200" lvl="0" marL="457200" rtl="0" algn="l">
              <a:spcBef>
                <a:spcPts val="0"/>
              </a:spcBef>
              <a:spcAft>
                <a:spcPts val="0"/>
              </a:spcAft>
              <a:buSzPts val="1600"/>
              <a:buChar char="●"/>
            </a:pPr>
            <a:r>
              <a:rPr lang="en-GB" sz="1600"/>
              <a:t>Thermal Imaging Drones and aerial support e.g helicopters</a:t>
            </a:r>
            <a:endParaRPr sz="1600"/>
          </a:p>
          <a:p>
            <a:pPr indent="-330200" lvl="0" marL="457200" rtl="0" algn="l">
              <a:spcBef>
                <a:spcPts val="0"/>
              </a:spcBef>
              <a:spcAft>
                <a:spcPts val="0"/>
              </a:spcAft>
              <a:buSzPts val="1600"/>
              <a:buChar char="●"/>
            </a:pPr>
            <a:r>
              <a:rPr lang="en-GB" sz="1600"/>
              <a:t>Deployment of Ground crews</a:t>
            </a:r>
            <a:endParaRPr sz="1600"/>
          </a:p>
          <a:p>
            <a:pPr indent="-330200" lvl="0" marL="457200" rtl="0" algn="l">
              <a:spcBef>
                <a:spcPts val="0"/>
              </a:spcBef>
              <a:spcAft>
                <a:spcPts val="0"/>
              </a:spcAft>
              <a:buSzPts val="1600"/>
              <a:buChar char="●"/>
            </a:pPr>
            <a:r>
              <a:rPr lang="en-GB" sz="1600"/>
              <a:t>Establish some Safe Zones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63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a:t>
            </a:r>
            <a:r>
              <a:rPr lang="en-GB"/>
              <a:t>Aspects</a:t>
            </a:r>
            <a:r>
              <a:rPr lang="en-GB"/>
              <a:t>:</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SzPct val="100000"/>
              <a:buChar char="●"/>
            </a:pPr>
            <a:r>
              <a:rPr lang="en-GB" sz="1900"/>
              <a:t>Plans to expand this solution to remote areas where internet is not available</a:t>
            </a:r>
            <a:endParaRPr sz="1900"/>
          </a:p>
          <a:p>
            <a:pPr indent="-331152" lvl="0" marL="457200" rtl="0" algn="l">
              <a:spcBef>
                <a:spcPts val="0"/>
              </a:spcBef>
              <a:spcAft>
                <a:spcPts val="0"/>
              </a:spcAft>
              <a:buSzPct val="100000"/>
              <a:buChar char="●"/>
            </a:pPr>
            <a:r>
              <a:rPr lang="en-GB" sz="1900"/>
              <a:t>Encouraging communities to be more active in contributing. </a:t>
            </a:r>
            <a:endParaRPr sz="1900"/>
          </a:p>
          <a:p>
            <a:pPr indent="-331152" lvl="0" marL="457200" rtl="0" algn="l">
              <a:spcBef>
                <a:spcPts val="0"/>
              </a:spcBef>
              <a:spcAft>
                <a:spcPts val="0"/>
              </a:spcAft>
              <a:buSzPct val="100000"/>
              <a:buChar char="●"/>
            </a:pPr>
            <a:r>
              <a:rPr lang="en-GB" sz="1900"/>
              <a:t>Providing incentives for the active observers</a:t>
            </a:r>
            <a:endParaRPr sz="1900"/>
          </a:p>
          <a:p>
            <a:pPr indent="0" lvl="0" marL="0" rtl="0" algn="l">
              <a:spcBef>
                <a:spcPts val="1200"/>
              </a:spcBef>
              <a:spcAft>
                <a:spcPts val="0"/>
              </a:spcAft>
              <a:buNone/>
            </a:pPr>
            <a:r>
              <a:rPr b="1" lang="en-GB" sz="1900"/>
              <a:t>References</a:t>
            </a:r>
            <a:endParaRPr b="1" sz="1900"/>
          </a:p>
          <a:p>
            <a:pPr indent="-314960" lvl="0" marL="457200" rtl="0" algn="l">
              <a:spcBef>
                <a:spcPts val="1200"/>
              </a:spcBef>
              <a:spcAft>
                <a:spcPts val="0"/>
              </a:spcAft>
              <a:buSzPct val="84210"/>
              <a:buChar char="●"/>
            </a:pPr>
            <a:r>
              <a:rPr lang="en-GB" sz="1900" u="sng">
                <a:solidFill>
                  <a:schemeClr val="hlink"/>
                </a:solidFill>
                <a:hlinkClick r:id="rId3"/>
              </a:rPr>
              <a:t>yearly summary by country - Finland</a:t>
            </a:r>
            <a:endParaRPr sz="1900"/>
          </a:p>
          <a:p>
            <a:pPr indent="-314960" lvl="0" marL="457200" rtl="0" algn="l">
              <a:spcBef>
                <a:spcPts val="0"/>
              </a:spcBef>
              <a:spcAft>
                <a:spcPts val="0"/>
              </a:spcAft>
              <a:buSzPct val="145454"/>
              <a:buChar char="●"/>
            </a:pPr>
            <a:r>
              <a:rPr lang="en-GB" sz="1100" u="sng">
                <a:solidFill>
                  <a:schemeClr val="accent5"/>
                </a:solidFill>
                <a:latin typeface="Arial"/>
                <a:ea typeface="Arial"/>
                <a:cs typeface="Arial"/>
                <a:sym typeface="Arial"/>
                <a:hlinkClick r:id="rId4">
                  <a:extLst>
                    <a:ext uri="{A12FA001-AC4F-418D-AE19-62706E023703}">
                      <ahyp:hlinkClr val="tx"/>
                    </a:ext>
                  </a:extLst>
                </a:hlinkClick>
              </a:rPr>
              <a:t>NFPA 1: Fire Code</a:t>
            </a:r>
            <a:endParaRPr sz="1600"/>
          </a:p>
          <a:p>
            <a:pPr indent="-314960" lvl="0" marL="457200" rtl="0" algn="l">
              <a:spcBef>
                <a:spcPts val="0"/>
              </a:spcBef>
              <a:spcAft>
                <a:spcPts val="0"/>
              </a:spcAft>
              <a:buSzPct val="145454"/>
              <a:buChar char="●"/>
            </a:pPr>
            <a:r>
              <a:rPr lang="en-GB" sz="1100" u="sng">
                <a:solidFill>
                  <a:schemeClr val="accent5"/>
                </a:solidFill>
                <a:latin typeface="Arial"/>
                <a:ea typeface="Arial"/>
                <a:cs typeface="Arial"/>
                <a:sym typeface="Arial"/>
                <a:hlinkClick r:id="rId5">
                  <a:extLst>
                    <a:ext uri="{A12FA001-AC4F-418D-AE19-62706E023703}">
                      <ahyp:hlinkClr val="tx"/>
                    </a:ext>
                  </a:extLst>
                </a:hlinkClick>
              </a:rPr>
              <a:t>Fire Prevention and Community Risk Reduction (fema.gov)</a:t>
            </a:r>
            <a:endParaRPr sz="1600"/>
          </a:p>
          <a:p>
            <a:pPr indent="-314960" lvl="0" marL="457200" rtl="0" algn="l">
              <a:spcBef>
                <a:spcPts val="0"/>
              </a:spcBef>
              <a:spcAft>
                <a:spcPts val="0"/>
              </a:spcAft>
              <a:buSzPct val="100000"/>
              <a:buChar char="●"/>
            </a:pPr>
            <a:r>
              <a:rPr lang="en-GB" sz="1600"/>
              <a:t>https://en.ilmatieteenlaitos.fi/open-data-manual</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