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HK Grotesk" charset="1" panose="00000500000000000000"/>
      <p:regular r:id="rId19"/>
    </p:embeddedFont>
    <p:embeddedFont>
      <p:font typeface="Glacial Indifference Bold" charset="1" panose="00000800000000000000"/>
      <p:regular r:id="rId20"/>
    </p:embeddedFont>
    <p:embeddedFont>
      <p:font typeface="HK Grotesk Italics" charset="1" panose="00000500000000000000"/>
      <p:regular r:id="rId21"/>
    </p:embeddedFont>
    <p:embeddedFont>
      <p:font typeface="HK Grotesk Bold" charset="1" panose="00000800000000000000"/>
      <p:regular r:id="rId22"/>
    </p:embeddedFont>
    <p:embeddedFont>
      <p:font typeface="Glacial Indifference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38336" y="-2323249"/>
            <a:ext cx="9611327" cy="13560956"/>
          </a:xfrm>
          <a:custGeom>
            <a:avLst/>
            <a:gdLst/>
            <a:ahLst/>
            <a:cxnLst/>
            <a:rect r="r" b="b" t="t" l="l"/>
            <a:pathLst>
              <a:path h="13560956" w="9611327">
                <a:moveTo>
                  <a:pt x="0" y="0"/>
                </a:moveTo>
                <a:lnTo>
                  <a:pt x="9611328" y="0"/>
                </a:lnTo>
                <a:lnTo>
                  <a:pt x="9611328" y="13560956"/>
                </a:lnTo>
                <a:lnTo>
                  <a:pt x="0" y="13560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39226" y="3083005"/>
            <a:ext cx="9020876" cy="7203995"/>
          </a:xfrm>
          <a:custGeom>
            <a:avLst/>
            <a:gdLst/>
            <a:ahLst/>
            <a:cxnLst/>
            <a:rect r="r" b="b" t="t" l="l"/>
            <a:pathLst>
              <a:path h="7203995" w="9020876">
                <a:moveTo>
                  <a:pt x="0" y="0"/>
                </a:moveTo>
                <a:lnTo>
                  <a:pt x="9020875" y="0"/>
                </a:lnTo>
                <a:lnTo>
                  <a:pt x="9020875" y="7203995"/>
                </a:lnTo>
                <a:lnTo>
                  <a:pt x="0" y="72039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098454" y="223151"/>
            <a:ext cx="2053687" cy="1933525"/>
          </a:xfrm>
          <a:custGeom>
            <a:avLst/>
            <a:gdLst/>
            <a:ahLst/>
            <a:cxnLst/>
            <a:rect r="r" b="b" t="t" l="l"/>
            <a:pathLst>
              <a:path h="1933525" w="2053687">
                <a:moveTo>
                  <a:pt x="0" y="0"/>
                </a:moveTo>
                <a:lnTo>
                  <a:pt x="2053687" y="0"/>
                </a:lnTo>
                <a:lnTo>
                  <a:pt x="2053687" y="1933525"/>
                </a:lnTo>
                <a:lnTo>
                  <a:pt x="0" y="19335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9394" y="7468429"/>
            <a:ext cx="7801192" cy="1331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10"/>
              </a:lnSpc>
            </a:pPr>
            <a:r>
              <a:rPr lang="en-US" sz="436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Soumya Ranajan Nayak</a:t>
            </a:r>
          </a:p>
          <a:p>
            <a:pPr algn="l">
              <a:lnSpc>
                <a:spcPts val="4570"/>
              </a:lnSpc>
            </a:pPr>
            <a:r>
              <a:rPr lang="en-US" sz="326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PRN: 23070243063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80658" y="712051"/>
            <a:ext cx="15517797" cy="1444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50"/>
              </a:lnSpc>
            </a:pPr>
            <a:r>
              <a:rPr lang="en-US" b="true" sz="500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INTELLIGENT VIDEO PROCESSING AND KNOWLEDGE ENRICHMENT SYSTEM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9394" y="8943014"/>
            <a:ext cx="13287282" cy="1126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67"/>
              </a:lnSpc>
            </a:pPr>
            <a:r>
              <a:rPr lang="en-US" sz="3262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Internal Guide: Mr. Sahil Shah</a:t>
            </a:r>
          </a:p>
          <a:p>
            <a:pPr algn="l">
              <a:lnSpc>
                <a:spcPts val="4567"/>
              </a:lnSpc>
            </a:pPr>
            <a:r>
              <a:rPr lang="en-US" sz="3262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External Guide: Mr. Prashant Mane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5887357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30093" y="2224867"/>
            <a:ext cx="16427815" cy="7874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5180" indent="-462590" lvl="1">
              <a:lnSpc>
                <a:spcPts val="4842"/>
              </a:lnSpc>
              <a:buFont typeface="Arial"/>
              <a:buChar char="•"/>
            </a:pPr>
            <a:r>
              <a:rPr lang="en-US" sz="428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Modular d</a:t>
            </a:r>
            <a:r>
              <a:rPr lang="en-US" sz="428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</a:t>
            </a:r>
            <a:r>
              <a:rPr lang="en-US" sz="428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</a:t>
            </a:r>
            <a:r>
              <a:rPr lang="en-US" sz="428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</a:t>
            </a:r>
            <a:r>
              <a:rPr lang="en-US" sz="428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gn </a:t>
            </a:r>
            <a:r>
              <a:rPr lang="en-US" sz="428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ena</a:t>
            </a:r>
            <a:r>
              <a:rPr lang="en-US" sz="428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</a:t>
            </a:r>
            <a:r>
              <a:rPr lang="en-US" sz="428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les</a:t>
            </a:r>
            <a:r>
              <a:rPr lang="en-US" sz="428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pl</a:t>
            </a:r>
            <a:r>
              <a:rPr lang="en-US" sz="428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</a:t>
            </a:r>
            <a:r>
              <a:rPr lang="en-US" sz="428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g-and-p</a:t>
            </a:r>
            <a:r>
              <a:rPr lang="en-US" sz="428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</a:t>
            </a:r>
            <a:r>
              <a:rPr lang="en-US" sz="428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ay</a:t>
            </a:r>
            <a:r>
              <a:rPr lang="en-US" sz="428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  <a:r>
              <a:rPr lang="en-US" sz="428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fun</a:t>
            </a:r>
            <a:r>
              <a:rPr lang="en-US" sz="428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</a:t>
            </a:r>
            <a:r>
              <a:rPr lang="en-US" sz="428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</a:t>
            </a:r>
            <a:r>
              <a:rPr lang="en-US" sz="428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</a:t>
            </a:r>
            <a:r>
              <a:rPr lang="en-US" sz="428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</a:t>
            </a:r>
            <a:r>
              <a:rPr lang="en-US" sz="428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</a:t>
            </a:r>
            <a:r>
              <a:rPr lang="en-US" sz="428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ality.</a:t>
            </a:r>
          </a:p>
          <a:p>
            <a:pPr algn="l" marL="925180" indent="-462590" lvl="1">
              <a:lnSpc>
                <a:spcPts val="4842"/>
              </a:lnSpc>
              <a:buFont typeface="Arial"/>
              <a:buChar char="•"/>
            </a:pPr>
            <a:r>
              <a:rPr lang="en-US" sz="428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Gemini 2.0 Flash provided structured and topic-aligned summaries.</a:t>
            </a:r>
          </a:p>
          <a:p>
            <a:pPr algn="l" marL="925180" indent="-462590" lvl="1">
              <a:lnSpc>
                <a:spcPts val="4842"/>
              </a:lnSpc>
              <a:buFont typeface="Arial"/>
              <a:buChar char="•"/>
            </a:pPr>
            <a:r>
              <a:rPr lang="en-US" sz="428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LangChain and Neo4j enabled semantic query and enrichment.</a:t>
            </a:r>
          </a:p>
          <a:p>
            <a:pPr algn="l">
              <a:lnSpc>
                <a:spcPts val="4842"/>
              </a:lnSpc>
            </a:pPr>
          </a:p>
          <a:p>
            <a:pPr algn="l">
              <a:lnSpc>
                <a:spcPts val="4842"/>
              </a:lnSpc>
            </a:pPr>
          </a:p>
          <a:p>
            <a:pPr algn="l">
              <a:lnSpc>
                <a:spcPts val="4842"/>
              </a:lnSpc>
            </a:pPr>
          </a:p>
          <a:p>
            <a:pPr algn="l">
              <a:lnSpc>
                <a:spcPts val="4842"/>
              </a:lnSpc>
            </a:pPr>
            <a:r>
              <a:rPr lang="en-US" sz="428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Challenges:</a:t>
            </a:r>
          </a:p>
          <a:p>
            <a:pPr algn="l">
              <a:lnSpc>
                <a:spcPts val="4842"/>
              </a:lnSpc>
            </a:pPr>
          </a:p>
          <a:p>
            <a:pPr algn="l" marL="925180" indent="-462590" lvl="1">
              <a:lnSpc>
                <a:spcPts val="4842"/>
              </a:lnSpc>
              <a:buFont typeface="Arial"/>
              <a:buChar char="•"/>
            </a:pPr>
            <a:r>
              <a:rPr lang="en-US" sz="428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</a:t>
            </a:r>
            <a:r>
              <a:rPr lang="en-US" sz="428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mbiguous prompts affecting LLM output</a:t>
            </a:r>
          </a:p>
          <a:p>
            <a:pPr algn="l" marL="925180" indent="-462590" lvl="1">
              <a:lnSpc>
                <a:spcPts val="4842"/>
              </a:lnSpc>
              <a:buFont typeface="Arial"/>
              <a:buChar char="•"/>
            </a:pPr>
            <a:r>
              <a:rPr lang="en-US" sz="428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Irregular transcript formatting</a:t>
            </a:r>
          </a:p>
          <a:p>
            <a:pPr algn="l" marL="925180" indent="-462590" lvl="1">
              <a:lnSpc>
                <a:spcPts val="4842"/>
              </a:lnSpc>
              <a:buFont typeface="Arial"/>
              <a:buChar char="•"/>
            </a:pPr>
            <a:r>
              <a:rPr lang="en-US" sz="428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</a:t>
            </a:r>
            <a:r>
              <a:rPr lang="en-US" sz="428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inor graph duplication handled with similarity checks</a:t>
            </a:r>
          </a:p>
          <a:p>
            <a:pPr algn="l">
              <a:lnSpc>
                <a:spcPts val="4277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4931699" y="320599"/>
            <a:ext cx="6284354" cy="1444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18"/>
              </a:lnSpc>
              <a:spcBef>
                <a:spcPct val="0"/>
              </a:spcBef>
            </a:pPr>
            <a:r>
              <a:rPr lang="en-US" b="true" sz="62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DISCUSSI</a:t>
            </a:r>
            <a:r>
              <a:rPr lang="en-US" b="true" sz="62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ON</a:t>
            </a:r>
          </a:p>
          <a:p>
            <a:pPr algn="ctr">
              <a:lnSpc>
                <a:spcPts val="42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5887357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001823" y="305747"/>
            <a:ext cx="6284354" cy="1105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13"/>
              </a:lnSpc>
              <a:spcBef>
                <a:spcPct val="0"/>
              </a:spcBef>
            </a:pPr>
            <a:r>
              <a:rPr lang="en-US" b="true" sz="7533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CONCLUSION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3771" y="2268212"/>
            <a:ext cx="17800782" cy="618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46657" indent="-523329" lvl="1">
              <a:lnSpc>
                <a:spcPts val="5478"/>
              </a:lnSpc>
              <a:buFont typeface="Arial"/>
              <a:buChar char="•"/>
            </a:pPr>
            <a:r>
              <a:rPr lang="en-US" sz="4847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Successfully developed an end-to-end framework to automate extraction of structured knowledge from AI video content.</a:t>
            </a:r>
          </a:p>
          <a:p>
            <a:pPr algn="l">
              <a:lnSpc>
                <a:spcPts val="5478"/>
              </a:lnSpc>
            </a:pPr>
          </a:p>
          <a:p>
            <a:pPr algn="l" marL="1046657" indent="-523329" lvl="1">
              <a:lnSpc>
                <a:spcPts val="5478"/>
              </a:lnSpc>
              <a:spcBef>
                <a:spcPct val="0"/>
              </a:spcBef>
              <a:buFont typeface="Arial"/>
              <a:buChar char="•"/>
            </a:pPr>
            <a:r>
              <a:rPr lang="en-US" sz="4847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system performs robustly in both base and enrichment scenari</a:t>
            </a:r>
            <a:r>
              <a:rPr lang="en-US" sz="4847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os.</a:t>
            </a:r>
          </a:p>
          <a:p>
            <a:pPr algn="l">
              <a:lnSpc>
                <a:spcPts val="5478"/>
              </a:lnSpc>
              <a:spcBef>
                <a:spcPct val="0"/>
              </a:spcBef>
            </a:pPr>
          </a:p>
          <a:p>
            <a:pPr algn="l" marL="1046657" indent="-523329" lvl="1">
              <a:lnSpc>
                <a:spcPts val="5478"/>
              </a:lnSpc>
              <a:spcBef>
                <a:spcPct val="0"/>
              </a:spcBef>
              <a:buFont typeface="Arial"/>
              <a:buChar char="•"/>
            </a:pPr>
            <a:r>
              <a:rPr lang="en-US" sz="4847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Future scope: integrate visual slide understanding, improve QA feedback loops, support real-time video streams.</a:t>
            </a:r>
          </a:p>
          <a:p>
            <a:pPr algn="l">
              <a:lnSpc>
                <a:spcPts val="491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5887357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001823" y="305747"/>
            <a:ext cx="6284354" cy="1105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13"/>
              </a:lnSpc>
              <a:spcBef>
                <a:spcPct val="0"/>
              </a:spcBef>
            </a:pPr>
            <a:r>
              <a:rPr lang="en-US" b="true" sz="7533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REFERENCES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3771" y="2249162"/>
            <a:ext cx="16558091" cy="6948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9165" indent="-404583" lvl="1">
              <a:lnSpc>
                <a:spcPts val="4235"/>
              </a:lnSpc>
              <a:buFont typeface="Arial"/>
              <a:buChar char="•"/>
            </a:pPr>
            <a:r>
              <a:rPr lang="en-US" sz="3747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ZHANG, Z., MA, X., &amp; WANG, Y. (2024). KARMA: A MULTI-AGENT FRAMEWORK FOR VIDEO UNDERSTANDING AND RAG. ARXIV:2405.08426</a:t>
            </a:r>
          </a:p>
          <a:p>
            <a:pPr algn="l">
              <a:lnSpc>
                <a:spcPts val="4235"/>
              </a:lnSpc>
            </a:pPr>
          </a:p>
          <a:p>
            <a:pPr algn="l" marL="809165" indent="-404583" lvl="1">
              <a:lnSpc>
                <a:spcPts val="4235"/>
              </a:lnSpc>
              <a:buFont typeface="Arial"/>
              <a:buChar char="•"/>
            </a:pPr>
            <a:r>
              <a:rPr lang="en-US" sz="3747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WU, S. ET AL. (2024). GRAPHRAG: INTEGRATING GRAPH DBS IN RETRIEVAL-AUGMENT</a:t>
            </a:r>
            <a:r>
              <a:rPr lang="en-US" sz="3747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ed Generation. arXiv:2403.12345</a:t>
            </a:r>
          </a:p>
          <a:p>
            <a:pPr algn="l">
              <a:lnSpc>
                <a:spcPts val="4235"/>
              </a:lnSpc>
            </a:pPr>
          </a:p>
          <a:p>
            <a:pPr algn="l" marL="809165" indent="-404583" lvl="1">
              <a:lnSpc>
                <a:spcPts val="4235"/>
              </a:lnSpc>
              <a:spcBef>
                <a:spcPct val="0"/>
              </a:spcBef>
              <a:buFont typeface="Arial"/>
              <a:buChar char="•"/>
            </a:pPr>
            <a:r>
              <a:rPr lang="en-US" sz="3747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Lyu, Y. et al. (2024). Hybrid RAG with Comprehensive Enhancements. arXiv:2403</a:t>
            </a:r>
            <a:r>
              <a:rPr lang="en-US" sz="3747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.09876</a:t>
            </a:r>
          </a:p>
          <a:p>
            <a:pPr algn="l">
              <a:lnSpc>
                <a:spcPts val="4235"/>
              </a:lnSpc>
              <a:spcBef>
                <a:spcPct val="0"/>
              </a:spcBef>
            </a:pPr>
          </a:p>
          <a:p>
            <a:pPr algn="l" marL="809165" indent="-404583" lvl="1">
              <a:lnSpc>
                <a:spcPts val="4235"/>
              </a:lnSpc>
              <a:spcBef>
                <a:spcPct val="0"/>
              </a:spcBef>
              <a:buFont typeface="Arial"/>
              <a:buChar char="•"/>
            </a:pPr>
            <a:r>
              <a:rPr lang="en-US" sz="3747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MA,</a:t>
            </a:r>
            <a:r>
              <a:rPr lang="en-US" sz="3747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X. ET AL. (2024). UNIFIED MODEL FOR VIDEO UNDERSTANDING. ARXIV:2402.11223</a:t>
            </a:r>
          </a:p>
          <a:p>
            <a:pPr algn="l">
              <a:lnSpc>
                <a:spcPts val="4235"/>
              </a:lnSpc>
              <a:spcBef>
                <a:spcPct val="0"/>
              </a:spcBef>
            </a:pPr>
          </a:p>
          <a:p>
            <a:pPr algn="l">
              <a:lnSpc>
                <a:spcPts val="423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38336" y="-3273956"/>
            <a:ext cx="9611327" cy="13560956"/>
          </a:xfrm>
          <a:custGeom>
            <a:avLst/>
            <a:gdLst/>
            <a:ahLst/>
            <a:cxnLst/>
            <a:rect r="r" b="b" t="t" l="l"/>
            <a:pathLst>
              <a:path h="13560956" w="9611327">
                <a:moveTo>
                  <a:pt x="0" y="0"/>
                </a:moveTo>
                <a:lnTo>
                  <a:pt x="9611328" y="0"/>
                </a:lnTo>
                <a:lnTo>
                  <a:pt x="9611328" y="13560956"/>
                </a:lnTo>
                <a:lnTo>
                  <a:pt x="0" y="13560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243404" y="5626628"/>
            <a:ext cx="7801192" cy="555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0"/>
              </a:lnSpc>
            </a:pPr>
            <a:r>
              <a:rPr lang="en-US" sz="326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FOR YOUR ATTENTION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51632" y="4171798"/>
            <a:ext cx="8984736" cy="1451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07"/>
              </a:lnSpc>
            </a:pPr>
            <a:r>
              <a:rPr lang="en-US" b="true" sz="1000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58400" y="1296848"/>
            <a:ext cx="8229600" cy="8229600"/>
            <a:chOff x="0" y="0"/>
            <a:chExt cx="14840029" cy="14840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769EB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3A5677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4"/>
              <a:stretch>
                <a:fillRect l="-24712" t="0" r="-24712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370519" y="38100"/>
            <a:ext cx="14479059" cy="206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BACKGROUND OF THE RESEARCH PROJECT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165778" y="2369084"/>
            <a:ext cx="9973724" cy="7917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7503" indent="-403751" lvl="1">
              <a:lnSpc>
                <a:spcPts val="5236"/>
              </a:lnSpc>
              <a:buFont typeface="Arial"/>
              <a:buChar char="•"/>
            </a:pPr>
            <a:r>
              <a:rPr lang="en-US" sz="374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Explosion of AI research post-2025 created an overwhelming volume of video content explaining cutting-edge papers.</a:t>
            </a:r>
          </a:p>
          <a:p>
            <a:pPr algn="l" marL="807503" indent="-403751" lvl="1">
              <a:lnSpc>
                <a:spcPts val="5236"/>
              </a:lnSpc>
              <a:buFont typeface="Arial"/>
              <a:buChar char="•"/>
            </a:pPr>
            <a:r>
              <a:rPr lang="en-US" sz="374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Manual tracking and knowledge consolidation from these sources is tedious and non-scalable.</a:t>
            </a:r>
          </a:p>
          <a:p>
            <a:pPr algn="l" marL="807503" indent="-403751" lvl="1">
              <a:lnSpc>
                <a:spcPts val="5236"/>
              </a:lnSpc>
              <a:buFont typeface="Arial"/>
              <a:buChar char="•"/>
            </a:pPr>
            <a:r>
              <a:rPr lang="en-US" sz="374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Need for a system that can process, summarize, and semantically integrate insights from research paper explanation videos into structured, queryable knowledge.</a:t>
            </a:r>
          </a:p>
          <a:p>
            <a:pPr algn="l">
              <a:lnSpc>
                <a:spcPts val="5236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5887357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50124" y="487490"/>
            <a:ext cx="2379543" cy="3951147"/>
          </a:xfrm>
          <a:custGeom>
            <a:avLst/>
            <a:gdLst/>
            <a:ahLst/>
            <a:cxnLst/>
            <a:rect r="r" b="b" t="t" l="l"/>
            <a:pathLst>
              <a:path h="3951147" w="2379543">
                <a:moveTo>
                  <a:pt x="2379543" y="0"/>
                </a:moveTo>
                <a:lnTo>
                  <a:pt x="0" y="0"/>
                </a:lnTo>
                <a:lnTo>
                  <a:pt x="0" y="3951147"/>
                </a:lnTo>
                <a:lnTo>
                  <a:pt x="2379543" y="3951147"/>
                </a:lnTo>
                <a:lnTo>
                  <a:pt x="2379543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798312" y="525590"/>
            <a:ext cx="9802267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</a:t>
            </a: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ROBLEM STATEMENT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718607" y="2630521"/>
            <a:ext cx="12205075" cy="6910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1896" indent="-420948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Lack of automation in extracting structured knowledge from AI research videos.</a:t>
            </a:r>
          </a:p>
          <a:p>
            <a:pPr algn="l">
              <a:lnSpc>
                <a:spcPts val="5459"/>
              </a:lnSpc>
            </a:pPr>
          </a:p>
          <a:p>
            <a:pPr algn="l" marL="841896" indent="-420948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Difficulty in semantic linking and contextual understanding across multiple video sources.</a:t>
            </a:r>
          </a:p>
          <a:p>
            <a:pPr algn="l">
              <a:lnSpc>
                <a:spcPts val="5459"/>
              </a:lnSpc>
            </a:pPr>
          </a:p>
          <a:p>
            <a:pPr algn="l" marL="841896" indent="-420948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No existing framework unifies transcription, summarization, and knowledge graph creation with enrichment capabilities.</a:t>
            </a:r>
          </a:p>
          <a:p>
            <a:pPr algn="l">
              <a:lnSpc>
                <a:spcPts val="545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48971" y="1148690"/>
            <a:ext cx="5110329" cy="5031187"/>
          </a:xfrm>
          <a:custGeom>
            <a:avLst/>
            <a:gdLst/>
            <a:ahLst/>
            <a:cxnLst/>
            <a:rect r="r" b="b" t="t" l="l"/>
            <a:pathLst>
              <a:path h="5031187" w="5110329">
                <a:moveTo>
                  <a:pt x="0" y="0"/>
                </a:moveTo>
                <a:lnTo>
                  <a:pt x="5110329" y="0"/>
                </a:lnTo>
                <a:lnTo>
                  <a:pt x="5110329" y="5031187"/>
                </a:lnTo>
                <a:lnTo>
                  <a:pt x="0" y="50311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645580"/>
            <a:ext cx="6142093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OBJECTIVE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47697" y="1604175"/>
            <a:ext cx="11091846" cy="8143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3"/>
              </a:lnSpc>
            </a:pPr>
            <a:r>
              <a:rPr lang="en-US" sz="4195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To develop a modular system that:</a:t>
            </a:r>
          </a:p>
          <a:p>
            <a:pPr algn="l">
              <a:lnSpc>
                <a:spcPts val="5873"/>
              </a:lnSpc>
            </a:pPr>
          </a:p>
          <a:p>
            <a:pPr algn="l" marL="905846" indent="-452923" lvl="1">
              <a:lnSpc>
                <a:spcPts val="5873"/>
              </a:lnSpc>
              <a:buFont typeface="Arial"/>
              <a:buChar char="•"/>
            </a:pPr>
            <a:r>
              <a:rPr lang="en-US" sz="4195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Processes AI-focused research videos from YouTube.</a:t>
            </a:r>
          </a:p>
          <a:p>
            <a:pPr algn="l">
              <a:lnSpc>
                <a:spcPts val="5873"/>
              </a:lnSpc>
            </a:pPr>
          </a:p>
          <a:p>
            <a:pPr algn="l" marL="905846" indent="-452923" lvl="1">
              <a:lnSpc>
                <a:spcPts val="5873"/>
              </a:lnSpc>
              <a:buFont typeface="Arial"/>
              <a:buChar char="•"/>
            </a:pPr>
            <a:r>
              <a:rPr lang="en-US" sz="4195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Transcribes, summarizes, and converts into structured formats using Gemini 2.0 Flash.</a:t>
            </a:r>
          </a:p>
          <a:p>
            <a:pPr algn="l">
              <a:lnSpc>
                <a:spcPts val="5873"/>
              </a:lnSpc>
            </a:pPr>
          </a:p>
          <a:p>
            <a:pPr algn="l" marL="905846" indent="-452923" lvl="1">
              <a:lnSpc>
                <a:spcPts val="5873"/>
              </a:lnSpc>
              <a:buFont typeface="Arial"/>
              <a:buChar char="•"/>
            </a:pPr>
            <a:r>
              <a:rPr lang="en-US" sz="4195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Builds and enriches a knowledge graph via LangChain and Neo4j for semantic querying and validation.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5887357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74925" y="1071900"/>
            <a:ext cx="17738149" cy="5166236"/>
          </a:xfrm>
          <a:custGeom>
            <a:avLst/>
            <a:gdLst/>
            <a:ahLst/>
            <a:cxnLst/>
            <a:rect r="r" b="b" t="t" l="l"/>
            <a:pathLst>
              <a:path h="5166236" w="17738149">
                <a:moveTo>
                  <a:pt x="0" y="0"/>
                </a:moveTo>
                <a:lnTo>
                  <a:pt x="17738150" y="0"/>
                </a:lnTo>
                <a:lnTo>
                  <a:pt x="17738150" y="5166236"/>
                </a:lnTo>
                <a:lnTo>
                  <a:pt x="0" y="51662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4925" y="38100"/>
            <a:ext cx="10937288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METHODOLOGY FLOW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4925" y="6317724"/>
            <a:ext cx="7790625" cy="4481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Main stages: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Video Collection (YouTube)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MCP-based multimodal processing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LLM-based transcription &amp; summarization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Text-to-Graph transformation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Enrichment using semantic similarity</a:t>
            </a:r>
          </a:p>
          <a:p>
            <a:pPr algn="l"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1637" y="-450964"/>
            <a:ext cx="17024727" cy="10737964"/>
          </a:xfrm>
          <a:custGeom>
            <a:avLst/>
            <a:gdLst/>
            <a:ahLst/>
            <a:cxnLst/>
            <a:rect r="r" b="b" t="t" l="l"/>
            <a:pathLst>
              <a:path h="10737964" w="17024727">
                <a:moveTo>
                  <a:pt x="0" y="0"/>
                </a:moveTo>
                <a:lnTo>
                  <a:pt x="17024726" y="0"/>
                </a:lnTo>
                <a:lnTo>
                  <a:pt x="17024726" y="10737964"/>
                </a:lnTo>
                <a:lnTo>
                  <a:pt x="0" y="107379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3699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34496" y="1838608"/>
            <a:ext cx="15979681" cy="5931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15701" indent="-457850" lvl="1">
              <a:lnSpc>
                <a:spcPts val="5937"/>
              </a:lnSpc>
              <a:buFont typeface="Arial"/>
              <a:buChar char="•"/>
            </a:pPr>
            <a:r>
              <a:rPr lang="en-US" sz="424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YouTube Downloader + Autogen(0.5.2) based MCP Server for YouTube Video Processing.</a:t>
            </a:r>
          </a:p>
          <a:p>
            <a:pPr algn="l" marL="915701" indent="-457850" lvl="1">
              <a:lnSpc>
                <a:spcPts val="5937"/>
              </a:lnSpc>
              <a:buFont typeface="Arial"/>
              <a:buChar char="•"/>
            </a:pPr>
            <a:r>
              <a:rPr lang="en-US" sz="424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Gemini 2.0 Flash (via API) for transcription and summarization</a:t>
            </a:r>
          </a:p>
          <a:p>
            <a:pPr algn="l" marL="915701" indent="-457850" lvl="1">
              <a:lnSpc>
                <a:spcPts val="5937"/>
              </a:lnSpc>
              <a:buFont typeface="Arial"/>
              <a:buChar char="•"/>
            </a:pPr>
            <a:r>
              <a:rPr lang="en-US" sz="424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LangChain for prompt-based entity and relation extraction</a:t>
            </a:r>
          </a:p>
          <a:p>
            <a:pPr algn="l" marL="915701" indent="-457850" lvl="1">
              <a:lnSpc>
                <a:spcPts val="5937"/>
              </a:lnSpc>
              <a:buFont typeface="Arial"/>
              <a:buChar char="•"/>
            </a:pPr>
            <a:r>
              <a:rPr lang="en-US" sz="424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Neo4j for knowledge graph storage and querying. (AuraDB)</a:t>
            </a:r>
          </a:p>
          <a:p>
            <a:pPr algn="l" marL="915701" indent="-457850" lvl="1">
              <a:lnSpc>
                <a:spcPts val="5937"/>
              </a:lnSpc>
              <a:buFont typeface="Arial"/>
              <a:buChar char="•"/>
            </a:pPr>
            <a:r>
              <a:rPr lang="en-US" sz="424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Python for (Autogen Assistant agent ) based orchestration, batching, logging</a:t>
            </a:r>
          </a:p>
          <a:p>
            <a:pPr algn="l">
              <a:lnSpc>
                <a:spcPts val="5937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6783308" y="6626206"/>
            <a:ext cx="11205691" cy="3128862"/>
          </a:xfrm>
          <a:custGeom>
            <a:avLst/>
            <a:gdLst/>
            <a:ahLst/>
            <a:cxnLst/>
            <a:rect r="r" b="b" t="t" l="l"/>
            <a:pathLst>
              <a:path h="3128862" w="11205691">
                <a:moveTo>
                  <a:pt x="0" y="0"/>
                </a:moveTo>
                <a:lnTo>
                  <a:pt x="11205691" y="0"/>
                </a:lnTo>
                <a:lnTo>
                  <a:pt x="11205691" y="3128861"/>
                </a:lnTo>
                <a:lnTo>
                  <a:pt x="0" y="31288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20818" y="283420"/>
            <a:ext cx="14846364" cy="943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44"/>
              </a:lnSpc>
            </a:pPr>
            <a:r>
              <a:rPr lang="en-US" b="true" sz="64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TOOLS AND TECHNOLOGIES USED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5887357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563165" y="1813158"/>
            <a:ext cx="10627562" cy="7874444"/>
          </a:xfrm>
          <a:custGeom>
            <a:avLst/>
            <a:gdLst/>
            <a:ahLst/>
            <a:cxnLst/>
            <a:rect r="r" b="b" t="t" l="l"/>
            <a:pathLst>
              <a:path h="7874444" w="10627562">
                <a:moveTo>
                  <a:pt x="0" y="0"/>
                </a:moveTo>
                <a:lnTo>
                  <a:pt x="10627562" y="0"/>
                </a:lnTo>
                <a:lnTo>
                  <a:pt x="10627562" y="7874444"/>
                </a:lnTo>
                <a:lnTo>
                  <a:pt x="0" y="78744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15" r="0" b="-815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172605" y="325246"/>
            <a:ext cx="11628076" cy="1187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81"/>
              </a:lnSpc>
            </a:pPr>
            <a:r>
              <a:rPr lang="en-US" b="true" sz="82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DATASET DESCRIPTION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0" y="0"/>
                </a:move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999" t="0" r="-1300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42834" y="2118484"/>
            <a:ext cx="8607481" cy="4115941"/>
          </a:xfrm>
          <a:custGeom>
            <a:avLst/>
            <a:gdLst/>
            <a:ahLst/>
            <a:cxnLst/>
            <a:rect r="r" b="b" t="t" l="l"/>
            <a:pathLst>
              <a:path h="4115941" w="8607481">
                <a:moveTo>
                  <a:pt x="0" y="0"/>
                </a:moveTo>
                <a:lnTo>
                  <a:pt x="8607481" y="0"/>
                </a:lnTo>
                <a:lnTo>
                  <a:pt x="8607481" y="4115941"/>
                </a:lnTo>
                <a:lnTo>
                  <a:pt x="0" y="41159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854030" y="6698577"/>
            <a:ext cx="6192570" cy="3441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33"/>
              </a:lnSpc>
            </a:pPr>
            <a:r>
              <a:rPr lang="en-US" sz="2166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Knowledge Graph Construction</a:t>
            </a:r>
          </a:p>
          <a:p>
            <a:pPr algn="l" marL="467817" indent="-233909" lvl="1">
              <a:lnSpc>
                <a:spcPts val="3033"/>
              </a:lnSpc>
              <a:buFont typeface="Arial"/>
              <a:buChar char="•"/>
            </a:pPr>
            <a:r>
              <a:rPr lang="en-US" sz="2166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Text summaries converted to .txt</a:t>
            </a:r>
          </a:p>
          <a:p>
            <a:pPr algn="l" marL="467817" indent="-233909" lvl="1">
              <a:lnSpc>
                <a:spcPts val="3033"/>
              </a:lnSpc>
              <a:buFont typeface="Arial"/>
              <a:buChar char="•"/>
            </a:pPr>
            <a:r>
              <a:rPr lang="en-US" sz="2166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LangChain prompts used for:</a:t>
            </a:r>
          </a:p>
          <a:p>
            <a:pPr algn="l" marL="935634" indent="-311878" lvl="2">
              <a:lnSpc>
                <a:spcPts val="3033"/>
              </a:lnSpc>
              <a:buFont typeface="Arial"/>
              <a:buChar char="⚬"/>
            </a:pPr>
            <a:r>
              <a:rPr lang="en-US" sz="2166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Named entity extraction</a:t>
            </a:r>
          </a:p>
          <a:p>
            <a:pPr algn="l" marL="935634" indent="-311878" lvl="2">
              <a:lnSpc>
                <a:spcPts val="3033"/>
              </a:lnSpc>
              <a:buFont typeface="Arial"/>
              <a:buChar char="⚬"/>
            </a:pPr>
            <a:r>
              <a:rPr lang="en-US" sz="2166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Relationship building</a:t>
            </a:r>
          </a:p>
          <a:p>
            <a:pPr algn="l" marL="467817" indent="-233909" lvl="1">
              <a:lnSpc>
                <a:spcPts val="3033"/>
              </a:lnSpc>
              <a:buFont typeface="Arial"/>
              <a:buChar char="•"/>
            </a:pPr>
            <a:r>
              <a:rPr lang="en-US" sz="2166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Nodes and relations pushed to Neo4j</a:t>
            </a:r>
          </a:p>
          <a:p>
            <a:pPr algn="l" marL="467817" indent="-233909" lvl="1">
              <a:lnSpc>
                <a:spcPts val="3033"/>
              </a:lnSpc>
              <a:buFont typeface="Arial"/>
              <a:buChar char="•"/>
            </a:pPr>
            <a:r>
              <a:rPr lang="en-US" sz="2166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Generic, reusable framework with batch handling</a:t>
            </a:r>
          </a:p>
          <a:p>
            <a:pPr algn="l">
              <a:lnSpc>
                <a:spcPts val="3033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599999" y="2600721"/>
            <a:ext cx="7954928" cy="3082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7"/>
              </a:lnSpc>
            </a:pPr>
            <a:r>
              <a:rPr lang="en-US" sz="2184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Knowledge Graph Enrichment</a:t>
            </a:r>
          </a:p>
          <a:p>
            <a:pPr algn="l" marL="471580" indent="-235790" lvl="1">
              <a:lnSpc>
                <a:spcPts val="3057"/>
              </a:lnSpc>
              <a:buFont typeface="Arial"/>
              <a:buChar char="•"/>
            </a:pPr>
            <a:r>
              <a:rPr lang="en-US" sz="218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Additional 100 files used to enrich the initial 315-node graph</a:t>
            </a:r>
          </a:p>
          <a:p>
            <a:pPr algn="l" marL="471580" indent="-235790" lvl="1">
              <a:lnSpc>
                <a:spcPts val="3057"/>
              </a:lnSpc>
              <a:buFont typeface="Arial"/>
              <a:buChar char="•"/>
            </a:pPr>
            <a:r>
              <a:rPr lang="en-US" sz="218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Entity matching via cosine similarity using sentence embeddings</a:t>
            </a:r>
          </a:p>
          <a:p>
            <a:pPr algn="l" marL="471580" indent="-235790" lvl="1">
              <a:lnSpc>
                <a:spcPts val="3057"/>
              </a:lnSpc>
              <a:buFont typeface="Arial"/>
              <a:buChar char="•"/>
            </a:pPr>
            <a:r>
              <a:rPr lang="en-US" sz="218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LangChain-driven relationship generation for matched nodes</a:t>
            </a:r>
          </a:p>
          <a:p>
            <a:pPr algn="l" marL="471580" indent="-235790" lvl="1">
              <a:lnSpc>
                <a:spcPts val="3057"/>
              </a:lnSpc>
              <a:buFont typeface="Arial"/>
              <a:buChar char="•"/>
            </a:pPr>
            <a:r>
              <a:rPr lang="en-US" sz="218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Graph merging and duplication avoidance handled automatically</a:t>
            </a:r>
          </a:p>
          <a:p>
            <a:pPr algn="l">
              <a:lnSpc>
                <a:spcPts val="3057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486400" y="6493351"/>
            <a:ext cx="7625437" cy="3646345"/>
          </a:xfrm>
          <a:custGeom>
            <a:avLst/>
            <a:gdLst/>
            <a:ahLst/>
            <a:cxnLst/>
            <a:rect r="r" b="b" t="t" l="l"/>
            <a:pathLst>
              <a:path h="3646345" w="7625437">
                <a:moveTo>
                  <a:pt x="0" y="0"/>
                </a:moveTo>
                <a:lnTo>
                  <a:pt x="7625437" y="0"/>
                </a:lnTo>
                <a:lnTo>
                  <a:pt x="7625437" y="3646345"/>
                </a:lnTo>
                <a:lnTo>
                  <a:pt x="0" y="36463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296394" y="2118484"/>
            <a:ext cx="8562138" cy="4094259"/>
          </a:xfrm>
          <a:custGeom>
            <a:avLst/>
            <a:gdLst/>
            <a:ahLst/>
            <a:cxnLst/>
            <a:rect r="r" b="b" t="t" l="l"/>
            <a:pathLst>
              <a:path h="4094259" w="8562138">
                <a:moveTo>
                  <a:pt x="0" y="0"/>
                </a:moveTo>
                <a:lnTo>
                  <a:pt x="8562138" y="0"/>
                </a:lnTo>
                <a:lnTo>
                  <a:pt x="8562138" y="4094259"/>
                </a:lnTo>
                <a:lnTo>
                  <a:pt x="0" y="40942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371740">
            <a:off x="427147" y="7110982"/>
            <a:ext cx="4796157" cy="1403817"/>
          </a:xfrm>
          <a:custGeom>
            <a:avLst/>
            <a:gdLst/>
            <a:ahLst/>
            <a:cxnLst/>
            <a:rect r="r" b="b" t="t" l="l"/>
            <a:pathLst>
              <a:path h="1403817" w="4796157">
                <a:moveTo>
                  <a:pt x="0" y="0"/>
                </a:moveTo>
                <a:lnTo>
                  <a:pt x="4796157" y="0"/>
                </a:lnTo>
                <a:lnTo>
                  <a:pt x="4796157" y="1403817"/>
                </a:lnTo>
                <a:lnTo>
                  <a:pt x="0" y="14038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126468" y="701610"/>
            <a:ext cx="6901991" cy="1136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829"/>
              </a:lnSpc>
            </a:pPr>
            <a:r>
              <a:rPr lang="en-US" b="true" sz="78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PROCESSING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1992" y="2723315"/>
            <a:ext cx="7694939" cy="3770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7"/>
              </a:lnSpc>
            </a:pPr>
            <a:r>
              <a:rPr lang="en-US" sz="2376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Video Source: AI research explainers (YouTube)</a:t>
            </a:r>
          </a:p>
          <a:p>
            <a:pPr algn="l" marL="513161" indent="-256580" lvl="1">
              <a:lnSpc>
                <a:spcPts val="3327"/>
              </a:lnSpc>
              <a:buFont typeface="Arial"/>
              <a:buChar char="•"/>
            </a:pPr>
            <a:r>
              <a:rPr lang="en-US" sz="2376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MCP Framework:</a:t>
            </a:r>
          </a:p>
          <a:p>
            <a:pPr algn="l" marL="513161" indent="-256580" lvl="1">
              <a:lnSpc>
                <a:spcPts val="3327"/>
              </a:lnSpc>
              <a:buFont typeface="Arial"/>
              <a:buChar char="•"/>
            </a:pPr>
            <a:r>
              <a:rPr lang="en-US" sz="2376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Client-server architecture</a:t>
            </a:r>
          </a:p>
          <a:p>
            <a:pPr algn="l" marL="513161" indent="-256580" lvl="1">
              <a:lnSpc>
                <a:spcPts val="3327"/>
              </a:lnSpc>
              <a:buFont typeface="Arial"/>
              <a:buChar char="•"/>
            </a:pPr>
            <a:r>
              <a:rPr lang="en-US" sz="2376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Downloading: video.mkv, transcript.txt, metadata.json, summary.json</a:t>
            </a:r>
          </a:p>
          <a:p>
            <a:pPr algn="l" marL="513161" indent="-256580" lvl="1">
              <a:lnSpc>
                <a:spcPts val="3327"/>
              </a:lnSpc>
              <a:buFont typeface="Arial"/>
              <a:buChar char="•"/>
            </a:pPr>
            <a:r>
              <a:rPr lang="en-US" sz="2376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LLM Summarization:</a:t>
            </a:r>
          </a:p>
          <a:p>
            <a:pPr algn="l" marL="513161" indent="-256580" lvl="1">
              <a:lnSpc>
                <a:spcPts val="3327"/>
              </a:lnSpc>
              <a:buFont typeface="Arial"/>
              <a:buChar char="•"/>
            </a:pPr>
            <a:r>
              <a:rPr lang="en-US" sz="2376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Gemini 2.0 Flash used via API</a:t>
            </a:r>
          </a:p>
          <a:p>
            <a:pPr algn="l" marL="513161" indent="-256580" lvl="1">
              <a:lnSpc>
                <a:spcPts val="3327"/>
              </a:lnSpc>
              <a:buFont typeface="Arial"/>
              <a:buChar char="•"/>
            </a:pPr>
            <a:r>
              <a:rPr lang="en-US" sz="2376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Outputs structured JSON summaries</a:t>
            </a:r>
          </a:p>
          <a:p>
            <a:pPr algn="l">
              <a:lnSpc>
                <a:spcPts val="3327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-1489424">
            <a:off x="13106624" y="7021039"/>
            <a:ext cx="4115727" cy="1204658"/>
          </a:xfrm>
          <a:custGeom>
            <a:avLst/>
            <a:gdLst/>
            <a:ahLst/>
            <a:cxnLst/>
            <a:rect r="r" b="b" t="t" l="l"/>
            <a:pathLst>
              <a:path h="1204658" w="4115727">
                <a:moveTo>
                  <a:pt x="0" y="0"/>
                </a:moveTo>
                <a:lnTo>
                  <a:pt x="4115727" y="0"/>
                </a:lnTo>
                <a:lnTo>
                  <a:pt x="4115727" y="1204659"/>
                </a:lnTo>
                <a:lnTo>
                  <a:pt x="0" y="12046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5887357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2149265"/>
            <a:ext cx="3029715" cy="4406858"/>
          </a:xfrm>
          <a:custGeom>
            <a:avLst/>
            <a:gdLst/>
            <a:ahLst/>
            <a:cxnLst/>
            <a:rect r="r" b="b" t="t" l="l"/>
            <a:pathLst>
              <a:path h="4406858" w="3029715">
                <a:moveTo>
                  <a:pt x="0" y="0"/>
                </a:moveTo>
                <a:lnTo>
                  <a:pt x="3029715" y="0"/>
                </a:lnTo>
                <a:lnTo>
                  <a:pt x="3029715" y="4406858"/>
                </a:lnTo>
                <a:lnTo>
                  <a:pt x="0" y="44068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34539" y="510266"/>
            <a:ext cx="11301259" cy="3842428"/>
          </a:xfrm>
          <a:custGeom>
            <a:avLst/>
            <a:gdLst/>
            <a:ahLst/>
            <a:cxnLst/>
            <a:rect r="r" b="b" t="t" l="l"/>
            <a:pathLst>
              <a:path h="3842428" w="11301259">
                <a:moveTo>
                  <a:pt x="0" y="0"/>
                </a:moveTo>
                <a:lnTo>
                  <a:pt x="11301259" y="0"/>
                </a:lnTo>
                <a:lnTo>
                  <a:pt x="11301259" y="3842428"/>
                </a:lnTo>
                <a:lnTo>
                  <a:pt x="0" y="38424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634539" y="5213212"/>
            <a:ext cx="11301259" cy="4322732"/>
          </a:xfrm>
          <a:custGeom>
            <a:avLst/>
            <a:gdLst/>
            <a:ahLst/>
            <a:cxnLst/>
            <a:rect r="r" b="b" t="t" l="l"/>
            <a:pathLst>
              <a:path h="4322732" w="11301259">
                <a:moveTo>
                  <a:pt x="0" y="0"/>
                </a:moveTo>
                <a:lnTo>
                  <a:pt x="11301259" y="0"/>
                </a:lnTo>
                <a:lnTo>
                  <a:pt x="11301259" y="4322731"/>
                </a:lnTo>
                <a:lnTo>
                  <a:pt x="0" y="43227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35928" y="495149"/>
            <a:ext cx="3237786" cy="1105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13"/>
              </a:lnSpc>
              <a:spcBef>
                <a:spcPct val="0"/>
              </a:spcBef>
            </a:pPr>
            <a:r>
              <a:rPr lang="en-US" b="true" sz="7533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RESULT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DAGs2PgpXmM</dc:identifier>
  <dcterms:modified xsi:type="dcterms:W3CDTF">2011-08-01T06:04:30Z</dcterms:modified>
  <cp:revision>1</cp:revision>
  <dc:title>Blue and Green Modern Artificial Intelligence Presentation</dc:title>
</cp:coreProperties>
</file>