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6"/>
  </p:notesMasterIdLst>
  <p:sldIdLst>
    <p:sldId id="256" r:id="rId2"/>
    <p:sldId id="258" r:id="rId3"/>
    <p:sldId id="259" r:id="rId4"/>
    <p:sldId id="277" r:id="rId5"/>
    <p:sldId id="261" r:id="rId6"/>
    <p:sldId id="262" r:id="rId7"/>
    <p:sldId id="263" r:id="rId8"/>
    <p:sldId id="264" r:id="rId9"/>
    <p:sldId id="265" r:id="rId10"/>
    <p:sldId id="266" r:id="rId11"/>
    <p:sldId id="278" r:id="rId12"/>
    <p:sldId id="267" r:id="rId13"/>
    <p:sldId id="274" r:id="rId14"/>
    <p:sldId id="276" r:id="rId15"/>
  </p:sldIdLst>
  <p:sldSz cx="9144000" cy="5143500" type="screen16x9"/>
  <p:notesSz cx="6858000" cy="9144000"/>
  <p:embeddedFontLst>
    <p:embeddedFont>
      <p:font typeface="Lato" panose="020F0502020204030203" pitchFamily="34" charset="77"/>
      <p:regular r:id="rId17"/>
      <p:bold r:id="rId18"/>
      <p:italic r:id="rId19"/>
      <p:boldItalic r:id="rId20"/>
    </p:embeddedFont>
    <p:embeddedFont>
      <p:font typeface="Raleway" panose="020B0503030101060003" pitchFamily="34"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700"/>
  </p:normalViewPr>
  <p:slideViewPr>
    <p:cSldViewPr snapToGrid="0">
      <p:cViewPr varScale="1">
        <p:scale>
          <a:sx n="122" d="100"/>
          <a:sy n="122" d="100"/>
        </p:scale>
        <p:origin x="180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b71b0f9ca_0_3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b71b0f9ca_0_3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So we're going to have you start brainstorming some things about your pedagogy, specifically as it pertains to DH today as well.</a:t>
            </a:r>
            <a:br>
              <a:rPr lang="en-US"/>
            </a:br>
            <a:endParaRPr lang="en-US"/>
          </a:p>
          <a:p>
            <a:r>
              <a:rPr lang="en-US"/>
              <a:t>We can do a follow-up session on writing teaching statements if you'd like!</a:t>
            </a:r>
            <a:br>
              <a:rPr lang="en-US"/>
            </a:br>
            <a:r>
              <a:rPr lang="en-US"/>
              <a:t>But when people write about teaching for the first time they often get hung up on one or two things – either the material they want them to learn or the methods </a:t>
            </a:r>
          </a:p>
        </p:txBody>
      </p:sp>
    </p:spTree>
    <p:extLst>
      <p:ext uri="{BB962C8B-B14F-4D97-AF65-F5344CB8AC3E}">
        <p14:creationId xmlns:p14="http://schemas.microsoft.com/office/powerpoint/2010/main" val="146671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71b0f9ca_0_3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71b0f9ca_0_3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come back to the group to discuss.</a:t>
            </a:r>
            <a:endParaRPr/>
          </a:p>
          <a:p>
            <a:pPr marL="0" lvl="0" indent="0" algn="l" rtl="0">
              <a:spcBef>
                <a:spcPts val="0"/>
              </a:spcBef>
              <a:spcAft>
                <a:spcPts val="0"/>
              </a:spcAft>
              <a:buNone/>
            </a:pPr>
            <a:endParaRPr/>
          </a:p>
          <a:p>
            <a:pPr marL="0" lvl="0" indent="0" algn="l" rtl="0">
              <a:spcBef>
                <a:spcPts val="0"/>
              </a:spcBef>
              <a:spcAft>
                <a:spcPts val="0"/>
              </a:spcAft>
              <a:buNone/>
            </a:pPr>
            <a:r>
              <a:rPr lang="en"/>
              <a:t>What did they find?</a:t>
            </a:r>
            <a:br>
              <a:rPr lang="en"/>
            </a:br>
            <a:r>
              <a:rPr lang="en"/>
              <a:t>Anything surprising?</a:t>
            </a:r>
            <a:endParaRPr/>
          </a:p>
          <a:p>
            <a:pPr marL="0" lvl="0" indent="0" algn="l" rtl="0">
              <a:spcBef>
                <a:spcPts val="0"/>
              </a:spcBef>
              <a:spcAft>
                <a:spcPts val="0"/>
              </a:spcAft>
              <a:buNone/>
            </a:pPr>
            <a:r>
              <a:rPr lang="en"/>
              <a:t>What did they discover?</a:t>
            </a:r>
            <a:endParaRPr/>
          </a:p>
          <a:p>
            <a:pPr marL="0" lvl="0" indent="0" algn="l" rtl="0">
              <a:spcBef>
                <a:spcPts val="0"/>
              </a:spcBef>
              <a:spcAft>
                <a:spcPts val="0"/>
              </a:spcAft>
              <a:buNone/>
            </a:pPr>
            <a:r>
              <a:rPr lang="en"/>
              <a:t>What seemed to be specific to digital humanities teaching as opposed to teaching in general?</a:t>
            </a:r>
            <a:br>
              <a:rPr lang="en"/>
            </a:br>
            <a:r>
              <a:rPr lang="en"/>
              <a:t>What was difficult about the activity?</a:t>
            </a:r>
            <a:br>
              <a:rPr lang="en"/>
            </a:br>
            <a:r>
              <a:rPr lang="en"/>
              <a:t>What other ways could they imagine developing a more nuanced sense of pedagogy</a:t>
            </a:r>
            <a:endParaRPr/>
          </a:p>
          <a:p>
            <a:pPr marL="0" lvl="0" indent="0" algn="l" rtl="0">
              <a:spcBef>
                <a:spcPts val="0"/>
              </a:spcBef>
              <a:spcAft>
                <a:spcPts val="0"/>
              </a:spcAft>
              <a:buNone/>
            </a:pPr>
            <a:r>
              <a:rPr lang="en"/>
              <a:t>Come back to the group and discuss for more time</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95e11f0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95e11f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Distribute Selected teaching philosophies, have each group read one and then score based on “rubric for assessing teaching philosophies” will pass out handout </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Groups will each share with larger workshop (i.e. “expert groups” method)</a:t>
            </a:r>
            <a:endParaRPr sz="1300">
              <a:solidFill>
                <a:schemeClr val="accent1"/>
              </a:solidFill>
              <a:latin typeface="Lato"/>
              <a:ea typeface="Lato"/>
              <a:cs typeface="Lato"/>
              <a:sym typeface="Lato"/>
            </a:endParaRPr>
          </a:p>
          <a:p>
            <a:pPr marL="0" lvl="0" indent="0" algn="l" rtl="0">
              <a:lnSpc>
                <a:spcPct val="115000"/>
              </a:lnSpc>
              <a:spcBef>
                <a:spcPts val="1600"/>
              </a:spcBef>
              <a:spcAft>
                <a:spcPts val="1600"/>
              </a:spcAft>
              <a:buNone/>
            </a:pPr>
            <a:endParaRPr sz="1300">
              <a:solidFill>
                <a:schemeClr val="accent1"/>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95e12a4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95e12a4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9a3991c5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9a3991c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Teaching can feel broad and difficult to figure out how to articulate your feelings about it. We’ll talk about a variety of methods for doing so today. Goal is to get you thinking about what you’re doing and recognizing that these are all conscious choices.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b71b0f9ca_0_2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b71b0f9ca_0_2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it about a workshop on teaching that could be said to be specifically a workshop on digital humanities teaching? Or rather, what is a pedagogy of digital humanities? Why is it important to have one? What should one articulate? Those are questions we will hope to explore, but here are some thoughts -</a:t>
            </a:r>
            <a:endParaRPr/>
          </a:p>
          <a:p>
            <a:pPr marL="457200" lvl="0" indent="-298450" algn="l" rtl="0">
              <a:spcBef>
                <a:spcPts val="0"/>
              </a:spcBef>
              <a:spcAft>
                <a:spcPts val="0"/>
              </a:spcAft>
              <a:buSzPts val="1100"/>
              <a:buAutoNum type="arabicPeriod"/>
            </a:pPr>
            <a:r>
              <a:rPr lang="en"/>
              <a:t>DH constantly puts us in a position of learning and constantly in a position of teaching. Whether it be to communicate with people about our research, to convince them of it, or to teach new methods to newcomers, we are constantly taking something new. Because most people find their way into DH not through DH programs but rather from a department first, perhaps interdisciplinarity means we’re always trying to educate someone about something, in this discipline more than most. </a:t>
            </a:r>
            <a:endParaRPr/>
          </a:p>
          <a:p>
            <a:pPr marL="457200" lvl="0" indent="-298450" algn="l" rtl="0">
              <a:spcBef>
                <a:spcPts val="0"/>
              </a:spcBef>
              <a:spcAft>
                <a:spcPts val="0"/>
              </a:spcAft>
              <a:buSzPts val="1100"/>
              <a:buAutoNum type="arabicPeriod"/>
            </a:pPr>
            <a:r>
              <a:rPr lang="en"/>
              <a:t>We often talk in the Scholars’ Lab (and in parts of DH) about foregrounding the process, the workflows, documenting things so that others can follow, doing so in public. Teaching can and should be a part of that. After all, we teach all the time. And that work too can be documented. Not just the assignments and whatnot but also the philosophy behind what you’re doing. Teaching labor is professionally legible work, but it can all too easily disappear. Writing down your statements gives you a chance to stake a claim and offer an intervention. </a:t>
            </a:r>
            <a:endParaRPr/>
          </a:p>
          <a:p>
            <a:pPr marL="457200" lvl="0" indent="-298450" algn="l" rtl="0">
              <a:spcBef>
                <a:spcPts val="0"/>
              </a:spcBef>
              <a:spcAft>
                <a:spcPts val="0"/>
              </a:spcAft>
              <a:buSzPts val="1100"/>
              <a:buAutoNum type="arabicPeriod"/>
            </a:pPr>
            <a:r>
              <a:rPr lang="en"/>
              <a:t>Formal, written statements of your teaching can also help clarify the work that you’re doing for your students. They can establish a kind of labor agreement with them that will offer terms under you which you will approach their care. The Scholars’ Lab charter tries to offer guidelines and goals for our own behavior. It shows that you take students, their work and their concerns, seriously. And I think doing so is a way of trying to recognize the human elements of DH work and the labor of DH 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So we're going to have you start brainstorming some things about your pedagogy, specifically as it pertains to DH today as well.</a:t>
            </a:r>
            <a:br>
              <a:rPr lang="en-US"/>
            </a:br>
            <a:endParaRPr lang="en-US"/>
          </a:p>
          <a:p>
            <a:r>
              <a:rPr lang="en-US"/>
              <a:t>We can do a follow-up session on writing teaching statements if you'd like!</a:t>
            </a:r>
            <a:br>
              <a:rPr lang="en-US"/>
            </a:br>
            <a:r>
              <a:rPr lang="en-US"/>
              <a:t>But when people write about teaching for the first time they often get hung up on one or two things – either the material they want them to learn or the methods </a:t>
            </a:r>
          </a:p>
        </p:txBody>
      </p:sp>
    </p:spTree>
    <p:extLst>
      <p:ext uri="{BB962C8B-B14F-4D97-AF65-F5344CB8AC3E}">
        <p14:creationId xmlns:p14="http://schemas.microsoft.com/office/powerpoint/2010/main" val="133719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b71b0f9ca_0_2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b71b0f9ca_0_2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difficult things about teaching is that, in a certain sense, it’s like walking. When was the last time you really reflected on all the muscles and bones that allow you to walk?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b71b0f9ca_0_3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b71b0f9ca_0_3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995e12a4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995e12a4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789647c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b789647c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789647c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789647c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mackenziekbrooks.info/teaching/statement.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scholarslab.lib.virginia.edu/student-programs-charter/" TargetMode="External"/><Relationship Id="rId5" Type="http://schemas.openxmlformats.org/officeDocument/2006/relationships/hyperlink" Target="https://humtech.ucla.edu/news/a-student-collaborators-bill-of-rights/" TargetMode="External"/><Relationship Id="rId4" Type="http://schemas.openxmlformats.org/officeDocument/2006/relationships/hyperlink" Target="https://ryancordell.org/statemen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sz="3500"/>
            </a:br>
            <a:r>
              <a:rPr lang="en-US" sz="3500"/>
              <a:t>Mind Mapping Your</a:t>
            </a:r>
            <a:br>
              <a:rPr lang="en-US" sz="3500"/>
            </a:br>
            <a:r>
              <a:rPr lang="en-US" sz="3500"/>
              <a:t>(Digital)</a:t>
            </a:r>
            <a:br>
              <a:rPr lang="en-US" sz="3500"/>
            </a:br>
            <a:r>
              <a:rPr lang="en-US" sz="3500"/>
              <a:t>Pedagogy</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a:t>Generating your starting word:</a:t>
            </a:r>
            <a:endParaRPr sz="1600"/>
          </a:p>
          <a:p>
            <a:pPr marL="457200" lvl="0" indent="-330200" algn="l" rtl="0">
              <a:spcBef>
                <a:spcPts val="1600"/>
              </a:spcBef>
              <a:spcAft>
                <a:spcPts val="0"/>
              </a:spcAft>
              <a:buSzPts val="1600"/>
              <a:buChar char="●"/>
            </a:pPr>
            <a:r>
              <a:rPr lang="en" sz="1600"/>
              <a:t>What is about teaching that excites you?</a:t>
            </a:r>
            <a:endParaRPr sz="1600"/>
          </a:p>
          <a:p>
            <a:pPr marL="457200" lvl="0" indent="-330200" algn="l" rtl="0">
              <a:spcBef>
                <a:spcPts val="0"/>
              </a:spcBef>
              <a:spcAft>
                <a:spcPts val="0"/>
              </a:spcAft>
              <a:buSzPts val="1600"/>
              <a:buChar char="●"/>
            </a:pPr>
            <a:r>
              <a:rPr lang="en" sz="1600"/>
              <a:t>What matters about teaching well?</a:t>
            </a:r>
            <a:endParaRPr sz="1600"/>
          </a:p>
          <a:p>
            <a:pPr marL="457200" lvl="0" indent="-330200" algn="l" rtl="0">
              <a:spcBef>
                <a:spcPts val="0"/>
              </a:spcBef>
              <a:spcAft>
                <a:spcPts val="0"/>
              </a:spcAft>
              <a:buSzPts val="1600"/>
              <a:buChar char="●"/>
            </a:pPr>
            <a:r>
              <a:rPr lang="en" sz="1600"/>
              <a:t>What is teaching?</a:t>
            </a:r>
            <a:endParaRPr sz="1600"/>
          </a:p>
          <a:p>
            <a:pPr marL="457200" lvl="0" indent="-330200" algn="l" rtl="0">
              <a:spcBef>
                <a:spcPts val="0"/>
              </a:spcBef>
              <a:spcAft>
                <a:spcPts val="0"/>
              </a:spcAft>
              <a:buSzPts val="1600"/>
              <a:buChar char="●"/>
            </a:pPr>
            <a:r>
              <a:rPr lang="en" sz="1600"/>
              <a:t>What about digital humanities teaching?</a:t>
            </a:r>
            <a:endParaRPr sz="1600"/>
          </a:p>
          <a:p>
            <a:pPr marL="457200" lvl="0" indent="-330200" algn="l" rtl="0">
              <a:spcBef>
                <a:spcPts val="0"/>
              </a:spcBef>
              <a:spcAft>
                <a:spcPts val="0"/>
              </a:spcAft>
              <a:buSzPts val="1600"/>
              <a:buChar char="●"/>
            </a:pPr>
            <a:r>
              <a:rPr lang="en" sz="1600"/>
              <a:t>What makes your classroom an explicitly DH one?</a:t>
            </a:r>
          </a:p>
          <a:p>
            <a:pPr marL="457200" lvl="0" indent="-330200" algn="l" rtl="0">
              <a:spcBef>
                <a:spcPts val="0"/>
              </a:spcBef>
              <a:spcAft>
                <a:spcPts val="0"/>
              </a:spcAft>
              <a:buSzPts val="1600"/>
              <a:buChar char="●"/>
            </a:pPr>
            <a:r>
              <a:rPr lang="en" sz="1600"/>
              <a:t>What has been something especially meaningful to you about the DH teaching you've experienced so far?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3047-9DD9-714F-A7D3-994D8BBC9AE0}"/>
              </a:ext>
            </a:extLst>
          </p:cNvPr>
          <p:cNvSpPr>
            <a:spLocks noGrp="1"/>
          </p:cNvSpPr>
          <p:nvPr>
            <p:ph type="title"/>
          </p:nvPr>
        </p:nvSpPr>
        <p:spPr/>
        <p:txBody>
          <a:bodyPr/>
          <a:lstStyle/>
          <a:p>
            <a:r>
              <a:rPr lang="en-US"/>
              <a:t>L. Dee Fink's Taxonomy of Significant Learning</a:t>
            </a:r>
          </a:p>
        </p:txBody>
      </p:sp>
      <p:pic>
        <p:nvPicPr>
          <p:cNvPr id="5" name="Picture 4">
            <a:extLst>
              <a:ext uri="{FF2B5EF4-FFF2-40B4-BE49-F238E27FC236}">
                <a16:creationId xmlns:a16="http://schemas.microsoft.com/office/drawing/2014/main" id="{B02BE0B7-54DF-2641-B960-556B6E51A31C}"/>
              </a:ext>
            </a:extLst>
          </p:cNvPr>
          <p:cNvPicPr>
            <a:picLocks noChangeAspect="1"/>
          </p:cNvPicPr>
          <p:nvPr/>
        </p:nvPicPr>
        <p:blipFill>
          <a:blip r:embed="rId3"/>
          <a:stretch>
            <a:fillRect/>
          </a:stretch>
        </p:blipFill>
        <p:spPr>
          <a:xfrm>
            <a:off x="3081550" y="1853850"/>
            <a:ext cx="2984500" cy="2984500"/>
          </a:xfrm>
          <a:prstGeom prst="rect">
            <a:avLst/>
          </a:prstGeom>
        </p:spPr>
      </p:pic>
    </p:spTree>
    <p:extLst>
      <p:ext uri="{BB962C8B-B14F-4D97-AF65-F5344CB8AC3E}">
        <p14:creationId xmlns:p14="http://schemas.microsoft.com/office/powerpoint/2010/main" val="24886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Place your starting word in the center.</a:t>
            </a:r>
            <a:endParaRPr sz="1600"/>
          </a:p>
          <a:p>
            <a:pPr marL="0" lvl="0" indent="0" algn="l" rtl="0">
              <a:spcBef>
                <a:spcPts val="1600"/>
              </a:spcBef>
              <a:spcAft>
                <a:spcPts val="0"/>
              </a:spcAft>
              <a:buNone/>
            </a:pPr>
            <a:r>
              <a:rPr lang="en" sz="1600"/>
              <a:t>Map outwards for five minutes by connecting related words and concepts.</a:t>
            </a:r>
            <a:endParaRPr sz="1600"/>
          </a:p>
          <a:p>
            <a:pPr marL="0" lvl="0" indent="0" algn="l" rtl="0">
              <a:spcBef>
                <a:spcPts val="1600"/>
              </a:spcBef>
              <a:spcAft>
                <a:spcPts val="0"/>
              </a:spcAft>
              <a:buNone/>
            </a:pPr>
            <a:r>
              <a:rPr lang="en" sz="1600"/>
              <a:t>Take five minutes to reflect on the map. What do you see? Circle several areas that seem interesting or especially important to you. How do they link together? </a:t>
            </a:r>
            <a:endParaRPr sz="1600"/>
          </a:p>
          <a:p>
            <a:pPr marL="0" lvl="0" indent="0" algn="l" rtl="0">
              <a:spcBef>
                <a:spcPts val="1600"/>
              </a:spcBef>
              <a:spcAft>
                <a:spcPts val="1600"/>
              </a:spcAft>
              <a:buNone/>
            </a:pPr>
            <a:r>
              <a:rPr lang="en" sz="1600"/>
              <a:t>Discuss with your neighbor for five minutes. Then discuss with the group.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2: Assess samples (30 minutes)</a:t>
            </a:r>
            <a:endParaRPr/>
          </a:p>
        </p:txBody>
      </p:sp>
      <p:sp>
        <p:nvSpPr>
          <p:cNvPr id="196" name="Google Shape;19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Definitions of teaching and learning</a:t>
            </a:r>
            <a:endParaRPr sz="1800"/>
          </a:p>
          <a:p>
            <a:pPr marL="457200" lvl="0" indent="-342900" algn="l" rtl="0">
              <a:spcBef>
                <a:spcPts val="0"/>
              </a:spcBef>
              <a:spcAft>
                <a:spcPts val="0"/>
              </a:spcAft>
              <a:buSzPts val="1800"/>
              <a:buAutoNum type="arabicPeriod"/>
            </a:pPr>
            <a:r>
              <a:rPr lang="en" sz="1800"/>
              <a:t>View of the learner</a:t>
            </a:r>
            <a:endParaRPr sz="1800"/>
          </a:p>
          <a:p>
            <a:pPr marL="457200" lvl="0" indent="-342900" algn="l" rtl="0">
              <a:spcBef>
                <a:spcPts val="0"/>
              </a:spcBef>
              <a:spcAft>
                <a:spcPts val="0"/>
              </a:spcAft>
              <a:buSzPts val="1800"/>
              <a:buAutoNum type="arabicPeriod"/>
            </a:pPr>
            <a:r>
              <a:rPr lang="en" sz="1800"/>
              <a:t>Goals/expectations of the student-teacher relationship</a:t>
            </a:r>
            <a:endParaRPr sz="1800"/>
          </a:p>
          <a:p>
            <a:pPr marL="457200" lvl="0" indent="-342900" algn="l" rtl="0">
              <a:spcBef>
                <a:spcPts val="0"/>
              </a:spcBef>
              <a:spcAft>
                <a:spcPts val="0"/>
              </a:spcAft>
              <a:buSzPts val="1800"/>
              <a:buAutoNum type="arabicPeriod"/>
            </a:pPr>
            <a:r>
              <a:rPr lang="en" sz="1800"/>
              <a:t>Teaching methods and evaluation </a:t>
            </a:r>
            <a:endParaRPr sz="1800"/>
          </a:p>
          <a:p>
            <a:pPr marL="457200" lvl="0" indent="-342900" algn="l" rtl="0">
              <a:spcBef>
                <a:spcPts val="0"/>
              </a:spcBef>
              <a:spcAft>
                <a:spcPts val="0"/>
              </a:spcAft>
              <a:buSzPts val="1800"/>
              <a:buAutoNum type="arabicPeriod"/>
            </a:pPr>
            <a:r>
              <a:rPr lang="en" sz="1800"/>
              <a:t>Personal context of teaching</a:t>
            </a:r>
            <a:endParaRPr sz="1800"/>
          </a:p>
          <a:p>
            <a:pPr marL="457200" lvl="0" indent="-342900" algn="l" rtl="0">
              <a:spcBef>
                <a:spcPts val="0"/>
              </a:spcBef>
              <a:spcAft>
                <a:spcPts val="0"/>
              </a:spcAft>
              <a:buSzPts val="1800"/>
              <a:buAutoNum type="arabicPeriod"/>
            </a:pPr>
            <a:r>
              <a:rPr lang="en" sz="1800"/>
              <a:t>Organization </a:t>
            </a:r>
            <a:endParaRPr sz="1800"/>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 - DH Examples</a:t>
            </a:r>
            <a:endParaRPr/>
          </a:p>
        </p:txBody>
      </p:sp>
      <p:sp>
        <p:nvSpPr>
          <p:cNvPr id="208" name="Google Shape;208;p33"/>
          <p:cNvSpPr txBox="1">
            <a:spLocks noGrp="1"/>
          </p:cNvSpPr>
          <p:nvPr>
            <p:ph type="body" idx="1"/>
          </p:nvPr>
        </p:nvSpPr>
        <p:spPr>
          <a:xfrm>
            <a:off x="729450" y="2122750"/>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Mackenzie Brooks - Teaching Statement - </a:t>
            </a:r>
            <a:r>
              <a:rPr lang="en" sz="1600" u="sng">
                <a:solidFill>
                  <a:schemeClr val="hlink"/>
                </a:solidFill>
                <a:latin typeface="Arial"/>
                <a:ea typeface="Arial"/>
                <a:cs typeface="Arial"/>
                <a:sym typeface="Arial"/>
                <a:hlinkClick r:id="rId3"/>
              </a:rPr>
              <a:t>https://mackenziekbrooks.info/teaching/statement.html</a:t>
            </a:r>
            <a:endParaRPr sz="1600"/>
          </a:p>
          <a:p>
            <a:pPr marL="457200" lvl="0" indent="-330200" algn="l" rtl="0">
              <a:spcBef>
                <a:spcPts val="0"/>
              </a:spcBef>
              <a:spcAft>
                <a:spcPts val="0"/>
              </a:spcAft>
              <a:buSzPts val="1600"/>
              <a:buChar char="●"/>
            </a:pPr>
            <a:r>
              <a:rPr lang="en" sz="1600"/>
              <a:t>Ryan Cordell - Statement of Teaching Philosophy - </a:t>
            </a:r>
            <a:r>
              <a:rPr lang="en" sz="1600" u="sng">
                <a:solidFill>
                  <a:schemeClr val="hlink"/>
                </a:solidFill>
                <a:latin typeface="Arial"/>
                <a:ea typeface="Arial"/>
                <a:cs typeface="Arial"/>
                <a:sym typeface="Arial"/>
                <a:hlinkClick r:id="rId4"/>
              </a:rPr>
              <a:t>https://ryancordell.org/statements</a:t>
            </a:r>
            <a:endParaRPr sz="1600"/>
          </a:p>
          <a:p>
            <a:pPr marL="457200" lvl="0" indent="-330200" algn="l" rtl="0">
              <a:spcBef>
                <a:spcPts val="0"/>
              </a:spcBef>
              <a:spcAft>
                <a:spcPts val="0"/>
              </a:spcAft>
              <a:buSzPts val="1600"/>
              <a:buChar char="●"/>
            </a:pPr>
            <a:r>
              <a:rPr lang="en" sz="1600"/>
              <a:t>UCLA DH Program - A Student Collaborators Bill of Rights - </a:t>
            </a:r>
            <a:r>
              <a:rPr lang="en" sz="1600" u="sng">
                <a:solidFill>
                  <a:schemeClr val="hlink"/>
                </a:solidFill>
                <a:latin typeface="Arial"/>
                <a:ea typeface="Arial"/>
                <a:cs typeface="Arial"/>
                <a:sym typeface="Arial"/>
                <a:hlinkClick r:id="rId5"/>
              </a:rPr>
              <a:t>https://humtech.ucla.edu/news/a-student-collaborators-bill-of-rights/</a:t>
            </a:r>
            <a:endParaRPr sz="1600"/>
          </a:p>
          <a:p>
            <a:pPr marL="457200" lvl="0" indent="-330200" algn="l" rtl="0">
              <a:spcBef>
                <a:spcPts val="0"/>
              </a:spcBef>
              <a:spcAft>
                <a:spcPts val="0"/>
              </a:spcAft>
              <a:buSzPts val="1600"/>
              <a:buChar char="●"/>
            </a:pPr>
            <a:r>
              <a:rPr lang="en" sz="1600"/>
              <a:t>Scholars’ Lab Student Programs Charter - </a:t>
            </a:r>
            <a:r>
              <a:rPr lang="en" sz="1600" u="sng">
                <a:solidFill>
                  <a:schemeClr val="hlink"/>
                </a:solidFill>
                <a:latin typeface="Arial"/>
                <a:ea typeface="Arial"/>
                <a:cs typeface="Arial"/>
                <a:sym typeface="Arial"/>
                <a:hlinkClick r:id="rId6"/>
              </a:rPr>
              <a:t>https://scholarslab.lib.virginia.edu/student-programs-charter/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Framing Thoughts</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How do we find our own sense of pedagogy?</a:t>
            </a:r>
            <a:endParaRPr sz="1800"/>
          </a:p>
          <a:p>
            <a:pPr marL="914400" lvl="1" indent="-342900" algn="l" rtl="0">
              <a:spcBef>
                <a:spcPts val="0"/>
              </a:spcBef>
              <a:spcAft>
                <a:spcPts val="0"/>
              </a:spcAft>
              <a:buSzPts val="1800"/>
              <a:buChar char="○"/>
            </a:pPr>
            <a:r>
              <a:rPr lang="en" sz="1800"/>
              <a:t>Think about what you’re doing.</a:t>
            </a:r>
            <a:endParaRPr sz="1800"/>
          </a:p>
          <a:p>
            <a:pPr marL="914400" lvl="1" indent="-342900" algn="l" rtl="0">
              <a:spcBef>
                <a:spcPts val="0"/>
              </a:spcBef>
              <a:spcAft>
                <a:spcPts val="0"/>
              </a:spcAft>
              <a:buSzPts val="1800"/>
              <a:buChar char="○"/>
            </a:pPr>
            <a:r>
              <a:rPr lang="en" sz="1800"/>
              <a:t>Recognize the choices you make.</a:t>
            </a:r>
            <a:endParaRPr sz="1800"/>
          </a:p>
          <a:p>
            <a:pPr marL="914400" lvl="1" indent="-342900" algn="l" rtl="0">
              <a:spcBef>
                <a:spcPts val="0"/>
              </a:spcBef>
              <a:spcAft>
                <a:spcPts val="0"/>
              </a:spcAft>
              <a:buSzPts val="1800"/>
              <a:buChar char="○"/>
            </a:pPr>
            <a:r>
              <a:rPr lang="en" sz="1800"/>
              <a:t>Work from specific examples to broader values.</a:t>
            </a:r>
            <a:endParaRPr sz="1800"/>
          </a:p>
          <a:p>
            <a:pPr marL="0" lvl="0" indent="0" algn="l" rtl="0">
              <a:spcBef>
                <a:spcPts val="160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Framing Thoughts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Why a pedagogy of / for Digital Humanities specifically?</a:t>
            </a:r>
            <a:endParaRPr sz="1800"/>
          </a:p>
          <a:p>
            <a:pPr marL="457200" lvl="0" indent="-342900" algn="l" rtl="0">
              <a:spcBef>
                <a:spcPts val="1600"/>
              </a:spcBef>
              <a:spcAft>
                <a:spcPts val="0"/>
              </a:spcAft>
              <a:buSzPts val="1800"/>
              <a:buChar char="●"/>
            </a:pPr>
            <a:r>
              <a:rPr lang="en" sz="1800"/>
              <a:t>Interdisciplinarity / imposter syndrome / collaboration</a:t>
            </a:r>
            <a:endParaRPr sz="1800"/>
          </a:p>
          <a:p>
            <a:pPr marL="914400" lvl="1" indent="-342900" algn="l" rtl="0">
              <a:spcBef>
                <a:spcPts val="0"/>
              </a:spcBef>
              <a:spcAft>
                <a:spcPts val="0"/>
              </a:spcAft>
              <a:buSzPts val="1800"/>
              <a:buChar char="○"/>
            </a:pPr>
            <a:r>
              <a:rPr lang="en" sz="1800"/>
              <a:t>We’re always teaching</a:t>
            </a:r>
            <a:endParaRPr sz="1800"/>
          </a:p>
          <a:p>
            <a:pPr marL="457200" lvl="0" indent="-342900" algn="l" rtl="0">
              <a:spcBef>
                <a:spcPts val="0"/>
              </a:spcBef>
              <a:spcAft>
                <a:spcPts val="0"/>
              </a:spcAft>
              <a:buSzPts val="1800"/>
              <a:buChar char="●"/>
            </a:pPr>
            <a:r>
              <a:rPr lang="en" sz="1800"/>
              <a:t>Foregrounding a dh praxis should involve your pedagogy</a:t>
            </a:r>
            <a:endParaRPr sz="1800"/>
          </a:p>
          <a:p>
            <a:pPr marL="457200" lvl="0" indent="-342900" algn="l" rtl="0">
              <a:spcBef>
                <a:spcPts val="0"/>
              </a:spcBef>
              <a:spcAft>
                <a:spcPts val="0"/>
              </a:spcAft>
              <a:buSzPts val="1800"/>
              <a:buChar char="●"/>
            </a:pPr>
            <a:r>
              <a:rPr lang="en" sz="1800"/>
              <a:t>Establishes a contract of ethics with your students</a:t>
            </a:r>
            <a:endParaRPr sz="1800"/>
          </a:p>
          <a:p>
            <a:pPr marL="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3047-9DD9-714F-A7D3-994D8BBC9AE0}"/>
              </a:ext>
            </a:extLst>
          </p:cNvPr>
          <p:cNvSpPr>
            <a:spLocks noGrp="1"/>
          </p:cNvSpPr>
          <p:nvPr>
            <p:ph type="title"/>
          </p:nvPr>
        </p:nvSpPr>
        <p:spPr/>
        <p:txBody>
          <a:bodyPr/>
          <a:lstStyle/>
          <a:p>
            <a:r>
              <a:rPr lang="en-US"/>
              <a:t>L. Dee Fink's Taxonomy of Significant Learning</a:t>
            </a:r>
          </a:p>
        </p:txBody>
      </p:sp>
      <p:pic>
        <p:nvPicPr>
          <p:cNvPr id="5" name="Picture 4">
            <a:extLst>
              <a:ext uri="{FF2B5EF4-FFF2-40B4-BE49-F238E27FC236}">
                <a16:creationId xmlns:a16="http://schemas.microsoft.com/office/drawing/2014/main" id="{B02BE0B7-54DF-2641-B960-556B6E51A31C}"/>
              </a:ext>
            </a:extLst>
          </p:cNvPr>
          <p:cNvPicPr>
            <a:picLocks noChangeAspect="1"/>
          </p:cNvPicPr>
          <p:nvPr/>
        </p:nvPicPr>
        <p:blipFill>
          <a:blip r:embed="rId3"/>
          <a:stretch>
            <a:fillRect/>
          </a:stretch>
        </p:blipFill>
        <p:spPr>
          <a:xfrm>
            <a:off x="3081550" y="1853850"/>
            <a:ext cx="2984500" cy="2984500"/>
          </a:xfrm>
          <a:prstGeom prst="rect">
            <a:avLst/>
          </a:prstGeom>
        </p:spPr>
      </p:pic>
    </p:spTree>
    <p:extLst>
      <p:ext uri="{BB962C8B-B14F-4D97-AF65-F5344CB8AC3E}">
        <p14:creationId xmlns:p14="http://schemas.microsoft.com/office/powerpoint/2010/main" val="17621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“Mind mapping works by using simple free association of words, one after another, to open up the idea space” - </a:t>
            </a:r>
            <a:r>
              <a:rPr lang="en" sz="2400" i="1"/>
              <a:t>Designing Your Life</a:t>
            </a:r>
            <a:r>
              <a:rPr lang="en" sz="2400"/>
              <a:t> by Bill Burnett and Dave Evans</a:t>
            </a:r>
            <a:endParaRPr sz="2400"/>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Pick a topic</a:t>
            </a:r>
            <a:endParaRPr sz="1600"/>
          </a:p>
          <a:p>
            <a:pPr marL="457200" lvl="0" indent="-330200" algn="l" rtl="0">
              <a:spcBef>
                <a:spcPts val="0"/>
              </a:spcBef>
              <a:spcAft>
                <a:spcPts val="0"/>
              </a:spcAft>
              <a:buSzPts val="1600"/>
              <a:buAutoNum type="arabicPeriod"/>
            </a:pPr>
            <a:r>
              <a:rPr lang="en" sz="1600"/>
              <a:t>Map associations</a:t>
            </a:r>
            <a:endParaRPr sz="1600"/>
          </a:p>
          <a:p>
            <a:pPr marL="457200" lvl="0" indent="-330200" algn="l" rtl="0">
              <a:spcBef>
                <a:spcPts val="0"/>
              </a:spcBef>
              <a:spcAft>
                <a:spcPts val="0"/>
              </a:spcAft>
              <a:buSzPts val="1600"/>
              <a:buAutoNum type="arabicPeriod"/>
            </a:pPr>
            <a:r>
              <a:rPr lang="en" sz="1600"/>
              <a:t>Make secondary connections and create concepts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138363" y="785813"/>
            <a:ext cx="4867275" cy="3571875"/>
          </a:xfrm>
          <a:prstGeom prst="rect">
            <a:avLst/>
          </a:prstGeom>
          <a:noFill/>
          <a:ln>
            <a:noFill/>
          </a:ln>
        </p:spPr>
      </p:pic>
      <p:sp>
        <p:nvSpPr>
          <p:cNvPr id="130" name="Google Shape;130;p20"/>
          <p:cNvSpPr txBox="1"/>
          <p:nvPr/>
        </p:nvSpPr>
        <p:spPr>
          <a:xfrm>
            <a:off x="5558575" y="5192350"/>
            <a:ext cx="6826500" cy="7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31" name="Google Shape;131;p20"/>
          <p:cNvSpPr txBox="1"/>
          <p:nvPr/>
        </p:nvSpPr>
        <p:spPr>
          <a:xfrm>
            <a:off x="1158750" y="4569525"/>
            <a:ext cx="68265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Burnett and Evans, </a:t>
            </a:r>
            <a:r>
              <a:rPr lang="en" i="1">
                <a:latin typeface="Lato"/>
                <a:ea typeface="Lato"/>
                <a:cs typeface="Lato"/>
                <a:sym typeface="Lato"/>
              </a:rPr>
              <a:t>Designing Your Life</a:t>
            </a:r>
            <a:r>
              <a:rPr lang="en">
                <a:latin typeface="Lato"/>
                <a:ea typeface="Lato"/>
                <a:cs typeface="Lato"/>
                <a:sym typeface="Lato"/>
              </a:rPr>
              <a:t>, p. 71.</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There should be a reason for everything you do in the classroom.</a:t>
            </a:r>
            <a:endParaRPr sz="1600"/>
          </a:p>
          <a:p>
            <a:pPr marL="457200" lvl="0" indent="-330200" algn="l" rtl="0">
              <a:spcBef>
                <a:spcPts val="0"/>
              </a:spcBef>
              <a:spcAft>
                <a:spcPts val="0"/>
              </a:spcAft>
              <a:buSzPts val="1600"/>
              <a:buChar char="●"/>
            </a:pPr>
            <a:r>
              <a:rPr lang="en" sz="1600"/>
              <a:t>Some of those reasons might be instinct. </a:t>
            </a:r>
            <a:endParaRPr sz="1600"/>
          </a:p>
          <a:p>
            <a:pPr marL="457200" lvl="0" indent="-330200" algn="l" rtl="0">
              <a:spcBef>
                <a:spcPts val="0"/>
              </a:spcBef>
              <a:spcAft>
                <a:spcPts val="0"/>
              </a:spcAft>
              <a:buSzPts val="1600"/>
              <a:buChar char="●"/>
            </a:pPr>
            <a:r>
              <a:rPr lang="en" sz="1600"/>
              <a:t>Mind mapping can help you realize what you care about.</a:t>
            </a:r>
            <a:endParaRPr sz="1600"/>
          </a:p>
          <a:p>
            <a:pPr marL="457200" lvl="0" indent="-330200" algn="l" rtl="0">
              <a:spcBef>
                <a:spcPts val="0"/>
              </a:spcBef>
              <a:spcAft>
                <a:spcPts val="0"/>
              </a:spcAft>
              <a:buSzPts val="1600"/>
              <a:buChar char="●"/>
            </a:pPr>
            <a:r>
              <a:rPr lang="en" sz="1600"/>
              <a:t>Goal is to surface the details of your class, abstract and concrete.</a:t>
            </a:r>
            <a:endParaRPr sz="1600"/>
          </a:p>
          <a:p>
            <a:pPr marL="457200" lvl="0" indent="-330200" algn="l" rtl="0">
              <a:spcBef>
                <a:spcPts val="0"/>
              </a:spcBef>
              <a:spcAft>
                <a:spcPts val="0"/>
              </a:spcAft>
              <a:buSzPts val="1600"/>
              <a:buChar char="●"/>
            </a:pPr>
            <a:r>
              <a:rPr lang="en" sz="1600"/>
              <a:t>Then circle things that are especially important to you.</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For example, on my mind map I circled:</a:t>
            </a:r>
            <a:endParaRPr sz="1600"/>
          </a:p>
          <a:p>
            <a:pPr marL="914400" lvl="1" indent="-330200" algn="l" rtl="0">
              <a:spcBef>
                <a:spcPts val="0"/>
              </a:spcBef>
              <a:spcAft>
                <a:spcPts val="0"/>
              </a:spcAft>
              <a:buSzPts val="1600"/>
              <a:buChar char="○"/>
            </a:pPr>
            <a:r>
              <a:rPr lang="en" sz="1600"/>
              <a:t>Critical thinking</a:t>
            </a:r>
            <a:endParaRPr sz="1600"/>
          </a:p>
          <a:p>
            <a:pPr marL="914400" lvl="1" indent="-330200" algn="l" rtl="0">
              <a:spcBef>
                <a:spcPts val="0"/>
              </a:spcBef>
              <a:spcAft>
                <a:spcPts val="0"/>
              </a:spcAft>
              <a:buSzPts val="1600"/>
              <a:buChar char="○"/>
            </a:pPr>
            <a:r>
              <a:rPr lang="en" sz="1600"/>
              <a:t>Questions</a:t>
            </a:r>
            <a:endParaRPr sz="1600"/>
          </a:p>
          <a:p>
            <a:pPr marL="914400" lvl="1" indent="-330200" algn="l" rtl="0">
              <a:spcBef>
                <a:spcPts val="0"/>
              </a:spcBef>
              <a:spcAft>
                <a:spcPts val="0"/>
              </a:spcAft>
              <a:buSzPts val="1600"/>
              <a:buChar char="○"/>
            </a:pPr>
            <a:r>
              <a:rPr lang="en" sz="1600"/>
              <a:t>Owning technology</a:t>
            </a:r>
            <a:endParaRPr sz="1600"/>
          </a:p>
          <a:p>
            <a:pPr marL="914400" lvl="1" indent="-330200" algn="l" rtl="0">
              <a:spcBef>
                <a:spcPts val="0"/>
              </a:spcBef>
              <a:spcAft>
                <a:spcPts val="0"/>
              </a:spcAft>
              <a:buSzPts val="1600"/>
              <a:buChar char="○"/>
            </a:pPr>
            <a:r>
              <a:rPr lang="en" sz="1600"/>
              <a:t>Hands-on activities</a:t>
            </a:r>
            <a:endParaRPr sz="1600"/>
          </a:p>
          <a:p>
            <a:pPr marL="457200" lvl="0" indent="-330200" algn="l" rtl="0">
              <a:spcBef>
                <a:spcPts val="0"/>
              </a:spcBef>
              <a:spcAft>
                <a:spcPts val="0"/>
              </a:spcAft>
              <a:buSzPts val="1600"/>
              <a:buChar char="●"/>
            </a:pPr>
            <a:r>
              <a:rPr lang="en" sz="1600"/>
              <a:t>“Beyond Buttonology: Digital Humanities, Digital Pedagogy, and the ACRL Framework” - John E. Russell and Merinda Kaye Hensley</a:t>
            </a:r>
            <a:endParaRPr sz="1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1045</Words>
  <Application>Microsoft Macintosh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Arial</vt:lpstr>
      <vt:lpstr>Raleway</vt:lpstr>
      <vt:lpstr>Streamline</vt:lpstr>
      <vt:lpstr> Mind Mapping Your (Digital) Pedagogy</vt:lpstr>
      <vt:lpstr>Framing Thoughts</vt:lpstr>
      <vt:lpstr>Framing Thoughts</vt:lpstr>
      <vt:lpstr>L. Dee Fink's Taxonomy of Significant Learning</vt:lpstr>
      <vt:lpstr>Mind Mapping Your Pedagogy</vt:lpstr>
      <vt:lpstr>Mind Mapping Your Pedagogy</vt:lpstr>
      <vt:lpstr>PowerPoint Presentation</vt:lpstr>
      <vt:lpstr>Mind Mapping Your Pedagogy</vt:lpstr>
      <vt:lpstr>Mind Mapping Your Pedagogy</vt:lpstr>
      <vt:lpstr>Mind Mapping Your Pedagogy</vt:lpstr>
      <vt:lpstr>L. Dee Fink's Taxonomy of Significant Learning</vt:lpstr>
      <vt:lpstr>Mind Mapping Your Pedagogy</vt:lpstr>
      <vt:lpstr>Activity 2: Assess samples (30 minutes)</vt:lpstr>
      <vt:lpstr>Bibliography - DH Examples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Mapping Your (Digital) Pedagogy</dc:title>
  <cp:lastModifiedBy>Walsh, Brandon M (bmw9t)</cp:lastModifiedBy>
  <cp:revision>10</cp:revision>
  <dcterms:modified xsi:type="dcterms:W3CDTF">2019-10-01T18:19:52Z</dcterms:modified>
</cp:coreProperties>
</file>