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97" r:id="rId3"/>
    <p:sldId id="290" r:id="rId4"/>
    <p:sldId id="257" r:id="rId5"/>
    <p:sldId id="259" r:id="rId6"/>
    <p:sldId id="292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6" r:id="rId16"/>
    <p:sldId id="285" r:id="rId17"/>
    <p:sldId id="299" r:id="rId18"/>
    <p:sldId id="287" r:id="rId19"/>
    <p:sldId id="288" r:id="rId20"/>
    <p:sldId id="289" r:id="rId21"/>
    <p:sldId id="293" r:id="rId22"/>
    <p:sldId id="296" r:id="rId23"/>
    <p:sldId id="258" r:id="rId24"/>
    <p:sldId id="294" r:id="rId25"/>
    <p:sldId id="295" r:id="rId26"/>
    <p:sldId id="29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9640"/>
  </p:normalViewPr>
  <p:slideViewPr>
    <p:cSldViewPr snapToGrid="0" snapToObjects="1">
      <p:cViewPr varScale="1">
        <p:scale>
          <a:sx n="44" d="100"/>
          <a:sy n="44" d="100"/>
        </p:scale>
        <p:origin x="-155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72EBC-2E3C-CF45-9A4B-623097783979}" type="datetimeFigureOut">
              <a:t>9/18/19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B715B-618E-024D-9745-4BA83BFF9D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6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questions that should be asked?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B715B-618E-024D-9745-4BA83BFF9D4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82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add up</a:t>
            </a:r>
            <a:r>
              <a:rPr lang="en-US" baseline="0" dirty="0"/>
              <a:t> the numbers for the sentence, we can get a sense of the feelings in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70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in particular that Fahrenheit</a:t>
            </a:r>
            <a:r>
              <a:rPr lang="en-US" baseline="0" dirty="0"/>
              <a:t> 451 appears to be the happiest.</a:t>
            </a:r>
          </a:p>
          <a:p>
            <a:endParaRPr lang="en-US" baseline="0" dirty="0"/>
          </a:p>
          <a:p>
            <a:r>
              <a:rPr lang="en-US" baseline="0" dirty="0"/>
              <a:t>Key concepts to point them towards:</a:t>
            </a:r>
          </a:p>
          <a:p>
            <a:endParaRPr lang="en-US" baseline="0" dirty="0"/>
          </a:p>
          <a:p>
            <a:r>
              <a:rPr lang="en-US" baseline="0" dirty="0"/>
              <a:t>How do they move from individual words to whole paragraphs' sentiment?</a:t>
            </a:r>
          </a:p>
          <a:p>
            <a:r>
              <a:rPr lang="en-US" baseline="0" dirty="0"/>
              <a:t>How do they compare or not the sentiment of each others? They need to have the same common number system</a:t>
            </a:r>
          </a:p>
          <a:p>
            <a:r>
              <a:rPr lang="en-US" baseline="0" dirty="0"/>
              <a:t>They need a dictionary of words that have sentiments</a:t>
            </a:r>
          </a:p>
          <a:p>
            <a:r>
              <a:rPr lang="en-US" baseline="0" dirty="0"/>
              <a:t>Does every word have a polarity associated with it?</a:t>
            </a:r>
          </a:p>
          <a:p>
            <a:r>
              <a:rPr lang="en-US" baseline="0" dirty="0"/>
              <a:t>What about context? How would you account for context?</a:t>
            </a:r>
          </a:p>
          <a:p>
            <a:r>
              <a:rPr lang="en-US" baseline="0" dirty="0"/>
              <a:t>Anything else?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70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53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77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numbers did you get? Do some people have different numbers?</a:t>
            </a:r>
            <a:endParaRPr lang="en-US" dirty="0"/>
          </a:p>
          <a:p>
            <a:r>
              <a:rPr lang="en-US" dirty="0"/>
              <a:t>Note in particular that Fahrenheit</a:t>
            </a:r>
            <a:r>
              <a:rPr lang="en-US" baseline="0" dirty="0"/>
              <a:t> 451 appears to be the happiest.</a:t>
            </a:r>
          </a:p>
          <a:p>
            <a:r>
              <a:rPr lang="en-US" baseline="0" dirty="0"/>
              <a:t>What do you make of this form of measure? What can you imagine it used for.</a:t>
            </a:r>
          </a:p>
          <a:p>
            <a:r>
              <a:rPr lang="en-US" baseline="0" dirty="0"/>
              <a:t>Can you imagine any way to make it work better? (have humans validate the results and tweak them)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90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 you do with sentiment analysis?</a:t>
            </a:r>
          </a:p>
          <a:p>
            <a:r>
              <a:rPr lang="en-US" dirty="0"/>
              <a:t>From a humanities perspective, you can say that by registering</a:t>
            </a:r>
            <a:r>
              <a:rPr lang="en-US" baseline="0" dirty="0"/>
              <a:t> moments of happiness or sadness over time, you can measure a plot’s tension. You could get a sense of the plot arc in a text. </a:t>
            </a:r>
            <a:r>
              <a:rPr lang="en-US" baseline="0" dirty="0" err="1"/>
              <a:t>Jockers</a:t>
            </a:r>
            <a:r>
              <a:rPr lang="en-US" baseline="0" dirty="0"/>
              <a:t> claims there are really only six shapes if you do this kind of math.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40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were their reactions to digital pedagogy in the humanities?</a:t>
            </a:r>
            <a:br>
              <a:rPr lang="en-US"/>
            </a:br>
            <a:r>
              <a:rPr lang="en-US"/>
              <a:t>What did they read about there? Anything they noticed that was particular compelling?</a:t>
            </a:r>
          </a:p>
          <a:p>
            <a:r>
              <a:rPr lang="en-US"/>
              <a:t>How does this kind of teaching relate to teaching they have done?</a:t>
            </a:r>
          </a:p>
          <a:p>
            <a:r>
              <a:rPr lang="en-US"/>
              <a:t>What might some goals be that they could have when designing an assignment or workshop?</a:t>
            </a:r>
            <a:br>
              <a:rPr lang="en-US"/>
            </a:br>
            <a:r>
              <a:rPr lang="en-US"/>
              <a:t>What would some challenges be?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Anything feel scary?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Feel empowering?</a:t>
            </a:r>
            <a:br>
              <a:rPr lang="en-US"/>
            </a:br>
            <a:r>
              <a:rPr lang="en-US"/>
              <a:t>Let's talk about those risks!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If time allows…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What are their research interests?</a:t>
            </a:r>
          </a:p>
          <a:p>
            <a:r>
              <a:rPr lang="en-US"/>
              <a:t>Does anyone have any first ideas?</a:t>
            </a:r>
          </a:p>
          <a:p>
            <a:r>
              <a:rPr lang="en-US"/>
              <a:t>Anyone totally stumped as to how to get started?</a:t>
            </a:r>
            <a:br>
              <a:rPr lang="en-US"/>
            </a:br>
            <a:r>
              <a:rPr lang="en-US"/>
              <a:t>Think through some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B715B-618E-024D-9745-4BA83BFF9D40}" type="slidenum"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75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Reactions to the buttonology reading?</a:t>
            </a:r>
          </a:p>
          <a:p>
            <a:r>
              <a:rPr lang="en-US"/>
              <a:t>What are the worst teaching/learning experiences they've ever had?</a:t>
            </a:r>
          </a:p>
          <a:p>
            <a:r>
              <a:rPr lang="en-US"/>
              <a:t>What scares them about teaching digital humanities?</a:t>
            </a:r>
          </a:p>
          <a:p>
            <a:endParaRPr lang="en-US"/>
          </a:p>
          <a:p>
            <a:r>
              <a:rPr lang="en-US"/>
              <a:t>Things you want them to get to – it's ok not to know everything. The technology can get in the way; it's not always necessary; you only need to know a little bit. They're all good teachers. </a:t>
            </a:r>
          </a:p>
          <a:p>
            <a:endParaRPr lang="en-US"/>
          </a:p>
          <a:p>
            <a:r>
              <a:rPr lang="en-US"/>
              <a:t>Buttonology certainly has its place, but there are other ways to teach.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B715B-618E-024D-9745-4BA83BFF9D40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7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B715B-618E-024D-9745-4BA83BFF9D40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6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last type</a:t>
            </a:r>
            <a:r>
              <a:rPr lang="en-US" baseline="0" dirty="0"/>
              <a:t> of reading. How do you tell if a text is happy or sad?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these sentences happy or sad?</a:t>
            </a:r>
            <a:r>
              <a:rPr lang="en-US" baseline="0" dirty="0"/>
              <a:t> How do you tell?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66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Happy? Sad? How do you</a:t>
            </a:r>
            <a:r>
              <a:rPr lang="en-US" baseline="0" dirty="0"/>
              <a:t> tell? Maybe there’s some other kind of measure?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Happy? Sad? How do you</a:t>
            </a:r>
            <a:r>
              <a:rPr lang="en-US" baseline="0" dirty="0"/>
              <a:t> tell? Maybe there’s some other kind </a:t>
            </a:r>
            <a:r>
              <a:rPr lang="en-US" baseline="0"/>
              <a:t>of measure?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87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remember computers like numbers. How might we register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72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AD9-45EC-574A-BF48-6DAFD18755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6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B1AA9B-75E5-FD4C-9434-81A1526FD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E78FADD-A0D9-7343-9724-ACAC00BC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41052E-22FC-AD41-88F7-26DA74BF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BF15DC-F4EC-574E-8B34-01608999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F3A25D-AECB-CB4E-9DDC-955BC789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4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0C500-7ACC-9444-828A-C4CDE26E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4BC144-9DE1-4B42-9FA5-2C98BE179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7EC5EB-BBED-6A48-B8C7-968879F5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5834CD-8410-144F-8BE9-EF127245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FDE0DE-9CD3-E14B-923E-DFAF8279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0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3C34DE1-A6C2-4840-A81B-1725562E4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9680262-9136-874E-A594-41883D7CD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C9EAF5-1CE7-A84D-8E0C-869746F5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B14378-B34C-5F4D-A751-23459510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4D6E2C-33BD-2C41-A4B5-6B66F5E5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2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6C90D5-3C4D-C844-9E54-93A2BA33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5C89EB-F9CD-FB45-B306-0084799A1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4EB14F-ECBE-A044-9080-A98B7039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173ED3-393B-BE45-8BDD-A9322848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46B4E5-0FEE-384E-A55D-1299E48C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2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84152C-DA96-6F4D-A6A5-9A1C8A07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F28458-0275-3243-B5E2-D8478BF4D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0C4CFE-C3A2-EE4A-A07A-60F407FF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95C880-FC9B-DF45-B218-AB6096F9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F2DEC0-DD8C-2146-B2AB-4225AD97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2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AA7966-6A9E-BB47-B0D5-022A8BFF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0E63D0-B606-D045-9BC7-8A7C4FBD8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0A7184-08BF-6946-A73B-46C8EEEF8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1CC4CD5-DF04-CB4A-B452-8CF8F748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7EE44C-8245-FC4A-8644-B0BC387B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7292A2-044B-F74F-AE51-9A076330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1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877B23-7D5B-114B-977D-FF95CB19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F2F6F6-0712-0C44-AFE9-CF79B5C7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1234FE-C8EB-F346-9041-D1F62ADB5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8059DA7-8B0B-004E-BE37-608303523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DC0F461-4073-C248-A264-29ACEA19F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36C98B1-9C5F-0848-8498-B25F76B8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5B9C569-C952-5B46-966A-B8B2841A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D608B8F-C05C-F74F-A75E-DEDD8185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6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15BAF5-88D0-1B4E-B9D7-181B7AB3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CDBA150-C058-EA41-A2DE-47777EE4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4C23133-E357-C547-B6C0-7BFD2E77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A015D96-FA65-4A4F-9C6E-70F6CC0E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4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9B82D3E-3BC4-8C45-A0CC-C0F7A2D9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140ADA-5463-6741-9388-4CBC8AEE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27D47FC-D29D-314C-A619-689821FA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0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12A72C-08AA-664F-A164-4B0C154F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3294DA-9248-6946-89BB-9B4A307D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41B0514-EE3D-3140-82DA-235DC7B9F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87C5ED0-B451-FF46-B735-33285D1D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4FA009-6F34-2542-9265-C618E320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96A06DB-D25C-2A45-8014-83C3A146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0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3FFB8D-CD50-DC4C-82B3-D070C1E7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EDC98FB-CE17-F148-8C37-C140BDA9E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6CC15CF-8754-A643-9228-87065AB14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B8B5C9-FE70-504D-B355-17395ED0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9D22-5EF9-9546-AAFA-1A29548E4F74}" type="datetimeFigureOut"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F530C92-7011-3643-89B6-B662EA02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9BEA92-5B64-E14E-8F26-49762A04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5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090644D-4FE3-4D42-9EDB-76E7ECAF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CC6A28-9443-C249-B752-70E534D59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ED9CED-0862-0947-85E3-16D1ABDB4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39D22-5EF9-9546-AAFA-1A29548E4F74}" type="datetimeFigureOut"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DF948B-9408-DF4C-B7D2-87868BF61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E72953-A870-6D4D-A07C-4349679D6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D593B-EB06-414D-9BE1-81F6A989E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94B3CD-A195-6145-A136-A424087C1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Workshop on Workshops</a:t>
            </a:r>
          </a:p>
        </p:txBody>
      </p:sp>
    </p:spTree>
    <p:extLst>
      <p:ext uri="{BB962C8B-B14F-4D97-AF65-F5344CB8AC3E}">
        <p14:creationId xmlns:p14="http://schemas.microsoft.com/office/powerpoint/2010/main" val="1856857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"It was the best of times, it was the worst of times…”</a:t>
            </a:r>
          </a:p>
          <a:p>
            <a:endParaRPr lang="en-US" dirty="0"/>
          </a:p>
          <a:p>
            <a:r>
              <a:rPr lang="en-US" dirty="0"/>
              <a:t>Not a clear answer overall. We need a better way to register this. Let’s go word by word.</a:t>
            </a:r>
          </a:p>
        </p:txBody>
      </p:sp>
    </p:spTree>
    <p:extLst>
      <p:ext uri="{BB962C8B-B14F-4D97-AF65-F5344CB8AC3E}">
        <p14:creationId xmlns:p14="http://schemas.microsoft.com/office/powerpoint/2010/main" val="123215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1" y="1720840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"It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best			happy!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times, </a:t>
            </a:r>
          </a:p>
          <a:p>
            <a:r>
              <a:rPr lang="en-US" sz="2500" dirty="0"/>
              <a:t>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worst			sad!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times…"</a:t>
            </a:r>
          </a:p>
        </p:txBody>
      </p:sp>
    </p:spTree>
    <p:extLst>
      <p:ext uri="{BB962C8B-B14F-4D97-AF65-F5344CB8AC3E}">
        <p14:creationId xmlns:p14="http://schemas.microsoft.com/office/powerpoint/2010/main" val="419100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1" y="1720840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"It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best			happy! / positive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times, </a:t>
            </a:r>
          </a:p>
          <a:p>
            <a:r>
              <a:rPr lang="en-US" sz="2500" dirty="0"/>
              <a:t>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worst			sad! / negative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times…"</a:t>
            </a:r>
          </a:p>
        </p:txBody>
      </p:sp>
    </p:spTree>
    <p:extLst>
      <p:ext uri="{BB962C8B-B14F-4D97-AF65-F5344CB8AC3E}">
        <p14:creationId xmlns:p14="http://schemas.microsoft.com/office/powerpoint/2010/main" val="3720841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1" y="1720840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"It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best			happy! / positive / 1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times, </a:t>
            </a:r>
          </a:p>
          <a:p>
            <a:r>
              <a:rPr lang="en-US" sz="2500" dirty="0"/>
              <a:t>it </a:t>
            </a:r>
          </a:p>
          <a:p>
            <a:r>
              <a:rPr lang="en-US" sz="2500" dirty="0"/>
              <a:t>was </a:t>
            </a:r>
          </a:p>
          <a:p>
            <a:r>
              <a:rPr lang="en-US" sz="2500" dirty="0"/>
              <a:t>the </a:t>
            </a:r>
          </a:p>
          <a:p>
            <a:r>
              <a:rPr lang="en-US" sz="2500" dirty="0"/>
              <a:t>worst			sad! / negative / -1</a:t>
            </a:r>
          </a:p>
          <a:p>
            <a:r>
              <a:rPr lang="en-US" sz="2500" dirty="0"/>
              <a:t>of </a:t>
            </a:r>
          </a:p>
          <a:p>
            <a:r>
              <a:rPr lang="en-US" sz="2500" dirty="0"/>
              <a:t>times…"</a:t>
            </a:r>
          </a:p>
        </p:txBody>
      </p:sp>
    </p:spTree>
    <p:extLst>
      <p:ext uri="{BB962C8B-B14F-4D97-AF65-F5344CB8AC3E}">
        <p14:creationId xmlns:p14="http://schemas.microsoft.com/office/powerpoint/2010/main" val="3016996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"It was the best of times, it was the worst of times…”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/>
              <a:t>	</a:t>
            </a:r>
            <a:r>
              <a:rPr lang="en-US" smtClean="0"/>
              <a:t>1</a:t>
            </a:r>
            <a:r>
              <a:rPr lang="en-US" dirty="0"/>
              <a:t>		</a:t>
            </a:r>
            <a:r>
              <a:rPr lang="en-US"/>
              <a:t>	</a:t>
            </a:r>
            <a:r>
              <a:rPr lang="en-US" smtClean="0"/>
              <a:t>-1 </a:t>
            </a:r>
            <a:r>
              <a:rPr lang="en-US" dirty="0"/>
              <a:t>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= 0</a:t>
            </a:r>
          </a:p>
          <a:p>
            <a:pPr marL="0" indent="0">
              <a:buNone/>
            </a:pPr>
            <a:r>
              <a:rPr lang="en-US" dirty="0"/>
              <a:t>Overall neutral sentiment</a:t>
            </a:r>
          </a:p>
        </p:txBody>
      </p:sp>
    </p:spTree>
    <p:extLst>
      <p:ext uri="{BB962C8B-B14F-4D97-AF65-F5344CB8AC3E}">
        <p14:creationId xmlns:p14="http://schemas.microsoft.com/office/powerpoint/2010/main" val="370355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 the sentiment for each of the three excerpts on your handout. </a:t>
            </a:r>
          </a:p>
          <a:p>
            <a:r>
              <a:rPr lang="en-US" dirty="0"/>
              <a:t>Which is happier? Sadder?</a:t>
            </a:r>
          </a:p>
          <a:p>
            <a:r>
              <a:rPr lang="en-US" dirty="0"/>
              <a:t>Happiest? Saddest?</a:t>
            </a:r>
          </a:p>
          <a:p>
            <a:r>
              <a:rPr lang="en-US" dirty="0"/>
              <a:t>Any problems or questions that this raises?</a:t>
            </a:r>
          </a:p>
        </p:txBody>
      </p:sp>
    </p:spTree>
    <p:extLst>
      <p:ext uri="{BB962C8B-B14F-4D97-AF65-F5344CB8AC3E}">
        <p14:creationId xmlns:p14="http://schemas.microsoft.com/office/powerpoint/2010/main" val="1954955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imagine a range of emotions: good, better, best.</a:t>
            </a:r>
          </a:p>
          <a:p>
            <a:r>
              <a:rPr lang="en-US" dirty="0"/>
              <a:t>So you could use a range of numbers: good = +1, better= +3, best = +5</a:t>
            </a:r>
          </a:p>
          <a:p>
            <a:r>
              <a:rPr lang="en-US" dirty="0"/>
              <a:t>Say, assign any emotion-laden word a number between -5 and +5. </a:t>
            </a:r>
          </a:p>
          <a:p>
            <a:r>
              <a:rPr lang="en-US" dirty="0"/>
              <a:t>Keep in mind that you’re not reading for context. Simply on a word-by-word basis.</a:t>
            </a:r>
          </a:p>
          <a:p>
            <a:r>
              <a:rPr lang="en-US" dirty="0"/>
              <a:t>So “yes” would be positive. “no” would be negative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00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account for context?</a:t>
            </a:r>
          </a:p>
          <a:p>
            <a:r>
              <a:rPr lang="en-US" dirty="0"/>
              <a:t>How do we make sure our results are comparable?</a:t>
            </a:r>
          </a:p>
          <a:p>
            <a:r>
              <a:rPr lang="en-US" dirty="0"/>
              <a:t>How can we make sure everyone is getting the same results so that we could compare readings?</a:t>
            </a:r>
          </a:p>
          <a:p>
            <a:r>
              <a:rPr lang="en-US" dirty="0"/>
              <a:t>How do you account for longer texts?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44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Declaration: Negative</a:t>
            </a:r>
          </a:p>
          <a:p>
            <a:r>
              <a:rPr lang="en-US" dirty="0"/>
              <a:t>Kafka: Negative</a:t>
            </a:r>
          </a:p>
          <a:p>
            <a:r>
              <a:rPr lang="en-US" dirty="0"/>
              <a:t>Bradbury: Positive, right?</a:t>
            </a:r>
          </a:p>
        </p:txBody>
      </p:sp>
    </p:spTree>
    <p:extLst>
      <p:ext uri="{BB962C8B-B14F-4D97-AF65-F5344CB8AC3E}">
        <p14:creationId xmlns:p14="http://schemas.microsoft.com/office/powerpoint/2010/main" val="1776092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Vexed</a:t>
            </a:r>
          </a:p>
          <a:p>
            <a:r>
              <a:rPr lang="en-US" dirty="0"/>
              <a:t>But intellectually interesting in itself</a:t>
            </a:r>
          </a:p>
          <a:p>
            <a:r>
              <a:rPr lang="en-US" dirty="0"/>
              <a:t>High stakes for businesses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33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12253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6AE940-B64B-3C44-A159-BF5C5462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AB9B70-C367-2044-BBEB-33A895F0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Frame next assignment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Discuss concept behind it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Share and work through Brandon's example lesson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Start thinking through your own workshop ideas </a:t>
            </a:r>
          </a:p>
          <a:p>
            <a:pPr marL="457200" lvl="1" indent="0">
              <a:buNone/>
            </a:pPr>
            <a:r>
              <a:rPr lang="en-US"/>
              <a:t> (probably next time)</a:t>
            </a:r>
          </a:p>
        </p:txBody>
      </p:sp>
    </p:spTree>
    <p:extLst>
      <p:ext uri="{BB962C8B-B14F-4D97-AF65-F5344CB8AC3E}">
        <p14:creationId xmlns:p14="http://schemas.microsoft.com/office/powerpoint/2010/main" val="377297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698" y="1417639"/>
            <a:ext cx="6448604" cy="4603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9628" y="6021085"/>
            <a:ext cx="535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www.matthewjockers.net</a:t>
            </a:r>
            <a:r>
              <a:rPr lang="en-US" dirty="0"/>
              <a:t>/2015/02/02/</a:t>
            </a:r>
            <a:r>
              <a:rPr lang="en-US" dirty="0" err="1"/>
              <a:t>syuzhet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66560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27F0A7-ED78-5F4A-AB40-E5E81442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on the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12C321-5B80-D843-85F3-BC9F9393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General thoughts on what we did.</a:t>
            </a:r>
          </a:p>
          <a:p>
            <a:r>
              <a:rPr lang="en-US"/>
              <a:t>Thoughts on other technical workshops they've been in.</a:t>
            </a:r>
          </a:p>
          <a:p>
            <a:r>
              <a:rPr lang="en-US"/>
              <a:t>Thoughts on the readings.</a:t>
            </a:r>
          </a:p>
        </p:txBody>
      </p:sp>
    </p:spTree>
    <p:extLst>
      <p:ext uri="{BB962C8B-B14F-4D97-AF65-F5344CB8AC3E}">
        <p14:creationId xmlns:p14="http://schemas.microsoft.com/office/powerpoint/2010/main" val="1509243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27F0A7-ED78-5F4A-AB40-E5E81442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on the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12C321-5B80-D843-85F3-BC9F9393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 risk of technical problems going wrong</a:t>
            </a:r>
          </a:p>
          <a:p>
            <a:r>
              <a:rPr lang="en-US"/>
              <a:t>Students don't need any programming to participate</a:t>
            </a:r>
          </a:p>
          <a:p>
            <a:r>
              <a:rPr lang="en-US"/>
              <a:t>Gets concepts across but the students arrive at them on their own</a:t>
            </a:r>
          </a:p>
          <a:p>
            <a:r>
              <a:rPr lang="en-US"/>
              <a:t>Now they'll know what the tools are doing</a:t>
            </a:r>
          </a:p>
          <a:p>
            <a:r>
              <a:rPr lang="en-US"/>
              <a:t>Show them where to go next</a:t>
            </a:r>
          </a:p>
        </p:txBody>
      </p:sp>
    </p:spTree>
    <p:extLst>
      <p:ext uri="{BB962C8B-B14F-4D97-AF65-F5344CB8AC3E}">
        <p14:creationId xmlns:p14="http://schemas.microsoft.com/office/powerpoint/2010/main" val="2338427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9E81A8-FF1B-C345-AA4A-46946395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BADEA3-2F02-1346-BCCA-17D92A5B3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Due Week of October 15th</a:t>
            </a:r>
          </a:p>
          <a:p>
            <a:r>
              <a:rPr lang="en-US"/>
              <a:t>Develop a low-tech, pencil and paper (ish) digital humanities workshop you could give soon based on your research interests.</a:t>
            </a:r>
          </a:p>
          <a:p>
            <a:r>
              <a:rPr lang="en-US"/>
              <a:t>Use it as an opportunity to teach to learn.</a:t>
            </a:r>
          </a:p>
          <a:p>
            <a:r>
              <a:rPr lang="en-US"/>
              <a:t>Be thinking of the Equity Atlas.</a:t>
            </a:r>
          </a:p>
          <a:p>
            <a:r>
              <a:rPr lang="en-US"/>
              <a:t>Work with others on your ideas</a:t>
            </a:r>
          </a:p>
        </p:txBody>
      </p:sp>
    </p:spTree>
    <p:extLst>
      <p:ext uri="{BB962C8B-B14F-4D97-AF65-F5344CB8AC3E}">
        <p14:creationId xmlns:p14="http://schemas.microsoft.com/office/powerpoint/2010/main" val="1909780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FF6825-13FF-0D46-8B12-28B652FF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Begin to Jam on Your Interests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9A19E9-F943-1F48-AA2A-65BAFA390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3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78836A-906F-E54A-8420-B19EB122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/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59CF34-3B0D-B24F-B1BE-B3F59FD7C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Think about what kind of method or concept you want as part of your profile</a:t>
            </a:r>
          </a:p>
          <a:p>
            <a:r>
              <a:rPr lang="en-US"/>
              <a:t>Think through how it might relate to your own…</a:t>
            </a:r>
          </a:p>
          <a:p>
            <a:pPr lvl="1"/>
            <a:r>
              <a:rPr lang="en-US"/>
              <a:t>Research</a:t>
            </a:r>
          </a:p>
          <a:p>
            <a:pPr lvl="1"/>
            <a:r>
              <a:rPr lang="en-US"/>
              <a:t>Workshop</a:t>
            </a:r>
          </a:p>
          <a:p>
            <a:pPr lvl="1"/>
            <a:r>
              <a:rPr lang="en-US"/>
              <a:t>Equity Atlas</a:t>
            </a:r>
          </a:p>
          <a:p>
            <a:r>
              <a:rPr lang="en-US"/>
              <a:t>Start brainstorming workshop ideas. </a:t>
            </a:r>
          </a:p>
          <a:p>
            <a:r>
              <a:rPr lang="en-US"/>
              <a:t>Please feel free to talk to me – I can poke you in a direction</a:t>
            </a:r>
          </a:p>
        </p:txBody>
      </p:sp>
    </p:spTree>
    <p:extLst>
      <p:ext uri="{BB962C8B-B14F-4D97-AF65-F5344CB8AC3E}">
        <p14:creationId xmlns:p14="http://schemas.microsoft.com/office/powerpoint/2010/main" val="643085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1FE232-6D60-EC46-A378-6EA2AF64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7F739C-40AD-984A-84B7-5CC2AA0A9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 ways to start your thinking…</a:t>
            </a:r>
          </a:p>
          <a:p>
            <a:r>
              <a:rPr lang="en-US"/>
              <a:t>Keep exploring </a:t>
            </a:r>
            <a:r>
              <a:rPr lang="en-US" i="1"/>
              <a:t>Digital Pedagogy in the Humanities</a:t>
            </a:r>
            <a:endParaRPr lang="en-US"/>
          </a:p>
          <a:p>
            <a:r>
              <a:rPr lang="en-US"/>
              <a:t>Pick a lesson from programminghistorian.org to work through that looks interesting</a:t>
            </a:r>
          </a:p>
          <a:p>
            <a:r>
              <a:rPr lang="en-US"/>
              <a:t>Shoot me a slack message or meet with me for five minutes!</a:t>
            </a:r>
          </a:p>
          <a:p>
            <a:endParaRPr lang="en-US"/>
          </a:p>
          <a:p>
            <a:r>
              <a:rPr lang="en-US"/>
              <a:t>Goal is to have one or two topics in mind about a dh method/concept  that might relate to interests in some way for next time.</a:t>
            </a:r>
          </a:p>
        </p:txBody>
      </p:sp>
    </p:spTree>
    <p:extLst>
      <p:ext uri="{BB962C8B-B14F-4D97-AF65-F5344CB8AC3E}">
        <p14:creationId xmlns:p14="http://schemas.microsoft.com/office/powerpoint/2010/main" val="377277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9E81A8-FF1B-C345-AA4A-46946395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BADEA3-2F02-1346-BCCA-17D92A5B3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week of October 15th</a:t>
            </a:r>
          </a:p>
          <a:p>
            <a:r>
              <a:rPr lang="en-US" dirty="0"/>
              <a:t>Use it as an </a:t>
            </a:r>
            <a:r>
              <a:rPr lang="en-US" dirty="0"/>
              <a:t>opportunity to teach to learn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Develop </a:t>
            </a:r>
            <a:r>
              <a:rPr lang="en-US" dirty="0"/>
              <a:t>a low-tech, pencil and paper (</a:t>
            </a:r>
            <a:r>
              <a:rPr lang="en-US" dirty="0" err="1"/>
              <a:t>ish</a:t>
            </a:r>
            <a:r>
              <a:rPr lang="en-US" dirty="0"/>
              <a:t>) digital humanities workshop you could give soon based on your research interests.</a:t>
            </a:r>
          </a:p>
          <a:p>
            <a:r>
              <a:rPr lang="en-US" dirty="0" smtClean="0"/>
              <a:t>Be </a:t>
            </a:r>
            <a:r>
              <a:rPr lang="en-US" dirty="0"/>
              <a:t>thinking of the equity atlas.</a:t>
            </a:r>
          </a:p>
          <a:p>
            <a:r>
              <a:rPr lang="en-US" dirty="0"/>
              <a:t>Work with others to workshop your individual workshop materials.</a:t>
            </a:r>
          </a:p>
        </p:txBody>
      </p:sp>
    </p:spTree>
    <p:extLst>
      <p:ext uri="{BB962C8B-B14F-4D97-AF65-F5344CB8AC3E}">
        <p14:creationId xmlns:p14="http://schemas.microsoft.com/office/powerpoint/2010/main" val="248720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A8E53E-300C-8B48-B452-4A45CEB8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Buttonology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63EB3-264B-D74C-AA8B-51D5DEFD8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"Knowing how to upload texts into a tool like Voyant does not help researchers think about what texts should be uploaded, how selecting data relates to a research question, or even what constitutes an effective research question." </a:t>
            </a:r>
          </a:p>
          <a:p>
            <a:r>
              <a:rPr lang="en-US"/>
              <a:t>"Beyond Buttonology: Digital Humanities, Digital Pedagogy, and the ACRL Framework" – John E. Russell and Merinda Kaye Hensley</a:t>
            </a:r>
          </a:p>
          <a:p>
            <a:r>
              <a:rPr lang="en-US"/>
              <a:t>That's the provocation for this unit.</a:t>
            </a:r>
          </a:p>
        </p:txBody>
      </p:sp>
    </p:spTree>
    <p:extLst>
      <p:ext uri="{BB962C8B-B14F-4D97-AF65-F5344CB8AC3E}">
        <p14:creationId xmlns:p14="http://schemas.microsoft.com/office/powerpoint/2010/main" val="370624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B530D9-967D-054D-86B5-AB5AF941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Workshop – Five Ways to Read a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97B1E2-2699-B345-A3F9-45825038A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One-shot workshop that I can use for variable amounts of time</a:t>
            </a:r>
          </a:p>
          <a:p>
            <a:r>
              <a:rPr lang="en-US"/>
              <a:t>Uses basically no technology but powerpoint</a:t>
            </a:r>
          </a:p>
          <a:p>
            <a:r>
              <a:rPr lang="en-US"/>
              <a:t>Basically it's text analysis with pen and paper</a:t>
            </a:r>
          </a:p>
          <a:p>
            <a:r>
              <a:rPr lang="en-US"/>
              <a:t>In what follows, we'll move back and forth between student and teacher perspective</a:t>
            </a:r>
          </a:p>
        </p:txBody>
      </p:sp>
    </p:spTree>
    <p:extLst>
      <p:ext uri="{BB962C8B-B14F-4D97-AF65-F5344CB8AC3E}">
        <p14:creationId xmlns:p14="http://schemas.microsoft.com/office/powerpoint/2010/main" val="305253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192C54-6A19-934F-AEC8-6122064F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Slidessssss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2221DF-E173-E140-B562-CDC304DEE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Slides start here!</a:t>
            </a:r>
          </a:p>
        </p:txBody>
      </p:sp>
    </p:spTree>
    <p:extLst>
      <p:ext uri="{BB962C8B-B14F-4D97-AF65-F5344CB8AC3E}">
        <p14:creationId xmlns:p14="http://schemas.microsoft.com/office/powerpoint/2010/main" val="429453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 text feel?</a:t>
            </a:r>
          </a:p>
          <a:p>
            <a:r>
              <a:rPr lang="en-US" dirty="0"/>
              <a:t>Is it happy? Sad?</a:t>
            </a:r>
          </a:p>
          <a:p>
            <a:r>
              <a:rPr lang="en-US" dirty="0"/>
              <a:t>Complicated questions!</a:t>
            </a:r>
          </a:p>
          <a:p>
            <a:r>
              <a:rPr lang="en-US" dirty="0"/>
              <a:t>Let’s try to tell…</a:t>
            </a:r>
          </a:p>
        </p:txBody>
      </p:sp>
    </p:spTree>
    <p:extLst>
      <p:ext uri="{BB962C8B-B14F-4D97-AF65-F5344CB8AC3E}">
        <p14:creationId xmlns:p14="http://schemas.microsoft.com/office/powerpoint/2010/main" val="12906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 am very happy.”</a:t>
            </a:r>
          </a:p>
          <a:p>
            <a:endParaRPr lang="en-US" dirty="0"/>
          </a:p>
          <a:p>
            <a:r>
              <a:rPr lang="en-US" dirty="0"/>
              <a:t>“She is so sad.”</a:t>
            </a:r>
          </a:p>
        </p:txBody>
      </p:sp>
    </p:spTree>
    <p:extLst>
      <p:ext uri="{BB962C8B-B14F-4D97-AF65-F5344CB8AC3E}">
        <p14:creationId xmlns:p14="http://schemas.microsoft.com/office/powerpoint/2010/main" val="173091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"It was the best of times, it was the worst of times…”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1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1240</Words>
  <Application>Microsoft Macintosh PowerPoint</Application>
  <PresentationFormat>Custom</PresentationFormat>
  <Paragraphs>199</Paragraphs>
  <Slides>26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Workshop on Workshops</vt:lpstr>
      <vt:lpstr>Plan</vt:lpstr>
      <vt:lpstr>Workshop Assignment</vt:lpstr>
      <vt:lpstr>Buttonology</vt:lpstr>
      <vt:lpstr>Example Workshop – Five Ways to Read a Text</vt:lpstr>
      <vt:lpstr>Slidessssss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Sentiment Analysis</vt:lpstr>
      <vt:lpstr>PowerPoint Presentation</vt:lpstr>
      <vt:lpstr>Sentiment Analysis</vt:lpstr>
      <vt:lpstr>Reflect on the Activity</vt:lpstr>
      <vt:lpstr>Reflect on the Activity</vt:lpstr>
      <vt:lpstr>Workshop Assignment</vt:lpstr>
      <vt:lpstr>Begin to Jam on Your Interests a Bit</vt:lpstr>
      <vt:lpstr>Reading / Homework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Workshops</dc:title>
  <dc:creator>Walsh, Brandon M (bmw9t)</dc:creator>
  <cp:lastModifiedBy>Brandon Walsh</cp:lastModifiedBy>
  <cp:revision>41</cp:revision>
  <dcterms:created xsi:type="dcterms:W3CDTF">2018-09-26T14:28:18Z</dcterms:created>
  <dcterms:modified xsi:type="dcterms:W3CDTF">2019-09-18T20:37:42Z</dcterms:modified>
</cp:coreProperties>
</file>