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1" r:id="rId6"/>
    <p:sldId id="264" r:id="rId7"/>
    <p:sldId id="265" r:id="rId8"/>
    <p:sldId id="266" r:id="rId9"/>
    <p:sldId id="267" r:id="rId10"/>
    <p:sldId id="270" r:id="rId11"/>
    <p:sldId id="269" r:id="rId12"/>
    <p:sldId id="271" r:id="rId13"/>
    <p:sldId id="272" r:id="rId14"/>
    <p:sldId id="273" r:id="rId15"/>
    <p:sldId id="274" r:id="rId16"/>
    <p:sldId id="275" r:id="rId17"/>
    <p:sldId id="260" r:id="rId1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64240" y="785904"/>
            <a:ext cx="3924505" cy="348633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14" y="1221534"/>
            <a:ext cx="3360924" cy="1052181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3888" y="2134246"/>
            <a:ext cx="7886700" cy="1110418"/>
          </a:xfrm>
        </p:spPr>
        <p:txBody>
          <a:bodyPr anchor="b">
            <a:normAutofit/>
          </a:bodyPr>
          <a:lstStyle>
            <a:lvl1pPr algn="ctr">
              <a:defRPr lang="en-US" sz="3600" b="1" kern="12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619772" y="3273112"/>
            <a:ext cx="7886700" cy="884264"/>
          </a:xfrm>
        </p:spPr>
        <p:txBody>
          <a:bodyPr>
            <a:noAutofit/>
          </a:bodyPr>
          <a:lstStyle>
            <a:lvl1pPr marL="0" indent="0" algn="ctr">
              <a:buNone/>
              <a:defRPr lang="es-ES" sz="2800" kern="1200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88273" y="6492813"/>
            <a:ext cx="1162974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F32D9002-5E1E-4EF5-9282-EE3C07B99EF7}" type="datetimeFigureOut">
              <a:rPr lang="es-CO" smtClean="0"/>
              <a:pPr/>
              <a:t>23/01/2020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1872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1" t="4762"/>
          <a:stretch/>
        </p:blipFill>
        <p:spPr>
          <a:xfrm rot="5400000">
            <a:off x="5537448" y="3251446"/>
            <a:ext cx="6858000" cy="35510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"/>
          <a:stretch/>
        </p:blipFill>
        <p:spPr>
          <a:xfrm rot="5400000">
            <a:off x="-3101784" y="3086832"/>
            <a:ext cx="6893514" cy="684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lang="en-US" sz="3200" b="1" kern="1200" dirty="0">
                <a:solidFill>
                  <a:srgbClr val="DB0F1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F32D9002-5E1E-4EF5-9282-EE3C07B99EF7}" type="datetimeFigureOut">
              <a:rPr lang="es-CO" smtClean="0"/>
              <a:pPr/>
              <a:t>23/01/2020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2C3CEC99-7917-49F7-912B-DFF92749896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430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4897" y="585926"/>
            <a:ext cx="960453" cy="5655075"/>
          </a:xfrm>
        </p:spPr>
        <p:txBody>
          <a:bodyPr vert="eaVert">
            <a:normAutofit/>
          </a:bodyPr>
          <a:lstStyle>
            <a:lvl1pPr>
              <a:defRPr lang="en-US" sz="2800" b="1" kern="1200" dirty="0">
                <a:solidFill>
                  <a:srgbClr val="DB0F1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2703" cy="6106696"/>
          </a:xfrm>
        </p:spPr>
        <p:txBody>
          <a:bodyPr vert="eaVert"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1" t="4762"/>
          <a:stretch/>
        </p:blipFill>
        <p:spPr>
          <a:xfrm rot="5400000">
            <a:off x="5537448" y="3251446"/>
            <a:ext cx="6858000" cy="35510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"/>
          <a:stretch/>
        </p:blipFill>
        <p:spPr>
          <a:xfrm rot="5400000">
            <a:off x="-3101784" y="3086832"/>
            <a:ext cx="6893514" cy="684340"/>
          </a:xfrm>
          <a:prstGeom prst="rect">
            <a:avLst/>
          </a:prstGeom>
        </p:spPr>
      </p:pic>
      <p:sp>
        <p:nvSpPr>
          <p:cNvPr id="9" name="Rectángulo redondeado 8"/>
          <p:cNvSpPr/>
          <p:nvPr userDrawn="1"/>
        </p:nvSpPr>
        <p:spPr>
          <a:xfrm>
            <a:off x="7554897" y="362457"/>
            <a:ext cx="985124" cy="610936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endParaRPr lang="es-CO" b="1" dirty="0">
              <a:solidFill>
                <a:srgbClr val="DB0F18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8269996" y="226365"/>
            <a:ext cx="490707" cy="40411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37271" y="6049322"/>
            <a:ext cx="623569" cy="516288"/>
          </a:xfrm>
          <a:prstGeom prst="rect">
            <a:avLst/>
          </a:prstGeom>
        </p:spPr>
      </p:pic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-73303" y="1659510"/>
            <a:ext cx="1038780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F32D9002-5E1E-4EF5-9282-EE3C07B99EF7}" type="datetimeFigureOut">
              <a:rPr lang="es-CO" smtClean="0"/>
              <a:pPr/>
              <a:t>23/01/2020</a:t>
            </a:fld>
            <a:endParaRPr lang="es-CO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-776836" y="3491160"/>
            <a:ext cx="2471251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 rot="5400000">
            <a:off x="68171" y="5354885"/>
            <a:ext cx="763480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2C3CEC99-7917-49F7-912B-DFF92749896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550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495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8" y="5963357"/>
            <a:ext cx="9144000" cy="8946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1811046" y="6161041"/>
            <a:ext cx="1162974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F32D9002-5E1E-4EF5-9282-EE3C07B99EF7}" type="datetimeFigureOut">
              <a:rPr lang="es-CO" smtClean="0"/>
              <a:pPr/>
              <a:t>23/01/2020</a:t>
            </a:fld>
            <a:endParaRPr lang="es-CO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9636" y="6161041"/>
            <a:ext cx="3885967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9891" y="6161041"/>
            <a:ext cx="763480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2C3CEC99-7917-49F7-912B-DFF92749896D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7766" y="767246"/>
            <a:ext cx="7306323" cy="561029"/>
          </a:xfrm>
        </p:spPr>
        <p:txBody>
          <a:bodyPr>
            <a:noAutofit/>
          </a:bodyPr>
          <a:lstStyle>
            <a:lvl1pPr>
              <a:defRPr lang="en-US" sz="2400" b="1" kern="1200" dirty="0">
                <a:solidFill>
                  <a:srgbClr val="DB0F1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Rectángulo redondeado 12"/>
          <p:cNvSpPr/>
          <p:nvPr userDrawn="1"/>
        </p:nvSpPr>
        <p:spPr>
          <a:xfrm>
            <a:off x="628650" y="767246"/>
            <a:ext cx="7886700" cy="56102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endParaRPr lang="es-CO" b="1" dirty="0">
              <a:solidFill>
                <a:srgbClr val="DB0F18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6717" y="547635"/>
            <a:ext cx="490707" cy="40411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714" y="1031598"/>
            <a:ext cx="623569" cy="51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1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73" y="2059616"/>
            <a:ext cx="8194088" cy="2494994"/>
          </a:xfrm>
        </p:spPr>
        <p:txBody>
          <a:bodyPr anchor="b">
            <a:normAutofit/>
          </a:bodyPr>
          <a:lstStyle>
            <a:lvl1pPr algn="l">
              <a:defRPr lang="en-US" sz="3200" b="1" kern="1200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035" y="4597207"/>
            <a:ext cx="8194088" cy="822377"/>
          </a:xfrm>
        </p:spPr>
        <p:txBody>
          <a:bodyPr>
            <a:normAutofit/>
          </a:bodyPr>
          <a:lstStyle>
            <a:lvl1pPr marL="0" indent="0" algn="l">
              <a:buNone/>
              <a:defRPr lang="es-ES" sz="2000" kern="1200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495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8" y="5963357"/>
            <a:ext cx="9144000" cy="894643"/>
          </a:xfrm>
          <a:prstGeom prst="rect">
            <a:avLst/>
          </a:prstGeom>
        </p:spPr>
      </p:pic>
      <p:sp>
        <p:nvSpPr>
          <p:cNvPr id="16" name="Date Placeholder 4"/>
          <p:cNvSpPr>
            <a:spLocks noGrp="1"/>
          </p:cNvSpPr>
          <p:nvPr>
            <p:ph type="dt" sz="half" idx="10"/>
          </p:nvPr>
        </p:nvSpPr>
        <p:spPr>
          <a:xfrm>
            <a:off x="1811046" y="6161041"/>
            <a:ext cx="1162974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F32D9002-5E1E-4EF5-9282-EE3C07B99EF7}" type="datetimeFigureOut">
              <a:rPr lang="es-CO" smtClean="0"/>
              <a:pPr/>
              <a:t>23/01/2020</a:t>
            </a:fld>
            <a:endParaRPr lang="es-CO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9636" y="6161041"/>
            <a:ext cx="3885967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9891" y="6161041"/>
            <a:ext cx="763480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2C3CEC99-7917-49F7-912B-DFF92749896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983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495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8" y="5963357"/>
            <a:ext cx="9144000" cy="8946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66" y="767246"/>
            <a:ext cx="7306323" cy="561029"/>
          </a:xfrm>
        </p:spPr>
        <p:txBody>
          <a:bodyPr>
            <a:noAutofit/>
          </a:bodyPr>
          <a:lstStyle>
            <a:lvl1pPr>
              <a:defRPr lang="en-US" sz="2400" b="1" kern="1200" dirty="0">
                <a:solidFill>
                  <a:srgbClr val="DB0F1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Rectángulo redondeado 12"/>
          <p:cNvSpPr/>
          <p:nvPr userDrawn="1"/>
        </p:nvSpPr>
        <p:spPr>
          <a:xfrm>
            <a:off x="628650" y="767246"/>
            <a:ext cx="7886700" cy="56102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endParaRPr lang="es-CO" b="1" dirty="0">
              <a:solidFill>
                <a:srgbClr val="DB0F18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6717" y="547635"/>
            <a:ext cx="490707" cy="40411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714" y="1031598"/>
            <a:ext cx="623569" cy="516288"/>
          </a:xfrm>
          <a:prstGeom prst="rect">
            <a:avLst/>
          </a:prstGeom>
        </p:spPr>
      </p:pic>
      <p:sp>
        <p:nvSpPr>
          <p:cNvPr id="16" name="Date Placeholder 4"/>
          <p:cNvSpPr>
            <a:spLocks noGrp="1"/>
          </p:cNvSpPr>
          <p:nvPr>
            <p:ph type="dt" sz="half" idx="10"/>
          </p:nvPr>
        </p:nvSpPr>
        <p:spPr>
          <a:xfrm>
            <a:off x="1811046" y="6161041"/>
            <a:ext cx="1162974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F32D9002-5E1E-4EF5-9282-EE3C07B99EF7}" type="datetimeFigureOut">
              <a:rPr lang="es-CO" smtClean="0"/>
              <a:pPr/>
              <a:t>23/01/2020</a:t>
            </a:fld>
            <a:endParaRPr lang="es-CO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9636" y="6161041"/>
            <a:ext cx="3885967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9891" y="6161041"/>
            <a:ext cx="763480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2C3CEC99-7917-49F7-912B-DFF92749896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487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495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8" y="5963357"/>
            <a:ext cx="9144000" cy="8946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011" y="767246"/>
            <a:ext cx="7350711" cy="561029"/>
          </a:xfrm>
        </p:spPr>
        <p:txBody>
          <a:bodyPr>
            <a:normAutofit/>
          </a:bodyPr>
          <a:lstStyle>
            <a:lvl1pPr>
              <a:defRPr lang="en-US" sz="2400" b="1" kern="1200" dirty="0">
                <a:solidFill>
                  <a:srgbClr val="DB0F1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Rectángulo redondeado 11"/>
          <p:cNvSpPr/>
          <p:nvPr userDrawn="1"/>
        </p:nvSpPr>
        <p:spPr>
          <a:xfrm>
            <a:off x="628650" y="767246"/>
            <a:ext cx="7886700" cy="56102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endParaRPr lang="es-CO" b="1" dirty="0">
              <a:solidFill>
                <a:srgbClr val="DB0F18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6717" y="547635"/>
            <a:ext cx="490707" cy="40411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714" y="1031598"/>
            <a:ext cx="623569" cy="516288"/>
          </a:xfrm>
          <a:prstGeom prst="rect">
            <a:avLst/>
          </a:prstGeom>
        </p:spPr>
      </p:pic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1811046" y="6161041"/>
            <a:ext cx="1162974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F32D9002-5E1E-4EF5-9282-EE3C07B99EF7}" type="datetimeFigureOut">
              <a:rPr lang="es-CO" smtClean="0"/>
              <a:pPr/>
              <a:t>23/01/2020</a:t>
            </a:fld>
            <a:endParaRPr lang="es-CO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9636" y="6161041"/>
            <a:ext cx="3885967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9891" y="6161041"/>
            <a:ext cx="763480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2C3CEC99-7917-49F7-912B-DFF92749896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043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495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8" y="5963357"/>
            <a:ext cx="9144000" cy="8946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522" y="767246"/>
            <a:ext cx="7350711" cy="561029"/>
          </a:xfrm>
        </p:spPr>
        <p:txBody>
          <a:bodyPr>
            <a:normAutofit/>
          </a:bodyPr>
          <a:lstStyle>
            <a:lvl1pPr>
              <a:defRPr lang="en-US" sz="2400" b="1" kern="1200" dirty="0">
                <a:solidFill>
                  <a:srgbClr val="DB0F1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Rectángulo redondeado 7"/>
          <p:cNvSpPr/>
          <p:nvPr userDrawn="1"/>
        </p:nvSpPr>
        <p:spPr>
          <a:xfrm>
            <a:off x="628650" y="767246"/>
            <a:ext cx="7886700" cy="56102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endParaRPr lang="es-CO" b="1" dirty="0">
              <a:solidFill>
                <a:srgbClr val="DB0F18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6717" y="547635"/>
            <a:ext cx="490707" cy="40411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714" y="1031598"/>
            <a:ext cx="623569" cy="516288"/>
          </a:xfrm>
          <a:prstGeom prst="rect">
            <a:avLst/>
          </a:prstGeom>
        </p:spPr>
      </p:pic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1811046" y="6161041"/>
            <a:ext cx="1162974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F32D9002-5E1E-4EF5-9282-EE3C07B99EF7}" type="datetimeFigureOut">
              <a:rPr lang="es-CO" smtClean="0"/>
              <a:pPr/>
              <a:t>23/01/2020</a:t>
            </a:fld>
            <a:endParaRPr lang="es-CO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9636" y="6161041"/>
            <a:ext cx="3885967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9891" y="6161041"/>
            <a:ext cx="763480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2C3CEC99-7917-49F7-912B-DFF92749896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693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495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8" y="5963357"/>
            <a:ext cx="9144000" cy="894643"/>
          </a:xfrm>
          <a:prstGeom prst="rect">
            <a:avLst/>
          </a:prstGeom>
        </p:spPr>
      </p:pic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811046" y="6161041"/>
            <a:ext cx="1162974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F32D9002-5E1E-4EF5-9282-EE3C07B99EF7}" type="datetimeFigureOut">
              <a:rPr lang="es-CO" smtClean="0"/>
              <a:pPr/>
              <a:t>23/01/2020</a:t>
            </a:fld>
            <a:endParaRPr lang="es-CO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9636" y="6161041"/>
            <a:ext cx="3885967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9891" y="6161041"/>
            <a:ext cx="763480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2C3CEC99-7917-49F7-912B-DFF92749896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840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495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8" y="5963357"/>
            <a:ext cx="9144000" cy="8946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lang="en-US" sz="2400" b="1" kern="1200" dirty="0">
                <a:solidFill>
                  <a:srgbClr val="DB0F1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159706"/>
            <a:ext cx="2949178" cy="3709282"/>
          </a:xfrm>
        </p:spPr>
        <p:txBody>
          <a:bodyPr/>
          <a:lstStyle>
            <a:lvl1pPr marL="0" indent="0">
              <a:buNone/>
              <a:defRPr sz="1600" b="1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0" name="Rectángulo redondeado 9"/>
          <p:cNvSpPr/>
          <p:nvPr userDrawn="1"/>
        </p:nvSpPr>
        <p:spPr>
          <a:xfrm>
            <a:off x="618700" y="455332"/>
            <a:ext cx="2960319" cy="160206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endParaRPr lang="es-CO" b="1" dirty="0">
              <a:solidFill>
                <a:srgbClr val="DB0F18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1469" y="467850"/>
            <a:ext cx="490707" cy="40411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636" y="1525924"/>
            <a:ext cx="623569" cy="516288"/>
          </a:xfrm>
          <a:prstGeom prst="rect">
            <a:avLst/>
          </a:prstGeom>
        </p:spPr>
      </p:pic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1811046" y="6161041"/>
            <a:ext cx="1162974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F32D9002-5E1E-4EF5-9282-EE3C07B99EF7}" type="datetimeFigureOut">
              <a:rPr lang="es-CO" smtClean="0"/>
              <a:pPr/>
              <a:t>23/01/2020</a:t>
            </a:fld>
            <a:endParaRPr lang="es-CO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9636" y="6161041"/>
            <a:ext cx="3885967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9891" y="6161041"/>
            <a:ext cx="763480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2C3CEC99-7917-49F7-912B-DFF92749896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098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495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8" y="5963357"/>
            <a:ext cx="9144000" cy="8946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DB0F1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59706"/>
            <a:ext cx="2949178" cy="3709282"/>
          </a:xfrm>
        </p:spPr>
        <p:txBody>
          <a:bodyPr>
            <a:normAutofit/>
          </a:bodyPr>
          <a:lstStyle>
            <a:lvl1pPr marL="0" indent="0">
              <a:buNone/>
              <a:defRPr lang="es-ES" sz="1600" b="1" kern="1200" dirty="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11046" y="6161041"/>
            <a:ext cx="1162974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F32D9002-5E1E-4EF5-9282-EE3C07B99EF7}" type="datetimeFigureOut">
              <a:rPr lang="es-CO" smtClean="0"/>
              <a:pPr/>
              <a:t>23/01/2020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9636" y="6161041"/>
            <a:ext cx="3885967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9891" y="6161041"/>
            <a:ext cx="763480" cy="365125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fld id="{2C3CEC99-7917-49F7-912B-DFF92749896D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0" name="Rectángulo redondeado 9"/>
          <p:cNvSpPr/>
          <p:nvPr userDrawn="1"/>
        </p:nvSpPr>
        <p:spPr>
          <a:xfrm>
            <a:off x="618700" y="455332"/>
            <a:ext cx="2960319" cy="160206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endParaRPr lang="es-CO" b="1" dirty="0">
              <a:solidFill>
                <a:srgbClr val="DB0F18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1469" y="467850"/>
            <a:ext cx="490707" cy="40411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636" y="1525924"/>
            <a:ext cx="623569" cy="51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8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F32D9002-5E1E-4EF5-9282-EE3C07B99EF7}" type="datetimeFigureOut">
              <a:rPr lang="es-CO" smtClean="0"/>
              <a:pPr/>
              <a:t>23/01/2020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2C3CEC99-7917-49F7-912B-DFF92749896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740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rgbClr val="DB0F18"/>
          </a:solidFill>
          <a:latin typeface="Century Gothic" panose="020B0502020202020204" pitchFamily="34" charset="0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Complejidad de </a:t>
            </a:r>
            <a:r>
              <a:rPr lang="es-CO" dirty="0" smtClean="0"/>
              <a:t>Algoritmos</a:t>
            </a:r>
          </a:p>
          <a:p>
            <a:r>
              <a:rPr lang="es-CO" dirty="0" smtClean="0"/>
              <a:t>Notación</a:t>
            </a:r>
            <a:endParaRPr lang="es-CO" dirty="0"/>
          </a:p>
        </p:txBody>
      </p:sp>
      <p:sp>
        <p:nvSpPr>
          <p:cNvPr id="5" name="Marcador de texto 2"/>
          <p:cNvSpPr txBox="1">
            <a:spLocks/>
          </p:cNvSpPr>
          <p:nvPr/>
        </p:nvSpPr>
        <p:spPr>
          <a:xfrm>
            <a:off x="702900" y="2388848"/>
            <a:ext cx="7886700" cy="884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2800" kern="1200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Estructura de datos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3939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O(1): orden constante</a:t>
            </a:r>
          </a:p>
          <a:p>
            <a:pPr lvl="1"/>
            <a:r>
              <a:rPr lang="es-ES" dirty="0"/>
              <a:t>Siempre </a:t>
            </a:r>
            <a:r>
              <a:rPr lang="es-ES" dirty="0" smtClean="0"/>
              <a:t>se presenta </a:t>
            </a:r>
            <a:r>
              <a:rPr lang="es-ES" dirty="0"/>
              <a:t>un tiempo de ejecución constante</a:t>
            </a:r>
            <a:r>
              <a:rPr lang="es-ES" dirty="0" smtClean="0"/>
              <a:t>.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r>
              <a:rPr lang="es-ES" dirty="0"/>
              <a:t>O(n</a:t>
            </a:r>
            <a:r>
              <a:rPr lang="es-ES" dirty="0" smtClean="0"/>
              <a:t>):</a:t>
            </a:r>
            <a:r>
              <a:rPr lang="es-ES" dirty="0"/>
              <a:t>	orden lineal o de primer orden </a:t>
            </a:r>
            <a:endParaRPr lang="es-ES" dirty="0" smtClean="0"/>
          </a:p>
          <a:p>
            <a:pPr lvl="1"/>
            <a:r>
              <a:rPr lang="es-ES" dirty="0"/>
              <a:t>El tiempo de ejecución es directamente proporcional al tamaño de los datos</a:t>
            </a:r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Notaciones básicas Big – </a:t>
            </a:r>
            <a:r>
              <a:rPr lang="el-GR" dirty="0" smtClean="0"/>
              <a:t>Ο 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964739" y="6489647"/>
            <a:ext cx="622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https://es.wikipedia.org/wiki/Cota_superior_asint%C3%B3tica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50" y="2547121"/>
            <a:ext cx="4238625" cy="5619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0" y="4118742"/>
            <a:ext cx="4705350" cy="15716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90180"/>
            <a:ext cx="4067175" cy="14287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 rot="16200000">
            <a:off x="7147930" y="2000169"/>
            <a:ext cx="3632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https://www.desmos.com/calculator</a:t>
            </a:r>
          </a:p>
        </p:txBody>
      </p:sp>
    </p:spTree>
    <p:extLst>
      <p:ext uri="{BB962C8B-B14F-4D97-AF65-F5344CB8AC3E}">
        <p14:creationId xmlns:p14="http://schemas.microsoft.com/office/powerpoint/2010/main" val="28428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O(n</a:t>
            </a:r>
            <a:r>
              <a:rPr lang="es-ES" baseline="30000" dirty="0"/>
              <a:t>2</a:t>
            </a:r>
            <a:r>
              <a:rPr lang="es-ES" dirty="0" smtClean="0"/>
              <a:t>): orden </a:t>
            </a:r>
            <a:r>
              <a:rPr lang="es-ES" dirty="0"/>
              <a:t>cuadrática o de segundo </a:t>
            </a:r>
            <a:r>
              <a:rPr lang="es-ES" dirty="0" smtClean="0"/>
              <a:t>orden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El rendimiento </a:t>
            </a:r>
            <a:r>
              <a:rPr lang="es-ES" dirty="0"/>
              <a:t>es directamente proporcional al cuadrado del tamaño del conjunto de datos de entrada</a:t>
            </a:r>
            <a:r>
              <a:rPr lang="es-ES" dirty="0" smtClean="0"/>
              <a:t>. Suelen tener bucles anidados</a:t>
            </a:r>
            <a:r>
              <a:rPr lang="en-US" dirty="0" smtClean="0"/>
              <a:t>.</a:t>
            </a:r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Notaciones básicas Big – </a:t>
            </a:r>
            <a:r>
              <a:rPr lang="el-GR" dirty="0"/>
              <a:t>Ο 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964739" y="6489647"/>
            <a:ext cx="622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https://es.wikipedia.org/wiki/Cota_superior_asint%C3%B3tica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29" y="3417570"/>
            <a:ext cx="40671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O(log n</a:t>
            </a:r>
            <a:r>
              <a:rPr lang="es-ES" dirty="0" smtClean="0"/>
              <a:t>):orden logarítmico</a:t>
            </a:r>
          </a:p>
          <a:p>
            <a:pPr lvl="1"/>
            <a:r>
              <a:rPr lang="es-ES" dirty="0" smtClean="0"/>
              <a:t>El </a:t>
            </a:r>
            <a:r>
              <a:rPr lang="es-ES" dirty="0"/>
              <a:t>tiempo </a:t>
            </a:r>
            <a:r>
              <a:rPr lang="es-ES" dirty="0" smtClean="0"/>
              <a:t>de ejecución es </a:t>
            </a:r>
            <a:r>
              <a:rPr lang="es-ES" dirty="0"/>
              <a:t>menor que el tamaño de los datos de entrada. 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Notaciones básicas Big – </a:t>
            </a:r>
            <a:r>
              <a:rPr lang="el-GR" dirty="0"/>
              <a:t>Ο 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964739" y="6489647"/>
            <a:ext cx="622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https://es.wikipedia.org/wiki/Cota_superior_asint%C3%B3tica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2801439"/>
            <a:ext cx="44672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O(2</a:t>
            </a:r>
            <a:r>
              <a:rPr lang="es-ES" baseline="30000" dirty="0"/>
              <a:t>n</a:t>
            </a:r>
            <a:r>
              <a:rPr lang="es-ES" dirty="0"/>
              <a:t>): </a:t>
            </a:r>
            <a:r>
              <a:rPr lang="es-ES" dirty="0" smtClean="0"/>
              <a:t>orden exponencial</a:t>
            </a:r>
          </a:p>
          <a:p>
            <a:pPr lvl="1"/>
            <a:r>
              <a:rPr lang="es-ES" dirty="0" smtClean="0"/>
              <a:t>Duplica su </a:t>
            </a:r>
            <a:r>
              <a:rPr lang="es-ES" dirty="0"/>
              <a:t>complejidad con cada elemento añadido al procesamiento.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Notaciones básicas Big – </a:t>
            </a:r>
            <a:r>
              <a:rPr lang="el-GR" dirty="0"/>
              <a:t>Ο 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964739" y="6489647"/>
            <a:ext cx="622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https://es.wikipedia.org/wiki/Cota_superior_asint%C3%B3tica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66" y="3122430"/>
            <a:ext cx="40671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99" y="879565"/>
            <a:ext cx="7211786" cy="507709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536425" y="6488668"/>
            <a:ext cx="343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https://www.bigocheatsheet.com/</a:t>
            </a:r>
          </a:p>
        </p:txBody>
      </p:sp>
    </p:spTree>
    <p:extLst>
      <p:ext uri="{BB962C8B-B14F-4D97-AF65-F5344CB8AC3E}">
        <p14:creationId xmlns:p14="http://schemas.microsoft.com/office/powerpoint/2010/main" val="76778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Como podemos simplificar las siguientes funciones:</a:t>
            </a:r>
          </a:p>
          <a:p>
            <a:endParaRPr lang="pt-BR" dirty="0"/>
          </a:p>
          <a:p>
            <a:pPr lvl="1"/>
            <a:r>
              <a:rPr lang="pt-BR" dirty="0" smtClean="0"/>
              <a:t>f</a:t>
            </a:r>
            <a:r>
              <a:rPr lang="pt-BR" dirty="0"/>
              <a:t>( n ) = 2</a:t>
            </a:r>
            <a:r>
              <a:rPr lang="pt-BR" baseline="30000" dirty="0"/>
              <a:t>n</a:t>
            </a:r>
            <a:r>
              <a:rPr lang="pt-BR" dirty="0"/>
              <a:t> + 12</a:t>
            </a:r>
          </a:p>
          <a:p>
            <a:pPr lvl="1"/>
            <a:r>
              <a:rPr lang="pt-BR" dirty="0" smtClean="0"/>
              <a:t>f</a:t>
            </a:r>
            <a:r>
              <a:rPr lang="pt-BR" dirty="0"/>
              <a:t>( n ) = 3</a:t>
            </a:r>
            <a:r>
              <a:rPr lang="pt-BR" baseline="30000" dirty="0"/>
              <a:t>n</a:t>
            </a:r>
            <a:r>
              <a:rPr lang="pt-BR" dirty="0"/>
              <a:t> + </a:t>
            </a:r>
            <a:r>
              <a:rPr lang="pt-BR" dirty="0"/>
              <a:t>2</a:t>
            </a:r>
            <a:r>
              <a:rPr lang="pt-BR" baseline="30000" dirty="0"/>
              <a:t>n</a:t>
            </a:r>
          </a:p>
          <a:p>
            <a:pPr lvl="1"/>
            <a:r>
              <a:rPr lang="pt-BR" dirty="0" smtClean="0"/>
              <a:t>f</a:t>
            </a:r>
            <a:r>
              <a:rPr lang="pt-BR" dirty="0"/>
              <a:t>( n ) = </a:t>
            </a:r>
            <a:r>
              <a:rPr lang="pt-BR" dirty="0" smtClean="0"/>
              <a:t>n</a:t>
            </a:r>
            <a:r>
              <a:rPr lang="pt-BR" baseline="30000" dirty="0"/>
              <a:t>4</a:t>
            </a:r>
            <a:r>
              <a:rPr lang="pt-BR" dirty="0" smtClean="0"/>
              <a:t> </a:t>
            </a:r>
            <a:r>
              <a:rPr lang="pt-BR" dirty="0"/>
              <a:t>+ </a:t>
            </a:r>
            <a:r>
              <a:rPr lang="pt-BR" dirty="0" smtClean="0"/>
              <a:t>4</a:t>
            </a:r>
            <a:r>
              <a:rPr lang="pt-BR" baseline="30000" dirty="0"/>
              <a:t>n</a:t>
            </a:r>
            <a:endParaRPr lang="pt-BR" baseline="30000" dirty="0"/>
          </a:p>
          <a:p>
            <a:pPr lvl="1"/>
            <a:r>
              <a:rPr lang="pt-BR" dirty="0" smtClean="0"/>
              <a:t>f</a:t>
            </a:r>
            <a:r>
              <a:rPr lang="pt-BR" dirty="0"/>
              <a:t>( n ) = n</a:t>
            </a:r>
            <a:r>
              <a:rPr lang="pt-BR" baseline="30000" dirty="0"/>
              <a:t>3 </a:t>
            </a:r>
            <a:r>
              <a:rPr lang="pt-BR" dirty="0"/>
              <a:t>+ 3n</a:t>
            </a:r>
            <a:r>
              <a:rPr lang="pt-BR" baseline="30000" dirty="0"/>
              <a:t>2</a:t>
            </a:r>
            <a:r>
              <a:rPr lang="pt-BR" dirty="0"/>
              <a:t> + </a:t>
            </a:r>
            <a:r>
              <a:rPr lang="pt-BR" dirty="0" smtClean="0"/>
              <a:t>7</a:t>
            </a:r>
          </a:p>
          <a:p>
            <a:pPr lvl="1"/>
            <a:endParaRPr lang="pt-BR" dirty="0"/>
          </a:p>
          <a:p>
            <a:r>
              <a:rPr lang="pt-BR" dirty="0" smtClean="0"/>
              <a:t>Comparar </a:t>
            </a:r>
            <a:r>
              <a:rPr lang="es-ES" dirty="0"/>
              <a:t>A </a:t>
            </a:r>
            <a:r>
              <a:rPr lang="es-ES" dirty="0" smtClean="0"/>
              <a:t>posteriori los métodos de ordenamiento de </a:t>
            </a:r>
            <a:r>
              <a:rPr lang="es-ES" dirty="0"/>
              <a:t>vectores </a:t>
            </a:r>
            <a:r>
              <a:rPr lang="es-ES" dirty="0" err="1" smtClean="0"/>
              <a:t>BubbleSort</a:t>
            </a:r>
            <a:r>
              <a:rPr lang="es-ES" dirty="0" smtClean="0"/>
              <a:t> </a:t>
            </a:r>
            <a:r>
              <a:rPr lang="es-ES" dirty="0"/>
              <a:t>y </a:t>
            </a:r>
            <a:r>
              <a:rPr lang="es-ES" dirty="0" err="1" smtClean="0"/>
              <a:t>Quicksort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 de apropiación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459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Indicar el orden del peor caso para los siguientes códigos: 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 de apropiación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66" y="2501945"/>
            <a:ext cx="2943225" cy="600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66" y="3520281"/>
            <a:ext cx="2857500" cy="962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895" y="2347681"/>
            <a:ext cx="2876550" cy="923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895" y="3520281"/>
            <a:ext cx="3486150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4545" y="4482306"/>
            <a:ext cx="3209925" cy="1095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82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García, R. G., &amp; Moreno, A. V. (2000). Técnicas de diseño de algoritmos. Servicio de Publicaciones e Intercambio Científico de la Universidad de Málaga.</a:t>
            </a:r>
            <a:endParaRPr lang="es-CO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Referencias bibliográficas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705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CO" dirty="0" smtClean="0"/>
              <a:t>Determinación de </a:t>
            </a:r>
            <a:r>
              <a:rPr lang="es-ES" dirty="0" smtClean="0"/>
              <a:t>simplicidad y </a:t>
            </a:r>
            <a:r>
              <a:rPr lang="es-ES" dirty="0"/>
              <a:t>en el uso eficiente de los recursos</a:t>
            </a:r>
            <a:r>
              <a:rPr lang="es-ES" dirty="0" smtClean="0"/>
              <a:t>.</a:t>
            </a:r>
            <a:endParaRPr lang="es-CO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s-CO" dirty="0" smtClean="0"/>
              <a:t>Diseño y legibilidad de código.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 smtClean="0"/>
              <a:t>El espacio(memoria </a:t>
            </a:r>
            <a:r>
              <a:rPr lang="es-ES" dirty="0"/>
              <a:t>que </a:t>
            </a:r>
            <a:r>
              <a:rPr lang="es-ES" dirty="0" smtClean="0"/>
              <a:t>utiliza), </a:t>
            </a:r>
            <a:r>
              <a:rPr lang="es-ES" dirty="0"/>
              <a:t>y </a:t>
            </a:r>
            <a:r>
              <a:rPr lang="es-ES" dirty="0" smtClean="0"/>
              <a:t>tiempo</a:t>
            </a:r>
            <a:r>
              <a:rPr lang="es-ES" dirty="0"/>
              <a:t>, </a:t>
            </a:r>
            <a:r>
              <a:rPr lang="es-ES" dirty="0" smtClean="0"/>
              <a:t>(lo </a:t>
            </a:r>
            <a:r>
              <a:rPr lang="es-ES" dirty="0"/>
              <a:t>que tarda en </a:t>
            </a:r>
            <a:r>
              <a:rPr lang="es-ES" dirty="0" smtClean="0"/>
              <a:t>ejecutarse).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Hay dos </a:t>
            </a:r>
            <a:r>
              <a:rPr lang="es-ES" dirty="0" smtClean="0"/>
              <a:t>estudios </a:t>
            </a:r>
            <a:r>
              <a:rPr lang="es-ES" dirty="0"/>
              <a:t>posibles sobre el tiempo: </a:t>
            </a:r>
            <a:endParaRPr lang="es-E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 smtClean="0"/>
              <a:t>A posteriori: consistente </a:t>
            </a:r>
            <a:r>
              <a:rPr lang="es-ES" dirty="0"/>
              <a:t>en medir el tiempo de ejecución del algoritmo para unos valores de entrada </a:t>
            </a:r>
            <a:r>
              <a:rPr lang="es-ES" dirty="0" smtClean="0"/>
              <a:t>dados.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 smtClean="0"/>
              <a:t>A priori: consiste </a:t>
            </a:r>
            <a:r>
              <a:rPr lang="es-ES" dirty="0"/>
              <a:t>en obtener una función que acote (por arriba o por abajo) el tiempo de ejecución del algoritmo para unos valores de entrada dados. </a:t>
            </a:r>
            <a:endParaRPr lang="es-ES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Complejidad de Algoritmos</a:t>
            </a:r>
          </a:p>
        </p:txBody>
      </p:sp>
    </p:spTree>
    <p:extLst>
      <p:ext uri="{BB962C8B-B14F-4D97-AF65-F5344CB8AC3E}">
        <p14:creationId xmlns:p14="http://schemas.microsoft.com/office/powerpoint/2010/main" val="369638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Complejidad de Algoritmos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510159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A </a:t>
            </a:r>
            <a:r>
              <a:rPr lang="es-ES" dirty="0" smtClean="0"/>
              <a:t>posteriori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endParaRPr lang="es-ES" dirty="0" smtClean="0"/>
          </a:p>
          <a:p>
            <a:pPr>
              <a:buFont typeface="Wingdings" panose="05000000000000000000" pitchFamily="2" charset="2"/>
              <a:buChar char="Ø"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endParaRPr lang="es-ES" dirty="0" smtClean="0"/>
          </a:p>
          <a:p>
            <a:pPr>
              <a:buFont typeface="Wingdings" panose="05000000000000000000" pitchFamily="2" charset="2"/>
              <a:buChar char="Ø"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endParaRPr lang="es-E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/>
              <a:t>A priori: modelo matemático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4514850" y="1825625"/>
            <a:ext cx="4000500" cy="4351338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La unidad de tiempo a la que debe hacer referencia estas medidas de eficiencia no puede ser expresada en segundos o en otra unidad de tiempo concreta, pues no existe  un  </a:t>
            </a:r>
            <a:r>
              <a:rPr lang="es-ES" dirty="0" smtClean="0"/>
              <a:t>sistema informático estándar  </a:t>
            </a:r>
            <a:r>
              <a:rPr lang="es-ES" dirty="0"/>
              <a:t>al  que  puedan  hacer  referencia  todas  las  medidas</a:t>
            </a:r>
            <a:r>
              <a:rPr lang="es-ES" dirty="0" smtClean="0"/>
              <a:t>.</a:t>
            </a:r>
          </a:p>
          <a:p>
            <a:pPr algn="just"/>
            <a:r>
              <a:rPr lang="es-ES" dirty="0" smtClean="0"/>
              <a:t>Se debe considerar el tamaño </a:t>
            </a:r>
            <a:r>
              <a:rPr lang="es-ES" dirty="0"/>
              <a:t>de la entrada </a:t>
            </a:r>
            <a:r>
              <a:rPr lang="es-ES" dirty="0" smtClean="0"/>
              <a:t>o el </a:t>
            </a:r>
            <a:r>
              <a:rPr lang="es-ES" dirty="0"/>
              <a:t>número de componentes sobre los que se va a ejecutar el </a:t>
            </a:r>
            <a:r>
              <a:rPr lang="es-ES" dirty="0" smtClean="0"/>
              <a:t>algoritmo.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07363"/>
            <a:ext cx="38862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4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 la hora de medir el tiempo, siempre lo haremos en función del número de </a:t>
            </a:r>
            <a:r>
              <a:rPr lang="es-ES" b="1" dirty="0"/>
              <a:t>operaciones elementales </a:t>
            </a:r>
            <a:r>
              <a:rPr lang="es-ES" dirty="0"/>
              <a:t>que realiza dicho algoritmo, entendiendo por </a:t>
            </a:r>
            <a:r>
              <a:rPr lang="es-ES" dirty="0" smtClean="0"/>
              <a:t>operaciones elementales: operaciones </a:t>
            </a:r>
            <a:r>
              <a:rPr lang="es-ES" dirty="0"/>
              <a:t>aritméticas básicas, asignaciones a </a:t>
            </a:r>
            <a:r>
              <a:rPr lang="es-ES" dirty="0" smtClean="0"/>
              <a:t>variables, comparaciones</a:t>
            </a:r>
            <a:r>
              <a:rPr lang="en-US" dirty="0" smtClean="0"/>
              <a:t> </a:t>
            </a:r>
            <a:r>
              <a:rPr lang="es-ES" dirty="0" smtClean="0"/>
              <a:t>lógicas</a:t>
            </a:r>
            <a:r>
              <a:rPr lang="en-US" dirty="0" smtClean="0"/>
              <a:t>, </a:t>
            </a:r>
            <a:r>
              <a:rPr lang="es-ES" dirty="0" smtClean="0"/>
              <a:t>acceso</a:t>
            </a:r>
            <a:r>
              <a:rPr lang="en-US" dirty="0" smtClean="0"/>
              <a:t> a </a:t>
            </a:r>
            <a:r>
              <a:rPr lang="es-ES" dirty="0" smtClean="0"/>
              <a:t>una</a:t>
            </a:r>
            <a:r>
              <a:rPr lang="en-US" dirty="0" smtClean="0"/>
              <a:t> </a:t>
            </a:r>
            <a:r>
              <a:rPr lang="es-ES" dirty="0" smtClean="0"/>
              <a:t>posición</a:t>
            </a:r>
            <a:r>
              <a:rPr lang="en-US" dirty="0" smtClean="0"/>
              <a:t> de un </a:t>
            </a:r>
            <a:r>
              <a:rPr lang="es-ES" dirty="0" smtClean="0"/>
              <a:t>arreglo</a:t>
            </a:r>
            <a:r>
              <a:rPr lang="en-US" dirty="0" smtClean="0"/>
              <a:t>. 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Complejidad de Algoritmos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40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 priori, se denota </a:t>
            </a:r>
            <a:r>
              <a:rPr lang="es-ES" dirty="0"/>
              <a:t>por T(n) el tiempo de ejecución de un algoritmo para una entrada de tamaño n. Teóricamente T(n) debe indicar el número de instrucciones </a:t>
            </a:r>
            <a:r>
              <a:rPr lang="es-ES" dirty="0" smtClean="0"/>
              <a:t>ejecutadas.</a:t>
            </a:r>
          </a:p>
          <a:p>
            <a:r>
              <a:rPr lang="es-ES" dirty="0" smtClean="0"/>
              <a:t>El </a:t>
            </a:r>
            <a:r>
              <a:rPr lang="es-ES" dirty="0"/>
              <a:t>comportamiento de un algoritmo puede cambiar notablemente para diferentes </a:t>
            </a:r>
            <a:r>
              <a:rPr lang="es-ES" dirty="0" smtClean="0"/>
              <a:t>datos de entrada. De </a:t>
            </a:r>
            <a:r>
              <a:rPr lang="es-ES" dirty="0"/>
              <a:t>hecho, para muchos programas el tiempo de ejecución es en realidad una función de la entrada específica, y no sólo del tamaño de ésta. Así suelen estudiarse tres casos para un mismo algoritmo: caso peor, caso mejor y caso medio. 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Complejidad de Algoritmos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897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Sin considerar el condicional interno, se tiene:</a:t>
            </a:r>
          </a:p>
          <a:p>
            <a:pPr lvl="1"/>
            <a:r>
              <a:rPr lang="es-ES" dirty="0" smtClean="0"/>
              <a:t>T(n) = 2n + 4</a:t>
            </a:r>
          </a:p>
          <a:p>
            <a:r>
              <a:rPr lang="es-ES" dirty="0" smtClean="0"/>
              <a:t>Con el peor caso posible:</a:t>
            </a:r>
          </a:p>
          <a:p>
            <a:pPr lvl="1"/>
            <a:r>
              <a:rPr lang="es-ES" dirty="0"/>
              <a:t>T(n) = </a:t>
            </a:r>
            <a:r>
              <a:rPr lang="es-ES" dirty="0" smtClean="0"/>
              <a:t>6n </a:t>
            </a:r>
            <a:r>
              <a:rPr lang="es-ES" dirty="0"/>
              <a:t>+ 4</a:t>
            </a:r>
          </a:p>
          <a:p>
            <a:r>
              <a:rPr lang="es-ES" dirty="0"/>
              <a:t>Esta función </a:t>
            </a:r>
            <a:r>
              <a:rPr lang="es-ES" dirty="0" smtClean="0"/>
              <a:t>T, </a:t>
            </a:r>
            <a:r>
              <a:rPr lang="es-ES" dirty="0"/>
              <a:t>dado un tamaño n del problema, entrega el número de instrucciones que serían necesarias en el peor de los casos.</a:t>
            </a:r>
            <a:endParaRPr lang="es-ES" dirty="0" smtClean="0"/>
          </a:p>
          <a:p>
            <a:endParaRPr lang="es-ES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análisis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66" y="1825625"/>
            <a:ext cx="2857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Para facilitar todo análisis de la función de tiempo, se hace a un </a:t>
            </a:r>
            <a:r>
              <a:rPr lang="es-ES" dirty="0"/>
              <a:t>lado todos aquellos </a:t>
            </a:r>
            <a:r>
              <a:rPr lang="es-ES" dirty="0" smtClean="0"/>
              <a:t>términos que </a:t>
            </a:r>
            <a:r>
              <a:rPr lang="es-ES" dirty="0"/>
              <a:t>crecen lentamente y sólo </a:t>
            </a:r>
            <a:r>
              <a:rPr lang="es-ES" dirty="0" smtClean="0"/>
              <a:t>se mantienen los </a:t>
            </a:r>
            <a:r>
              <a:rPr lang="es-ES" dirty="0"/>
              <a:t>que crecen rápidamente, a medida que n se hace </a:t>
            </a:r>
            <a:r>
              <a:rPr lang="es-ES" dirty="0" smtClean="0"/>
              <a:t>mayor. Adicionalmente se ignoran las constantes.</a:t>
            </a:r>
          </a:p>
          <a:p>
            <a:r>
              <a:rPr lang="es-ES" dirty="0" smtClean="0"/>
              <a:t>En este caso:</a:t>
            </a:r>
          </a:p>
          <a:p>
            <a:pPr lvl="1"/>
            <a:r>
              <a:rPr lang="es-ES" dirty="0"/>
              <a:t>T(n) = </a:t>
            </a:r>
            <a:r>
              <a:rPr lang="es-ES" dirty="0" smtClean="0"/>
              <a:t>n</a:t>
            </a:r>
          </a:p>
          <a:p>
            <a:endParaRPr lang="es-ES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análisis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66" y="1825625"/>
            <a:ext cx="2857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28650" y="1825625"/>
            <a:ext cx="8367304" cy="4351338"/>
          </a:xfrm>
        </p:spPr>
        <p:txBody>
          <a:bodyPr/>
          <a:lstStyle/>
          <a:p>
            <a:r>
              <a:rPr lang="es-ES" dirty="0" smtClean="0"/>
              <a:t>Cualquier algoritmo que </a:t>
            </a:r>
            <a:r>
              <a:rPr lang="es-ES" dirty="0"/>
              <a:t>carezca de bucles tendrá una </a:t>
            </a:r>
            <a:r>
              <a:rPr lang="es-ES" dirty="0" smtClean="0"/>
              <a:t>T(n</a:t>
            </a:r>
            <a:r>
              <a:rPr lang="es-ES" dirty="0"/>
              <a:t>) = </a:t>
            </a:r>
            <a:r>
              <a:rPr lang="es-ES" dirty="0" smtClean="0"/>
              <a:t>1.</a:t>
            </a:r>
          </a:p>
          <a:p>
            <a:r>
              <a:rPr lang="es-ES" dirty="0"/>
              <a:t>Cualquier algoritmo </a:t>
            </a:r>
            <a:r>
              <a:rPr lang="es-ES" dirty="0" smtClean="0"/>
              <a:t>con </a:t>
            </a:r>
            <a:r>
              <a:rPr lang="es-ES" dirty="0"/>
              <a:t>un único bucle que vaya desde 1 a </a:t>
            </a:r>
            <a:r>
              <a:rPr lang="es-ES" i="1" dirty="0"/>
              <a:t>n</a:t>
            </a:r>
            <a:r>
              <a:rPr lang="es-ES" dirty="0"/>
              <a:t> tendrá </a:t>
            </a:r>
            <a:r>
              <a:rPr lang="es-ES" dirty="0" smtClean="0"/>
              <a:t>T(n</a:t>
            </a:r>
            <a:r>
              <a:rPr lang="es-ES" dirty="0"/>
              <a:t>) = n</a:t>
            </a:r>
            <a:endParaRPr lang="es-ES" dirty="0" smtClean="0"/>
          </a:p>
          <a:p>
            <a:r>
              <a:rPr lang="es-ES" dirty="0" smtClean="0"/>
              <a:t>Algoritmo </a:t>
            </a:r>
            <a:r>
              <a:rPr lang="es-ES" dirty="0"/>
              <a:t>con </a:t>
            </a:r>
            <a:r>
              <a:rPr lang="es-ES" dirty="0" smtClean="0"/>
              <a:t>bucles anidados bajo una misma condición de finalización que vayan </a:t>
            </a:r>
            <a:r>
              <a:rPr lang="es-ES" dirty="0"/>
              <a:t>desde 1 a </a:t>
            </a:r>
            <a:r>
              <a:rPr lang="es-ES" i="1" dirty="0"/>
              <a:t>n</a:t>
            </a:r>
            <a:r>
              <a:rPr lang="es-ES" dirty="0"/>
              <a:t> tendrá T(n) = </a:t>
            </a:r>
            <a:r>
              <a:rPr lang="es-ES" dirty="0" smtClean="0"/>
              <a:t>n</a:t>
            </a:r>
            <a:r>
              <a:rPr lang="es-ES" baseline="30000" dirty="0" smtClean="0"/>
              <a:t>2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Consideraciones generales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378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Cota </a:t>
            </a:r>
            <a:r>
              <a:rPr lang="en-US" dirty="0" smtClean="0"/>
              <a:t>inferior</a:t>
            </a:r>
            <a:r>
              <a:rPr lang="en-US" dirty="0"/>
              <a:t>. </a:t>
            </a:r>
            <a:r>
              <a:rPr lang="es-ES" dirty="0" smtClean="0"/>
              <a:t>Notación</a:t>
            </a:r>
            <a:r>
              <a:rPr lang="en-US" dirty="0" smtClean="0"/>
              <a:t> </a:t>
            </a:r>
            <a:r>
              <a:rPr lang="el-GR" dirty="0" smtClean="0"/>
              <a:t>Ω</a:t>
            </a:r>
            <a:r>
              <a:rPr lang="es-ES" dirty="0" smtClean="0"/>
              <a:t>: Mejor caso posible</a:t>
            </a:r>
          </a:p>
          <a:p>
            <a:r>
              <a:rPr lang="es-ES" dirty="0" smtClean="0"/>
              <a:t>Orden exacto/rango/promedio. Notación </a:t>
            </a:r>
            <a:r>
              <a:rPr lang="el-GR" dirty="0" smtClean="0"/>
              <a:t>Θ</a:t>
            </a:r>
            <a:endParaRPr lang="es-ES" dirty="0" smtClean="0"/>
          </a:p>
          <a:p>
            <a:r>
              <a:rPr lang="en-US" dirty="0"/>
              <a:t>Cota </a:t>
            </a:r>
            <a:r>
              <a:rPr lang="en-US" dirty="0" smtClean="0"/>
              <a:t>superior</a:t>
            </a:r>
            <a:r>
              <a:rPr lang="en-US" dirty="0"/>
              <a:t>. </a:t>
            </a:r>
            <a:r>
              <a:rPr lang="es-ES" dirty="0" smtClean="0"/>
              <a:t>Notación</a:t>
            </a:r>
            <a:r>
              <a:rPr lang="en-US" dirty="0" smtClean="0"/>
              <a:t> </a:t>
            </a:r>
            <a:r>
              <a:rPr lang="el-GR" dirty="0"/>
              <a:t>Ο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dirty="0"/>
              <a:t>Pero caso posible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Notaciones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964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1752</TotalTime>
  <Words>737</Words>
  <Application>Microsoft Office PowerPoint</Application>
  <PresentationFormat>Presentación en pantalla (4:3)</PresentationFormat>
  <Paragraphs>90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Tema de Office</vt:lpstr>
      <vt:lpstr>Presentación de PowerPoint</vt:lpstr>
      <vt:lpstr>Complejidad de Algoritmos</vt:lpstr>
      <vt:lpstr>Complejidad de Algoritmos</vt:lpstr>
      <vt:lpstr>Complejidad de Algoritmos</vt:lpstr>
      <vt:lpstr>Complejidad de Algoritmos</vt:lpstr>
      <vt:lpstr>Ejemplo de análisis</vt:lpstr>
      <vt:lpstr>Ejemplo de análisis</vt:lpstr>
      <vt:lpstr>Consideraciones generales</vt:lpstr>
      <vt:lpstr>Notaciones</vt:lpstr>
      <vt:lpstr>Notaciones básicas Big – Ο </vt:lpstr>
      <vt:lpstr>Notaciones básicas Big – Ο </vt:lpstr>
      <vt:lpstr>Notaciones básicas Big – Ο </vt:lpstr>
      <vt:lpstr>Notaciones básicas Big – Ο </vt:lpstr>
      <vt:lpstr>Presentación de PowerPoint</vt:lpstr>
      <vt:lpstr>Ejercicios de apropiación</vt:lpstr>
      <vt:lpstr>Ejercicios de apropiación</vt:lpstr>
      <vt:lpstr>Referencias bibliográficas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Édison De Jesús Monsalve Flórez</dc:creator>
  <cp:lastModifiedBy>niwdeyen</cp:lastModifiedBy>
  <cp:revision>158</cp:revision>
  <dcterms:created xsi:type="dcterms:W3CDTF">2017-02-14T13:20:17Z</dcterms:created>
  <dcterms:modified xsi:type="dcterms:W3CDTF">2020-01-24T10:05:26Z</dcterms:modified>
</cp:coreProperties>
</file>