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0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79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3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810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33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8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0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5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4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3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2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5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project_downloads/www/shortcuts-6.5.pdf" TargetMode="External"/><Relationship Id="rId2" Type="http://schemas.openxmlformats.org/officeDocument/2006/relationships/hyperlink" Target="http://git.huit.harvard.edu/guide/index.e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anamahitek.com/abreviaturas-utilizadas-en-netbeans-utilizando-la-tecla-ta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 de datos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Edwin </a:t>
            </a:r>
            <a:r>
              <a:rPr lang="es-ES" dirty="0" err="1" smtClean="0"/>
              <a:t>Barragàn</a:t>
            </a:r>
            <a:r>
              <a:rPr lang="es-ES" dirty="0" smtClean="0"/>
              <a:t> Muñoz</a:t>
            </a:r>
          </a:p>
          <a:p>
            <a:r>
              <a:rPr lang="es-ES" dirty="0" smtClean="0"/>
              <a:t>ebarragan@udem.edu.co</a:t>
            </a:r>
          </a:p>
          <a:p>
            <a:r>
              <a:rPr lang="en-US" dirty="0"/>
              <a:t>UOC </a:t>
            </a:r>
            <a:r>
              <a:rPr lang="en-US" dirty="0" err="1"/>
              <a:t>Programación</a:t>
            </a:r>
            <a:r>
              <a:rPr lang="en-US" dirty="0"/>
              <a:t> y </a:t>
            </a:r>
            <a:r>
              <a:rPr lang="en-US" dirty="0" err="1"/>
              <a:t>algoritmia</a:t>
            </a:r>
            <a:endParaRPr lang="en-US" dirty="0"/>
          </a:p>
        </p:txBody>
      </p:sp>
      <p:pic>
        <p:nvPicPr>
          <p:cNvPr id="307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4" y="5147732"/>
            <a:ext cx="2244986" cy="14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48315"/>
              </p:ext>
            </p:extLst>
          </p:nvPr>
        </p:nvGraphicFramePr>
        <p:xfrm>
          <a:off x="1492559" y="1718972"/>
          <a:ext cx="8157050" cy="3573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274">
                  <a:extLst>
                    <a:ext uri="{9D8B030D-6E8A-4147-A177-3AD203B41FA5}">
                      <a16:colId xmlns="" xmlns:a16="http://schemas.microsoft.com/office/drawing/2014/main" val="1162145965"/>
                    </a:ext>
                  </a:extLst>
                </a:gridCol>
                <a:gridCol w="6439776">
                  <a:extLst>
                    <a:ext uri="{9D8B030D-6E8A-4147-A177-3AD203B41FA5}">
                      <a16:colId xmlns="" xmlns:a16="http://schemas.microsoft.com/office/drawing/2014/main" val="1003353477"/>
                    </a:ext>
                  </a:extLst>
                </a:gridCol>
              </a:tblGrid>
              <a:tr h="391796">
                <a:tc gridSpan="2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700020" algn="ctr"/>
                          <a:tab pos="5400040" algn="r"/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CONTEXTUALIZACIÓN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9116095"/>
                  </a:ext>
                </a:extLst>
              </a:tr>
              <a:tr h="75978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 DE ESTUDIO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700020" algn="ctr"/>
                          <a:tab pos="5400040" algn="r"/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Estructuras de datos y los tipos de datos abstractos (TDA), como la base para el análisis, la generalización, la comparación, el diseño e implementación de nuevos sistemas.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8905779"/>
                  </a:ext>
                </a:extLst>
              </a:tr>
              <a:tr h="57146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700020" algn="ctr"/>
                          <a:tab pos="5400040" algn="r"/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¿Por qué la abstracción  caracteriza una estructura de datos?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5506859"/>
                  </a:ext>
                </a:extLst>
              </a:tr>
              <a:tr h="1149414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 (competencia,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conocimiento, valor)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Identificar en las Estructuras de datos mediante un proceso de abstracción que permita modelar el mundo real, los componentes fundamentales de un sistema, su distribución y sus relaciones como integrantes del mismo.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8080564"/>
                  </a:ext>
                </a:extLst>
              </a:tr>
              <a:tr h="701337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CONCEPTOS (leyes, principios, teorías, escuelas)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Estructuras  dinámicas de datos, listas simples, listas dobles, Manejo de registros cabeza, listas circulares, Estructura tipo pila, Estructura tipo cola, Recursividad, Árboles Binarios, Árboles n-arios, Árboles B y sus mejoras.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451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2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4 </a:t>
            </a:r>
            <a:r>
              <a:rPr lang="es-ES" dirty="0"/>
              <a:t>horas semanales de clase </a:t>
            </a:r>
            <a:r>
              <a:rPr lang="es-ES" dirty="0" smtClean="0"/>
              <a:t>presencial. 64 horas en total.</a:t>
            </a:r>
          </a:p>
          <a:p>
            <a:pPr lvl="1"/>
            <a:r>
              <a:rPr lang="es-ES" dirty="0" smtClean="0"/>
              <a:t>Talleres supervisados y asesorados por el profesor.</a:t>
            </a:r>
          </a:p>
          <a:p>
            <a:r>
              <a:rPr lang="es-ES" dirty="0" smtClean="0"/>
              <a:t>Trabajo </a:t>
            </a:r>
            <a:r>
              <a:rPr lang="es-ES" dirty="0"/>
              <a:t>individual por fuera de clase</a:t>
            </a:r>
            <a:r>
              <a:rPr lang="es-ES" dirty="0" smtClean="0"/>
              <a:t>. 80 horas aproximadamente en total.</a:t>
            </a:r>
          </a:p>
          <a:p>
            <a:r>
              <a:rPr lang="es-ES" dirty="0" smtClean="0"/>
              <a:t>Compartir pantalla.</a:t>
            </a:r>
          </a:p>
          <a:p>
            <a:endParaRPr lang="es-ES" dirty="0"/>
          </a:p>
          <a:p>
            <a:r>
              <a:rPr lang="es-ES" dirty="0" smtClean="0"/>
              <a:t>Observaciones:</a:t>
            </a:r>
          </a:p>
          <a:p>
            <a:pPr lvl="1"/>
            <a:r>
              <a:rPr lang="es-ES" dirty="0" smtClean="0"/>
              <a:t>Estudiante </a:t>
            </a:r>
            <a:r>
              <a:rPr lang="es-ES" dirty="0"/>
              <a:t>que no asista al menos al </a:t>
            </a:r>
            <a:r>
              <a:rPr lang="es-ES" dirty="0" smtClean="0"/>
              <a:t>81.25% </a:t>
            </a:r>
            <a:r>
              <a:rPr lang="es-ES" dirty="0"/>
              <a:t>de las clases y sesiones de trabajo supervisado no podrá </a:t>
            </a:r>
            <a:r>
              <a:rPr lang="es-ES" dirty="0" smtClean="0"/>
              <a:t>aprobar. </a:t>
            </a:r>
          </a:p>
          <a:p>
            <a:pPr lvl="1"/>
            <a:r>
              <a:rPr lang="es-ES" dirty="0" smtClean="0"/>
              <a:t>No se puede eximir del examen final.</a:t>
            </a:r>
          </a:p>
          <a:p>
            <a:pPr lvl="1"/>
            <a:r>
              <a:rPr lang="es-ES" dirty="0" smtClean="0"/>
              <a:t>Todas las evaluaciones deben ser realizadas en las instalaciones de la Universidad.</a:t>
            </a:r>
          </a:p>
          <a:p>
            <a:pPr lvl="1"/>
            <a:r>
              <a:rPr lang="es-ES" dirty="0" smtClean="0"/>
              <a:t>Asesorías concertadas previamente de 7:00 a.m. a 8:00 a.m. miércoles y jueves.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4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 y evaluación</a:t>
            </a:r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89878"/>
              </p:ext>
            </p:extLst>
          </p:nvPr>
        </p:nvGraphicFramePr>
        <p:xfrm>
          <a:off x="1885156" y="2245519"/>
          <a:ext cx="7517029" cy="3247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0948">
                  <a:extLst>
                    <a:ext uri="{9D8B030D-6E8A-4147-A177-3AD203B41FA5}">
                      <a16:colId xmlns="" xmlns:a16="http://schemas.microsoft.com/office/drawing/2014/main" val="1953427417"/>
                    </a:ext>
                  </a:extLst>
                </a:gridCol>
                <a:gridCol w="1441524">
                  <a:extLst>
                    <a:ext uri="{9D8B030D-6E8A-4147-A177-3AD203B41FA5}">
                      <a16:colId xmlns="" xmlns:a16="http://schemas.microsoft.com/office/drawing/2014/main" val="1958681793"/>
                    </a:ext>
                  </a:extLst>
                </a:gridCol>
                <a:gridCol w="1484557">
                  <a:extLst>
                    <a:ext uri="{9D8B030D-6E8A-4147-A177-3AD203B41FA5}">
                      <a16:colId xmlns="" xmlns:a16="http://schemas.microsoft.com/office/drawing/2014/main" val="2330390501"/>
                    </a:ext>
                  </a:extLst>
                </a:gridCol>
              </a:tblGrid>
              <a:tr h="207645">
                <a:tc rowSpan="2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spc="-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Sesiones  </a:t>
                      </a:r>
                      <a:r>
                        <a:rPr lang="es-ES" sz="1400" spc="-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Temas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SESIONES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1473517"/>
                  </a:ext>
                </a:extLst>
              </a:tr>
              <a:tr h="302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Directas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Independientes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2261949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Presentación de la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asignatura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35740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Análisis de complejidad de algoritmos: eficiencia y complejidad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Estructuras 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Dinámicas de datos.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Listas Simples - Operaciones 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listas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Taller en </a:t>
                      </a: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 </a:t>
                      </a: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s-E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ES" sz="1400" b="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Miércoles 5 de febrero</a:t>
                      </a:r>
                      <a:r>
                        <a:rPr lang="es-E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757694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3.Listas Dobles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Taller </a:t>
                      </a: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</a:t>
                      </a: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 </a:t>
                      </a: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s-E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ES" sz="1400" b="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Miércoles 11 de febrero</a:t>
                      </a:r>
                      <a:r>
                        <a:rPr lang="es-E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5226134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Listas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Circulares </a:t>
                      </a:r>
                      <a:endParaRPr lang="es-ES" sz="14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Taller </a:t>
                      </a: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</a:t>
                      </a: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 </a:t>
                      </a: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es-E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ES" sz="1400" b="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Miércoles 18 de febrero</a:t>
                      </a:r>
                      <a:r>
                        <a:rPr lang="es-E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510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9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Cronograma y evaluación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5572461"/>
            <a:ext cx="7229537" cy="1172584"/>
          </a:xfrm>
        </p:spPr>
        <p:txBody>
          <a:bodyPr>
            <a:normAutofit/>
          </a:bodyPr>
          <a:lstStyle/>
          <a:p>
            <a:r>
              <a:rPr lang="es-ES" dirty="0" smtClean="0"/>
              <a:t>Taller 1,2,3,4 </a:t>
            </a:r>
            <a:r>
              <a:rPr lang="es-ES" dirty="0" smtClean="0"/>
              <a:t>promediados = </a:t>
            </a:r>
            <a:r>
              <a:rPr lang="es-ES" dirty="0" smtClean="0"/>
              <a:t>12,5</a:t>
            </a:r>
            <a:r>
              <a:rPr lang="es-ES" dirty="0" smtClean="0"/>
              <a:t>%</a:t>
            </a:r>
            <a:endParaRPr lang="es-ES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14708"/>
              </p:ext>
            </p:extLst>
          </p:nvPr>
        </p:nvGraphicFramePr>
        <p:xfrm>
          <a:off x="1885156" y="2245519"/>
          <a:ext cx="7506270" cy="291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3220">
                  <a:extLst>
                    <a:ext uri="{9D8B030D-6E8A-4147-A177-3AD203B41FA5}">
                      <a16:colId xmlns="" xmlns:a16="http://schemas.microsoft.com/office/drawing/2014/main" val="1953427417"/>
                    </a:ext>
                  </a:extLst>
                </a:gridCol>
                <a:gridCol w="1441525">
                  <a:extLst>
                    <a:ext uri="{9D8B030D-6E8A-4147-A177-3AD203B41FA5}">
                      <a16:colId xmlns="" xmlns:a16="http://schemas.microsoft.com/office/drawing/2014/main" val="1958681793"/>
                    </a:ext>
                  </a:extLst>
                </a:gridCol>
                <a:gridCol w="1441525">
                  <a:extLst>
                    <a:ext uri="{9D8B030D-6E8A-4147-A177-3AD203B41FA5}">
                      <a16:colId xmlns="" xmlns:a16="http://schemas.microsoft.com/office/drawing/2014/main" val="2330390501"/>
                    </a:ext>
                  </a:extLst>
                </a:gridCol>
              </a:tblGrid>
              <a:tr h="207645">
                <a:tc rowSpan="2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spc="-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Sesiones  </a:t>
                      </a:r>
                      <a:r>
                        <a:rPr lang="es-ES" sz="1400" spc="-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Temas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SESIONES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1473517"/>
                  </a:ext>
                </a:extLst>
              </a:tr>
              <a:tr h="302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Directas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Independientes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2261949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5.Estructura tipo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Pila / Cola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Aplicaciones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Taller en </a:t>
                      </a: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clase </a:t>
                      </a: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es-E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ES" sz="1400" b="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Viernes 27 de febrero</a:t>
                      </a:r>
                      <a:r>
                        <a:rPr lang="es-E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357408"/>
                  </a:ext>
                </a:extLst>
              </a:tr>
              <a:tr h="1199730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s-ES" sz="14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Actividad </a:t>
                      </a: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individual Quiz</a:t>
                      </a:r>
                      <a:r>
                        <a:rPr lang="es-ES" sz="1400" b="1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12,5</a:t>
                      </a:r>
                      <a:r>
                        <a:rPr lang="es-ES" sz="1400" b="1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% </a:t>
                      </a:r>
                      <a:r>
                        <a:rPr lang="es-ES" sz="1400" b="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(Miércoles 4 de marzo)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757694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7.Recursividad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522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2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Cronograma y evaluación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6002319"/>
            <a:ext cx="7229537" cy="796066"/>
          </a:xfrm>
        </p:spPr>
        <p:txBody>
          <a:bodyPr>
            <a:normAutofit/>
          </a:bodyPr>
          <a:lstStyle/>
          <a:p>
            <a:r>
              <a:rPr lang="es-ES" dirty="0" smtClean="0"/>
              <a:t>Taller 6, </a:t>
            </a:r>
            <a:r>
              <a:rPr lang="es-ES" dirty="0" smtClean="0"/>
              <a:t>7 promediados </a:t>
            </a:r>
            <a:r>
              <a:rPr lang="es-ES" dirty="0" smtClean="0"/>
              <a:t>= 12,5%</a:t>
            </a:r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082859"/>
              </p:ext>
            </p:extLst>
          </p:nvPr>
        </p:nvGraphicFramePr>
        <p:xfrm>
          <a:off x="1872964" y="1501807"/>
          <a:ext cx="7506270" cy="4358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3220">
                  <a:extLst>
                    <a:ext uri="{9D8B030D-6E8A-4147-A177-3AD203B41FA5}">
                      <a16:colId xmlns="" xmlns:a16="http://schemas.microsoft.com/office/drawing/2014/main" val="1953427417"/>
                    </a:ext>
                  </a:extLst>
                </a:gridCol>
                <a:gridCol w="1441525">
                  <a:extLst>
                    <a:ext uri="{9D8B030D-6E8A-4147-A177-3AD203B41FA5}">
                      <a16:colId xmlns="" xmlns:a16="http://schemas.microsoft.com/office/drawing/2014/main" val="1958681793"/>
                    </a:ext>
                  </a:extLst>
                </a:gridCol>
                <a:gridCol w="1441525">
                  <a:extLst>
                    <a:ext uri="{9D8B030D-6E8A-4147-A177-3AD203B41FA5}">
                      <a16:colId xmlns="" xmlns:a16="http://schemas.microsoft.com/office/drawing/2014/main" val="2330390501"/>
                    </a:ext>
                  </a:extLst>
                </a:gridCol>
              </a:tblGrid>
              <a:tr h="207645">
                <a:tc rowSpan="2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spc="-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Sesiones  </a:t>
                      </a:r>
                      <a:r>
                        <a:rPr lang="es-ES" sz="1400" spc="-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Temas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SESIONES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1473517"/>
                  </a:ext>
                </a:extLst>
              </a:tr>
              <a:tr h="302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Directas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Independientes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2261949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Parcial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(Del lunes 09 al sábado 14 de marzo)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35740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7.Recursividad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Taller en clase 5 </a:t>
                      </a:r>
                      <a:r>
                        <a:rPr lang="es-E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ES" sz="1400" b="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Viernes 20 de marzo</a:t>
                      </a:r>
                      <a:r>
                        <a:rPr lang="es-E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2838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8.Árboles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Binarios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Taller en clase 6 </a:t>
                      </a:r>
                      <a:r>
                        <a:rPr lang="es-E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ES" sz="1400" b="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Viernes 3 de abril</a:t>
                      </a:r>
                      <a:r>
                        <a:rPr lang="es-E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757694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9.Árboles n-arios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Grafos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Taller en </a:t>
                      </a: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clase </a:t>
                      </a: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es-ES" sz="1400" b="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(Miércoles 29 de abril)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5226134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10.Árboles  B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Operaciones 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 árboles B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Trabajo práctico 12,5</a:t>
                      </a: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% </a:t>
                      </a: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b="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(sustentaciones del 13 y 15 de mayo)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4345853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Final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(Del lunes 18 de mayo al sábado 30 de mayo.)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077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16918"/>
              </p:ext>
            </p:extLst>
          </p:nvPr>
        </p:nvGraphicFramePr>
        <p:xfrm>
          <a:off x="677334" y="2074386"/>
          <a:ext cx="10619232" cy="2643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19232"/>
              </a:tblGrid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 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Goodrich, Michael.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Tamassia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Roberto. 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Estructura de datos y algoritmos en Java. Compañía Editorial Continental, 2002.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  </a:t>
                      </a:r>
                      <a:r>
                        <a:rPr lang="es-CO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Takeyas</a:t>
                      </a: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Bruno López. Estructura de datos orientados a objetos. Pseudocódigo y aplicaciones en C#.net. </a:t>
                      </a:r>
                      <a:r>
                        <a:rPr lang="es-CO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Alfaomega</a:t>
                      </a: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 Editor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 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Alberto Jaime. 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Estructuras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datos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Algoritmos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Editorial Prentice hall, 2002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  Román Martínez, Elda Quiroga. Estructura de datos. Referencia práctica con orientación a objetos. Editorial  Thomson,  2002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  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Joyanes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Aguilar Luis. Estructura de Datos. Editorial Mc Graw Hill. 1999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  Gutiérrez, Xavier. Estructuras de datos: especificación, diseño e implementación. </a:t>
                      </a:r>
                      <a:r>
                        <a:rPr lang="es-CO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Alfaomega</a:t>
                      </a: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 Editor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Bradley W. Miller, David L.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Ranum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Problem Solving with Algorithms and Data Structures Using Python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Bibliografía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5676287" cy="3880379"/>
          </a:xfrm>
        </p:spPr>
        <p:txBody>
          <a:bodyPr/>
          <a:lstStyle/>
          <a:p>
            <a:r>
              <a:rPr lang="es-ES" dirty="0" smtClean="0"/>
              <a:t>Asistir puntualmente</a:t>
            </a:r>
          </a:p>
          <a:p>
            <a:r>
              <a:rPr lang="es-ES" dirty="0" smtClean="0"/>
              <a:t>Entregar talleres en repositorios (</a:t>
            </a:r>
            <a:r>
              <a:rPr lang="es-ES" dirty="0" err="1"/>
              <a:t>G</a:t>
            </a:r>
            <a:r>
              <a:rPr lang="es-ES" dirty="0" err="1" smtClean="0"/>
              <a:t>ithub</a:t>
            </a:r>
            <a:r>
              <a:rPr lang="es-ES" dirty="0"/>
              <a:t>, </a:t>
            </a:r>
            <a:r>
              <a:rPr lang="es-ES" dirty="0" err="1" smtClean="0"/>
              <a:t>Bitbucket</a:t>
            </a:r>
            <a:r>
              <a:rPr lang="es-ES" dirty="0" smtClean="0"/>
              <a:t>…)</a:t>
            </a:r>
          </a:p>
          <a:p>
            <a:pPr lvl="1"/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git.huit.harvard.edu/guide/index.es.html</a:t>
            </a:r>
            <a:endParaRPr lang="es-ES" dirty="0" smtClean="0"/>
          </a:p>
          <a:p>
            <a:r>
              <a:rPr lang="es-ES" dirty="0" smtClean="0"/>
              <a:t>Entorno de trabajo: </a:t>
            </a:r>
            <a:r>
              <a:rPr lang="es-ES" dirty="0" err="1" smtClean="0"/>
              <a:t>Netbeans</a:t>
            </a:r>
            <a:r>
              <a:rPr lang="es-ES" dirty="0" smtClean="0"/>
              <a:t> IDE 8.2</a:t>
            </a:r>
          </a:p>
          <a:p>
            <a:pPr lvl="1"/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netbeans.org/project_downloads/www/shortcuts-6.5.pdf</a:t>
            </a:r>
            <a:endParaRPr lang="es-ES" dirty="0" smtClean="0"/>
          </a:p>
          <a:p>
            <a:pPr lvl="1"/>
            <a:r>
              <a:rPr lang="es-ES" dirty="0">
                <a:hlinkClick r:id="rId4"/>
              </a:rPr>
              <a:t>http://panamahitek.com/abreviaturas-utilizadas-en-netbeans-utilizando-la-tecla-tab</a:t>
            </a:r>
            <a:r>
              <a:rPr lang="es-ES" dirty="0" smtClean="0">
                <a:hlinkClick r:id="rId4"/>
              </a:rPr>
              <a:t>/</a:t>
            </a:r>
            <a:endParaRPr lang="es-ES" dirty="0" smtClean="0"/>
          </a:p>
          <a:p>
            <a:pPr lvl="1"/>
            <a:r>
              <a:rPr lang="es-ES" dirty="0" smtClean="0"/>
              <a:t>Depurar código…</a:t>
            </a:r>
          </a:p>
          <a:p>
            <a:pPr lvl="1"/>
            <a:endParaRPr lang="es-ES" dirty="0" smtClean="0"/>
          </a:p>
          <a:p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352032" y="2160983"/>
            <a:ext cx="4185618" cy="576262"/>
          </a:xfrm>
        </p:spPr>
        <p:txBody>
          <a:bodyPr/>
          <a:lstStyle/>
          <a:p>
            <a:r>
              <a:rPr lang="es-ES" dirty="0"/>
              <a:t>Comandos </a:t>
            </a:r>
            <a:r>
              <a:rPr lang="es-ES" dirty="0" smtClean="0"/>
              <a:t>básicos </a:t>
            </a:r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352033" y="2737245"/>
            <a:ext cx="5543040" cy="3895203"/>
          </a:xfrm>
        </p:spPr>
        <p:txBody>
          <a:bodyPr>
            <a:normAutofit fontScale="62500" lnSpcReduction="20000"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Clonar repositorio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git</a:t>
            </a:r>
            <a:r>
              <a:rPr lang="es-ES" dirty="0"/>
              <a:t> clone &lt;</a:t>
            </a:r>
            <a:r>
              <a:rPr lang="es-ES" dirty="0" err="1"/>
              <a:t>url</a:t>
            </a:r>
            <a:r>
              <a:rPr lang="es-ES" dirty="0"/>
              <a:t> repositorio&gt;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Agregar los archivos modificados (antes de hacer </a:t>
            </a:r>
            <a:r>
              <a:rPr lang="es-ES" dirty="0" err="1"/>
              <a:t>commit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Hacer </a:t>
            </a:r>
            <a:r>
              <a:rPr lang="es-ES" dirty="0" err="1"/>
              <a:t>commit</a:t>
            </a:r>
            <a:r>
              <a:rPr lang="es-ES" dirty="0"/>
              <a:t> de las modificaciones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commit</a:t>
            </a:r>
            <a:r>
              <a:rPr lang="es-ES" dirty="0"/>
              <a:t> -m "&lt;mensaje del </a:t>
            </a:r>
            <a:r>
              <a:rPr lang="es-ES" dirty="0" err="1"/>
              <a:t>commit</a:t>
            </a:r>
            <a:r>
              <a:rPr lang="es-ES" dirty="0"/>
              <a:t>&gt;"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Subir los cambios al repositorio remoto (servidor)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Bajar los cambios del repositorio remoto (servidor)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7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732</Words>
  <Application>Microsoft Office PowerPoint</Application>
  <PresentationFormat>Panorámica</PresentationFormat>
  <Paragraphs>131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Faceta</vt:lpstr>
      <vt:lpstr>Estructura de datos</vt:lpstr>
      <vt:lpstr>Presentación de PowerPoint</vt:lpstr>
      <vt:lpstr>Metodología</vt:lpstr>
      <vt:lpstr>Cronograma y evaluación</vt:lpstr>
      <vt:lpstr>Cronograma y evaluación</vt:lpstr>
      <vt:lpstr>Cronograma y evaluación</vt:lpstr>
      <vt:lpstr>Presentación de PowerPoint</vt:lpstr>
      <vt:lpstr>Recomendaciones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Usuario</dc:creator>
  <cp:lastModifiedBy>niwdeyen</cp:lastModifiedBy>
  <cp:revision>24</cp:revision>
  <dcterms:created xsi:type="dcterms:W3CDTF">2019-07-23T14:15:09Z</dcterms:created>
  <dcterms:modified xsi:type="dcterms:W3CDTF">2020-01-22T05:25:53Z</dcterms:modified>
</cp:coreProperties>
</file>