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8" r:id="rId3"/>
    <p:sldId id="259" r:id="rId4"/>
    <p:sldId id="260" r:id="rId5"/>
    <p:sldId id="264" r:id="rId6"/>
    <p:sldId id="265" r:id="rId7"/>
    <p:sldId id="26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c0408c298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c0408c298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0408c29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0408c29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7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0408c298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0408c298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343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1538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8262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06852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4965222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54946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03885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76170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82479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13721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375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50461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71179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47829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68618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2558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73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34564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40613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12/29/2022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19042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3"/>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64" name="Freeform: Shape 6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724013" y="268072"/>
            <a:ext cx="7695743" cy="2642914"/>
          </a:xfrm>
          <a:prstGeom prst="rect">
            <a:avLst/>
          </a:prstGeom>
        </p:spPr>
        <p:txBody>
          <a:bodyPr spcFirstLastPara="1" lIns="91425" tIns="91425" rIns="91425" bIns="91425" anchorCtr="0">
            <a:normAutofit/>
          </a:bodyPr>
          <a:lstStyle/>
          <a:p>
            <a:pPr marL="0" lvl="0" indent="0" algn="ctr" rtl="0">
              <a:spcBef>
                <a:spcPts val="0"/>
              </a:spcBef>
              <a:spcAft>
                <a:spcPts val="0"/>
              </a:spcAft>
              <a:buNone/>
            </a:pPr>
            <a:r>
              <a:rPr lang="en-US" sz="5600" dirty="0"/>
              <a:t>Part II</a:t>
            </a:r>
            <a:br>
              <a:rPr lang="en-US" sz="5600" dirty="0"/>
            </a:br>
            <a:r>
              <a:rPr lang="en-US" sz="5600" dirty="0"/>
              <a:t>Prosper Loan Dataset</a:t>
            </a:r>
          </a:p>
        </p:txBody>
      </p:sp>
      <p:sp>
        <p:nvSpPr>
          <p:cNvPr id="55" name="Google Shape;55;p13"/>
          <p:cNvSpPr txBox="1">
            <a:spLocks noGrp="1"/>
          </p:cNvSpPr>
          <p:nvPr>
            <p:ph type="subTitle" idx="1"/>
          </p:nvPr>
        </p:nvSpPr>
        <p:spPr>
          <a:xfrm>
            <a:off x="724128" y="3583035"/>
            <a:ext cx="7695743" cy="907322"/>
          </a:xfrm>
          <a:prstGeom prst="rect">
            <a:avLst/>
          </a:prstGeom>
        </p:spPr>
        <p:txBody>
          <a:bodyPr spcFirstLastPara="1" lIns="91425" tIns="91425" rIns="91425" bIns="91425" anchorCtr="0">
            <a:normAutofit/>
          </a:bodyPr>
          <a:lstStyle/>
          <a:p>
            <a:pPr marL="0" lvl="0" indent="0" algn="ctr" rtl="0">
              <a:spcBef>
                <a:spcPts val="0"/>
              </a:spcBef>
              <a:spcAft>
                <a:spcPts val="600"/>
              </a:spcAft>
              <a:buNone/>
            </a:pPr>
            <a:r>
              <a:rPr lang="en-US" sz="2000" dirty="0">
                <a:solidFill>
                  <a:schemeClr val="bg2"/>
                </a:solidFill>
              </a:rPr>
              <a:t>by Ashley Self</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Investigation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67" name="Google Shape;67;p15"/>
          <p:cNvSpPr txBox="1">
            <a:spLocks noGrp="1"/>
          </p:cNvSpPr>
          <p:nvPr>
            <p:ph type="body" idx="1"/>
          </p:nvPr>
        </p:nvSpPr>
        <p:spPr>
          <a:xfrm>
            <a:off x="311700" y="1313543"/>
            <a:ext cx="8520600" cy="251641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600" dirty="0">
                <a:ea typeface="Calibri" panose="020F0502020204030204" pitchFamily="34" charset="0"/>
                <a:cs typeface="Calibri" panose="020F0502020204030204" pitchFamily="34" charset="0"/>
              </a:rPr>
              <a:t>For this presentation, I decided to focus on a few variables to see if they determine whether a consumer will default on their loan. A few variables I focused on were: Listing Category, Stated Monthly Income, Loan Status, Prosper Score, Monthly Loan Payment, and Employment Status. I did explore a few visuals for Debt-to-Income Ratio, but because the data had quite a few outliers, and it was more spread out than the other variables, I decided not to pursue any comparisons with DTI.</a:t>
            </a:r>
            <a:endParaRPr lang="en" sz="1600" dirty="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Dataset Overview</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398209"/>
            <a:ext cx="8520600" cy="2347081"/>
          </a:xfrm>
          <a:prstGeom prst="rect">
            <a:avLst/>
          </a:prstGeom>
        </p:spPr>
        <p:txBody>
          <a:bodyPr spcFirstLastPara="1" wrap="square" lIns="91425" tIns="91425" rIns="91425" bIns="91425" anchor="t" anchorCtr="0">
            <a:normAutofit/>
          </a:bodyPr>
          <a:lstStyle/>
          <a:p>
            <a:pPr marL="0" indent="0">
              <a:spcAft>
                <a:spcPts val="1200"/>
              </a:spcAft>
              <a:buNone/>
            </a:pPr>
            <a:r>
              <a:rPr lang="en-US" sz="1600" b="0" dirty="0">
                <a:effectLst/>
              </a:rPr>
              <a:t>The data in this file contains information for 113,937 loans with 81 variables (columns) on each loan (row), including, but not limited to: loan origination date, listing category (numeric), term, borrower rate, monthly loan payment, prosper score, loan status, estimated loss, employment status, stated monthly income, debt to income ratio, delinquencies in the last 7 years, and borrower state. These are the 13 variables that I chose to focus on in my exploration.</a:t>
            </a:r>
          </a:p>
          <a:p>
            <a:pPr marL="0" lvl="0" indent="0" algn="l" rtl="0">
              <a:spcBef>
                <a:spcPts val="0"/>
              </a:spcBef>
              <a:spcAft>
                <a:spcPts val="1200"/>
              </a:spcAft>
              <a:buNone/>
            </a:pP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77"/>
        <p:cNvGrpSpPr/>
        <p:nvPr/>
      </p:nvGrpSpPr>
      <p:grpSpPr>
        <a:xfrm>
          <a:off x="0" y="0"/>
          <a:ext cx="0" cy="0"/>
          <a:chOff x="0" y="0"/>
          <a:chExt cx="0" cy="0"/>
        </a:xfrm>
      </p:grpSpPr>
      <p:pic>
        <p:nvPicPr>
          <p:cNvPr id="101" name="Picture 8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2" name="Picture 8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3" name="Oval 8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4" name="Picture 8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5" name="Picture 9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6" name="Rectangle 9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7" name="Freeform: Shape 94">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08"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Picture 10" descr="Chart, histogram&#10;&#10;Description automatically generated">
            <a:extLst>
              <a:ext uri="{FF2B5EF4-FFF2-40B4-BE49-F238E27FC236}">
                <a16:creationId xmlns:a16="http://schemas.microsoft.com/office/drawing/2014/main" id="{CAC37333-D3CA-B521-D4C2-AA0CFB42C4B7}"/>
              </a:ext>
            </a:extLst>
          </p:cNvPr>
          <p:cNvPicPr>
            <a:picLocks noChangeAspect="1"/>
          </p:cNvPicPr>
          <p:nvPr/>
        </p:nvPicPr>
        <p:blipFill>
          <a:blip r:embed="rId8"/>
          <a:stretch>
            <a:fillRect/>
          </a:stretch>
        </p:blipFill>
        <p:spPr>
          <a:xfrm>
            <a:off x="4165119" y="1045906"/>
            <a:ext cx="4412872" cy="3051688"/>
          </a:xfrm>
          <a:prstGeom prst="rect">
            <a:avLst/>
          </a:prstGeom>
          <a:effectLst/>
        </p:spPr>
      </p:pic>
      <p:sp>
        <p:nvSpPr>
          <p:cNvPr id="109" name="Rectangle 98">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001DC2A9-63A4-0405-6511-735D5FFACC48}"/>
              </a:ext>
            </a:extLst>
          </p:cNvPr>
          <p:cNvSpPr>
            <a:spLocks noGrp="1"/>
          </p:cNvSpPr>
          <p:nvPr>
            <p:ph type="body" idx="1"/>
          </p:nvPr>
        </p:nvSpPr>
        <p:spPr>
          <a:xfrm>
            <a:off x="398878" y="1482999"/>
            <a:ext cx="3123860" cy="3146611"/>
          </a:xfrm>
        </p:spPr>
        <p:txBody>
          <a:bodyPr vert="horz" lIns="91440" tIns="45720" rIns="91440" bIns="45720" rtlCol="0">
            <a:normAutofit fontScale="92500" lnSpcReduction="10000"/>
          </a:bodyPr>
          <a:lstStyle/>
          <a:p>
            <a:pPr>
              <a:buFontTx/>
              <a:buChar char="-"/>
            </a:pPr>
            <a:r>
              <a:rPr lang="en-US" b="0" dirty="0">
                <a:effectLst/>
                <a:latin typeface="Consolas" panose="020B0609020204030204" pitchFamily="49" charset="0"/>
              </a:rPr>
              <a:t>Most borrowers selected "Debt Consolidation" (Category 1) as their reasoning behind applying for a Prosper loan.</a:t>
            </a:r>
          </a:p>
          <a:p>
            <a:pPr>
              <a:buFontTx/>
              <a:buChar char="-"/>
            </a:pPr>
            <a:r>
              <a:rPr lang="en-US" b="0" dirty="0">
                <a:effectLst/>
                <a:latin typeface="Consolas" panose="020B0609020204030204" pitchFamily="49" charset="0"/>
              </a:rPr>
              <a:t>The second highest reason borrowers chose when applying for a loan was "Other" (Category 7).</a:t>
            </a:r>
          </a:p>
          <a:p>
            <a:pPr>
              <a:buFontTx/>
              <a:buChar char="-"/>
            </a:pPr>
            <a:r>
              <a:rPr lang="en-US" b="0" dirty="0">
                <a:effectLst/>
                <a:latin typeface="Consolas" panose="020B0609020204030204" pitchFamily="49" charset="0"/>
              </a:rPr>
              <a:t>Categories 0 (Not Available), 12 (Green Loans), and 17 (RV) do not seem to be selected at all according to these charts.</a:t>
            </a:r>
          </a:p>
          <a:p>
            <a:pPr defTabSz="457200">
              <a:spcBef>
                <a:spcPts val="1000"/>
              </a:spcBef>
              <a:buSzPct val="80000"/>
              <a:buFont typeface="Wingdings 3" charset="2"/>
              <a:buChar char=""/>
            </a:pPr>
            <a:endParaRPr lang="en-US" dirty="0"/>
          </a:p>
        </p:txBody>
      </p:sp>
      <p:sp>
        <p:nvSpPr>
          <p:cNvPr id="78" name="Google Shape;78;p17"/>
          <p:cNvSpPr txBox="1">
            <a:spLocks noGrp="1"/>
          </p:cNvSpPr>
          <p:nvPr>
            <p:ph type="title"/>
          </p:nvPr>
        </p:nvSpPr>
        <p:spPr>
          <a:xfrm>
            <a:off x="326879" y="149752"/>
            <a:ext cx="7256876" cy="1050398"/>
          </a:xfrm>
          <a:prstGeom prst="rect">
            <a:avLst/>
          </a:prstGeom>
        </p:spPr>
        <p:txBody>
          <a:bodyPr spcFirstLastPara="1" vert="horz" lIns="91440" tIns="45720" rIns="91440" bIns="45720" rtlCol="0" anchor="t" anchorCtr="0">
            <a:normAutofit/>
          </a:bodyPr>
          <a:lstStyle/>
          <a:p>
            <a:pPr marL="0" lvl="0" indent="0" algn="ctr" defTabSz="457200">
              <a:lnSpc>
                <a:spcPct val="90000"/>
              </a:lnSpc>
              <a:spcBef>
                <a:spcPct val="0"/>
              </a:spcBef>
              <a:spcAft>
                <a:spcPts val="0"/>
              </a:spcAft>
              <a:buClr>
                <a:schemeClr val="dk1"/>
              </a:buClr>
              <a:buSzPct val="39285"/>
            </a:pPr>
            <a:r>
              <a:rPr lang="en-US" sz="3300" dirty="0">
                <a:solidFill>
                  <a:schemeClr val="bg1"/>
                </a:solidFill>
              </a:rPr>
              <a:t>Count of Listing Category Chosen (desc.)</a:t>
            </a:r>
          </a:p>
          <a:p>
            <a:pPr marL="0" lvl="0" indent="0" defTabSz="457200">
              <a:lnSpc>
                <a:spcPct val="90000"/>
              </a:lnSpc>
              <a:spcBef>
                <a:spcPct val="0"/>
              </a:spcBef>
              <a:spcAft>
                <a:spcPts val="0"/>
              </a:spcAft>
            </a:pPr>
            <a:endParaRPr lang="en-US" sz="3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77"/>
        <p:cNvGrpSpPr/>
        <p:nvPr/>
      </p:nvGrpSpPr>
      <p:grpSpPr>
        <a:xfrm>
          <a:off x="0" y="0"/>
          <a:ext cx="0" cy="0"/>
          <a:chOff x="0" y="0"/>
          <a:chExt cx="0" cy="0"/>
        </a:xfrm>
      </p:grpSpPr>
      <p:pic>
        <p:nvPicPr>
          <p:cNvPr id="101" name="Picture 82">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2" name="Picture 84">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3" name="Oval 8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4" name="Picture 88">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5" name="Picture 90">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6" name="Rectangle 92">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7" name="Freeform: Shape 94">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08"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Picture 10">
            <a:extLst>
              <a:ext uri="{FF2B5EF4-FFF2-40B4-BE49-F238E27FC236}">
                <a16:creationId xmlns:a16="http://schemas.microsoft.com/office/drawing/2014/main" id="{CAC37333-D3CA-B521-D4C2-AA0CFB42C4B7}"/>
              </a:ext>
            </a:extLst>
          </p:cNvPr>
          <p:cNvPicPr>
            <a:picLocks noChangeAspect="1"/>
          </p:cNvPicPr>
          <p:nvPr/>
        </p:nvPicPr>
        <p:blipFill>
          <a:blip r:embed="rId8"/>
          <a:srcRect/>
          <a:stretch/>
        </p:blipFill>
        <p:spPr>
          <a:xfrm>
            <a:off x="4165119" y="721283"/>
            <a:ext cx="4947840" cy="4383141"/>
          </a:xfrm>
          <a:prstGeom prst="rect">
            <a:avLst/>
          </a:prstGeom>
          <a:effectLst/>
        </p:spPr>
      </p:pic>
      <p:sp>
        <p:nvSpPr>
          <p:cNvPr id="109" name="Rectangle 98">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001DC2A9-63A4-0405-6511-735D5FFACC48}"/>
              </a:ext>
            </a:extLst>
          </p:cNvPr>
          <p:cNvSpPr>
            <a:spLocks noGrp="1"/>
          </p:cNvSpPr>
          <p:nvPr>
            <p:ph type="body" idx="1"/>
          </p:nvPr>
        </p:nvSpPr>
        <p:spPr>
          <a:xfrm>
            <a:off x="398878" y="1482999"/>
            <a:ext cx="3123860" cy="3146611"/>
          </a:xfrm>
        </p:spPr>
        <p:txBody>
          <a:bodyPr vert="horz" lIns="91440" tIns="45720" rIns="91440" bIns="45720" rtlCol="0">
            <a:normAutofit/>
          </a:bodyPr>
          <a:lstStyle/>
          <a:p>
            <a:pPr marL="114300" indent="0" defTabSz="457200">
              <a:spcBef>
                <a:spcPts val="1000"/>
              </a:spcBef>
              <a:buSzPct val="80000"/>
              <a:buNone/>
            </a:pPr>
            <a:r>
              <a:rPr lang="en-US" dirty="0"/>
              <a:t>From this visualization we can correlate that those who have chosen 'Employed' as their employment status are three times more likely to complete their loan than default. Employed status also has the highest number of completed loans over all other employment statuses chosen.</a:t>
            </a:r>
          </a:p>
        </p:txBody>
      </p:sp>
      <p:sp>
        <p:nvSpPr>
          <p:cNvPr id="78" name="Google Shape;78;p17"/>
          <p:cNvSpPr txBox="1">
            <a:spLocks noGrp="1"/>
          </p:cNvSpPr>
          <p:nvPr>
            <p:ph type="title"/>
          </p:nvPr>
        </p:nvSpPr>
        <p:spPr>
          <a:xfrm>
            <a:off x="345343" y="176131"/>
            <a:ext cx="7256876" cy="593658"/>
          </a:xfrm>
          <a:prstGeom prst="rect">
            <a:avLst/>
          </a:prstGeom>
        </p:spPr>
        <p:txBody>
          <a:bodyPr spcFirstLastPara="1" vert="horz" lIns="91440" tIns="45720" rIns="91440" bIns="45720" rtlCol="0" anchor="t" anchorCtr="0">
            <a:normAutofit/>
          </a:bodyPr>
          <a:lstStyle/>
          <a:p>
            <a:pPr marL="0" lvl="0" indent="0" algn="ctr" defTabSz="457200">
              <a:lnSpc>
                <a:spcPct val="90000"/>
              </a:lnSpc>
              <a:spcBef>
                <a:spcPct val="0"/>
              </a:spcBef>
              <a:spcAft>
                <a:spcPts val="0"/>
              </a:spcAft>
              <a:buClr>
                <a:schemeClr val="dk1"/>
              </a:buClr>
              <a:buSzPct val="39285"/>
            </a:pPr>
            <a:r>
              <a:rPr lang="en-US" sz="3200" dirty="0">
                <a:solidFill>
                  <a:schemeClr val="bg1"/>
                </a:solidFill>
              </a:rPr>
              <a:t>Employment Status v. Loan Status</a:t>
            </a:r>
          </a:p>
          <a:p>
            <a:pPr marL="0" lvl="0" indent="0" defTabSz="457200">
              <a:lnSpc>
                <a:spcPct val="90000"/>
              </a:lnSpc>
              <a:spcBef>
                <a:spcPct val="0"/>
              </a:spcBef>
              <a:spcAft>
                <a:spcPts val="0"/>
              </a:spcAft>
            </a:pPr>
            <a:endParaRPr lang="en-US" sz="3300" dirty="0"/>
          </a:p>
        </p:txBody>
      </p:sp>
    </p:spTree>
    <p:extLst>
      <p:ext uri="{BB962C8B-B14F-4D97-AF65-F5344CB8AC3E}">
        <p14:creationId xmlns:p14="http://schemas.microsoft.com/office/powerpoint/2010/main" val="356461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pic>
        <p:nvPicPr>
          <p:cNvPr id="114" name="Picture 1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6" name="Picture 1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18" name="Oval 1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0" name="Picture 1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2" name="Picture 1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4" name="Rectangle 1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6" name="Rectangle 12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78" name="Google Shape;78;p17"/>
          <p:cNvSpPr txBox="1">
            <a:spLocks noGrp="1"/>
          </p:cNvSpPr>
          <p:nvPr>
            <p:ph type="title"/>
          </p:nvPr>
        </p:nvSpPr>
        <p:spPr>
          <a:xfrm>
            <a:off x="560311" y="401783"/>
            <a:ext cx="6939116" cy="762490"/>
          </a:xfrm>
          <a:prstGeom prst="rect">
            <a:avLst/>
          </a:prstGeom>
        </p:spPr>
        <p:txBody>
          <a:bodyPr spcFirstLastPara="1" vert="horz" lIns="91440" tIns="45720" rIns="91440" bIns="45720" rtlCol="0" anchor="t" anchorCtr="0">
            <a:normAutofit fontScale="90000"/>
          </a:bodyPr>
          <a:lstStyle/>
          <a:p>
            <a:pPr marL="0" lvl="0" indent="0" algn="ctr" defTabSz="457200">
              <a:lnSpc>
                <a:spcPct val="90000"/>
              </a:lnSpc>
              <a:spcBef>
                <a:spcPct val="0"/>
              </a:spcBef>
              <a:spcAft>
                <a:spcPts val="0"/>
              </a:spcAft>
              <a:buClr>
                <a:schemeClr val="dk1"/>
              </a:buClr>
              <a:buSzPct val="39285"/>
            </a:pPr>
            <a:r>
              <a:rPr lang="en-US" sz="2600" b="1" dirty="0">
                <a:solidFill>
                  <a:srgbClr val="EBEBEB"/>
                </a:solidFill>
              </a:rPr>
              <a:t>Comparison Visual</a:t>
            </a:r>
            <a:br>
              <a:rPr lang="en-US" sz="2600" dirty="0">
                <a:solidFill>
                  <a:srgbClr val="EBEBEB"/>
                </a:solidFill>
              </a:rPr>
            </a:br>
            <a:r>
              <a:rPr lang="en-US" sz="2200" dirty="0">
                <a:solidFill>
                  <a:srgbClr val="EBEBEB"/>
                </a:solidFill>
              </a:rPr>
              <a:t>Stated Monthly Income v. Prosper Score v. Loan Status</a:t>
            </a:r>
            <a:endParaRPr lang="en-US" sz="22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600" b="0" i="0" kern="1200" dirty="0">
              <a:solidFill>
                <a:srgbClr val="EBEBEB"/>
              </a:solidFill>
              <a:latin typeface="+mj-lt"/>
              <a:ea typeface="+mj-ea"/>
              <a:cs typeface="+mj-cs"/>
            </a:endParaRPr>
          </a:p>
        </p:txBody>
      </p:sp>
      <p:sp useBgFill="1">
        <p:nvSpPr>
          <p:cNvPr id="132" name="Freeform: Shape 13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 Placeholder 2">
            <a:extLst>
              <a:ext uri="{FF2B5EF4-FFF2-40B4-BE49-F238E27FC236}">
                <a16:creationId xmlns:a16="http://schemas.microsoft.com/office/drawing/2014/main" id="{001DC2A9-63A4-0405-6511-735D5FFACC48}"/>
              </a:ext>
            </a:extLst>
          </p:cNvPr>
          <p:cNvSpPr>
            <a:spLocks noGrp="1"/>
          </p:cNvSpPr>
          <p:nvPr>
            <p:ph type="body" idx="1"/>
          </p:nvPr>
        </p:nvSpPr>
        <p:spPr>
          <a:xfrm>
            <a:off x="82779" y="1677666"/>
            <a:ext cx="3826933" cy="3388367"/>
          </a:xfrm>
        </p:spPr>
        <p:txBody>
          <a:bodyPr vert="horz" lIns="91440" tIns="45720" rIns="91440" bIns="45720" rtlCol="0">
            <a:normAutofit fontScale="92500" lnSpcReduction="10000"/>
          </a:bodyPr>
          <a:lstStyle/>
          <a:p>
            <a:pPr marL="114300" indent="0" defTabSz="457200">
              <a:lnSpc>
                <a:spcPct val="90000"/>
              </a:lnSpc>
              <a:spcBef>
                <a:spcPts val="1000"/>
              </a:spcBef>
              <a:buSzPct val="80000"/>
              <a:buNone/>
            </a:pPr>
            <a:r>
              <a:rPr lang="en-US" sz="1400" dirty="0"/>
              <a:t>We see a slight upward trend in that the higher a consumers stated monthly income is, the more likely they will complete their loan instead of defaulting in this visual.</a:t>
            </a:r>
          </a:p>
          <a:p>
            <a:pPr marL="114300" indent="0" defTabSz="457200">
              <a:lnSpc>
                <a:spcPct val="90000"/>
              </a:lnSpc>
              <a:spcBef>
                <a:spcPts val="1000"/>
              </a:spcBef>
              <a:buSzPct val="80000"/>
              <a:buNone/>
            </a:pPr>
            <a:r>
              <a:rPr lang="en-US" sz="1400" dirty="0"/>
              <a:t>Although, across the board, more loans were completed no matter what prosper score was given, it does show a correlation between stated monthly income and loan status (i.e.: no matter the score, if a consumer stated lower monthly income on their application, they have a higher risk of defaulting on the loan.</a:t>
            </a:r>
          </a:p>
          <a:p>
            <a:pPr marL="114300" indent="0" defTabSz="457200">
              <a:lnSpc>
                <a:spcPct val="90000"/>
              </a:lnSpc>
              <a:spcBef>
                <a:spcPts val="1000"/>
              </a:spcBef>
              <a:buSzPct val="80000"/>
              <a:buNone/>
            </a:pPr>
            <a:r>
              <a:rPr lang="en-US" sz="1400" dirty="0"/>
              <a:t> There is a bigger gap between median stated monthly income from score 1.0 - 7.0: we see from score 8.0 - 10.0 the median income gap starts to get smaller, almost the same for score 9.0.</a:t>
            </a:r>
          </a:p>
        </p:txBody>
      </p:sp>
      <p:pic>
        <p:nvPicPr>
          <p:cNvPr id="11" name="Picture 10" descr="Chart, box and whisker chart&#10;&#10;Description automatically generated">
            <a:extLst>
              <a:ext uri="{FF2B5EF4-FFF2-40B4-BE49-F238E27FC236}">
                <a16:creationId xmlns:a16="http://schemas.microsoft.com/office/drawing/2014/main" id="{CAC37333-D3CA-B521-D4C2-AA0CFB42C4B7}"/>
              </a:ext>
            </a:extLst>
          </p:cNvPr>
          <p:cNvPicPr>
            <a:picLocks noChangeAspect="1"/>
          </p:cNvPicPr>
          <p:nvPr/>
        </p:nvPicPr>
        <p:blipFill>
          <a:blip r:embed="rId7"/>
          <a:stretch/>
        </p:blipFill>
        <p:spPr>
          <a:xfrm>
            <a:off x="4029869" y="1799536"/>
            <a:ext cx="4849078" cy="3273127"/>
          </a:xfrm>
          <a:prstGeom prst="rect">
            <a:avLst/>
          </a:prstGeom>
          <a:effectLst/>
        </p:spPr>
      </p:pic>
    </p:spTree>
    <p:extLst>
      <p:ext uri="{BB962C8B-B14F-4D97-AF65-F5344CB8AC3E}">
        <p14:creationId xmlns:p14="http://schemas.microsoft.com/office/powerpoint/2010/main" val="330634129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DC0E-22F0-DA7D-79ED-E339341E53FB}"/>
              </a:ext>
            </a:extLst>
          </p:cNvPr>
          <p:cNvSpPr>
            <a:spLocks noGrp="1"/>
          </p:cNvSpPr>
          <p:nvPr>
            <p:ph type="title"/>
          </p:nvPr>
        </p:nvSpPr>
        <p:spPr>
          <a:xfrm>
            <a:off x="311700" y="288275"/>
            <a:ext cx="8520600" cy="572700"/>
          </a:xfrm>
        </p:spPr>
        <p:txBody>
          <a:bodyPr>
            <a:noAutofit/>
          </a:bodyPr>
          <a:lstStyle/>
          <a:p>
            <a:pPr algn="ctr"/>
            <a:r>
              <a:rPr lang="en-US" sz="4400" b="1" dirty="0"/>
              <a:t>Conclusion</a:t>
            </a:r>
          </a:p>
        </p:txBody>
      </p:sp>
      <p:sp>
        <p:nvSpPr>
          <p:cNvPr id="3" name="Text Placeholder 2">
            <a:extLst>
              <a:ext uri="{FF2B5EF4-FFF2-40B4-BE49-F238E27FC236}">
                <a16:creationId xmlns:a16="http://schemas.microsoft.com/office/drawing/2014/main" id="{8D958744-3D06-C4DE-338F-A410710965CE}"/>
              </a:ext>
            </a:extLst>
          </p:cNvPr>
          <p:cNvSpPr>
            <a:spLocks noGrp="1"/>
          </p:cNvSpPr>
          <p:nvPr>
            <p:ph type="body" idx="1"/>
          </p:nvPr>
        </p:nvSpPr>
        <p:spPr>
          <a:xfrm>
            <a:off x="311700" y="1242786"/>
            <a:ext cx="8520600" cy="3416400"/>
          </a:xfrm>
        </p:spPr>
        <p:txBody>
          <a:bodyPr>
            <a:normAutofit/>
          </a:bodyPr>
          <a:lstStyle/>
          <a:p>
            <a:pPr marL="114300" indent="0">
              <a:buNone/>
            </a:pPr>
            <a:r>
              <a:rPr lang="en-US" sz="1600" dirty="0"/>
              <a:t>My initial thought that most consumers applied for loans through Prosper because of debt was correct as 'Debt Consolidation' was the highest chosen listing category, even though the average Debt to Income Ratio was between 10% - 20%, which I don't believe to be too high. It was pleasantly surprising, however, to see that most loans in the dataset were labeled as 'current’! </a:t>
            </a:r>
          </a:p>
          <a:p>
            <a:pPr marL="114300" indent="0">
              <a:buNone/>
            </a:pPr>
            <a:endParaRPr lang="en-US" sz="1600" dirty="0"/>
          </a:p>
          <a:p>
            <a:pPr marL="114300" indent="0">
              <a:buNone/>
            </a:pPr>
            <a:r>
              <a:rPr lang="en-US" sz="1600" dirty="0"/>
              <a:t>My conclusion is that the Prosper Score system needs an overhaul as it seems to be accurate with certain variables, and not accurate with others. There needs to be a better, more complete, scoring system in place to be fair to consumers as to whether their applications are approved or denied based on more than a handful of variables. One way to do this would be to compare DTI to more than just one or two other variables, maybe a complete comparison of every variable/column listed before I cleaned it up to only include 13.</a:t>
            </a:r>
          </a:p>
        </p:txBody>
      </p:sp>
    </p:spTree>
    <p:extLst>
      <p:ext uri="{BB962C8B-B14F-4D97-AF65-F5344CB8AC3E}">
        <p14:creationId xmlns:p14="http://schemas.microsoft.com/office/powerpoint/2010/main" val="3051988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65</TotalTime>
  <Words>656</Words>
  <Application>Microsoft Office PowerPoint</Application>
  <PresentationFormat>On-screen Show (16:9)</PresentationFormat>
  <Paragraphs>20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Consolas</vt:lpstr>
      <vt:lpstr>Wingdings 3</vt:lpstr>
      <vt:lpstr>Ion</vt:lpstr>
      <vt:lpstr>Part II Prosper Loan Dataset</vt:lpstr>
      <vt:lpstr>Investigation Overview  </vt:lpstr>
      <vt:lpstr>Dataset Overview  </vt:lpstr>
      <vt:lpstr>Count of Listing Category Chosen (desc.) </vt:lpstr>
      <vt:lpstr>Employment Status v. Loan Status </vt:lpstr>
      <vt:lpstr>Comparison Visual Stated Monthly Income v. Prosper Score v. Loan Status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 Prosper Loan Dataset</dc:title>
  <dc:creator>Ashley Self</dc:creator>
  <cp:lastModifiedBy>Ashley Self</cp:lastModifiedBy>
  <cp:revision>2</cp:revision>
  <dcterms:modified xsi:type="dcterms:W3CDTF">2022-12-29T23:34:23Z</dcterms:modified>
</cp:coreProperties>
</file>