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57" r:id="rId3"/>
    <p:sldId id="260" r:id="rId4"/>
    <p:sldId id="271" r:id="rId5"/>
    <p:sldId id="269" r:id="rId6"/>
    <p:sldId id="261" r:id="rId7"/>
    <p:sldId id="272" r:id="rId8"/>
    <p:sldId id="273" r:id="rId9"/>
    <p:sldId id="274" r:id="rId10"/>
    <p:sldId id="275" r:id="rId11"/>
    <p:sldId id="276" r:id="rId12"/>
    <p:sldId id="277" r:id="rId13"/>
    <p:sldId id="278" r:id="rId14"/>
    <p:sldId id="27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111" d="100"/>
          <a:sy n="111" d="100"/>
        </p:scale>
        <p:origin x="594" y="96"/>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2/19/2023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2/19/2023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2/19/2023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2/19/2023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2/19/2023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2/19/2023</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2/19/2023</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2/19/2023</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2/19/2023</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2/19/2023</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chat.openai.com/chat" TargetMode="External"/><Relationship Id="rId2" Type="http://schemas.openxmlformats.org/officeDocument/2006/relationships/hyperlink" Target="https://www.cdc.gov/heartdisease/heart_failure.htm"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6224" y="2488010"/>
            <a:ext cx="4098175" cy="1881980"/>
          </a:xfrm>
        </p:spPr>
        <p:txBody>
          <a:bodyPr/>
          <a:lstStyle/>
          <a:p>
            <a:pPr algn="ctr"/>
            <a:r>
              <a:rPr lang="en-US" dirty="0"/>
              <a:t>Heart Failure Analysis</a:t>
            </a:r>
          </a:p>
        </p:txBody>
      </p:sp>
      <p:sp>
        <p:nvSpPr>
          <p:cNvPr id="3" name="Subtitle 2"/>
          <p:cNvSpPr>
            <a:spLocks noGrp="1"/>
          </p:cNvSpPr>
          <p:nvPr>
            <p:ph type="subTitle" idx="1"/>
          </p:nvPr>
        </p:nvSpPr>
        <p:spPr>
          <a:xfrm>
            <a:off x="626224" y="4369990"/>
            <a:ext cx="4098175" cy="685800"/>
          </a:xfrm>
        </p:spPr>
        <p:txBody>
          <a:bodyPr>
            <a:normAutofit fontScale="85000" lnSpcReduction="10000"/>
          </a:bodyPr>
          <a:lstStyle/>
          <a:p>
            <a:pPr algn="ctr"/>
            <a:r>
              <a:rPr lang="en-US" dirty="0"/>
              <a:t>Predicting heart failure using patient demographics and lab work</a:t>
            </a:r>
          </a:p>
        </p:txBody>
      </p:sp>
      <p:sp>
        <p:nvSpPr>
          <p:cNvPr id="4" name="TextBox 3">
            <a:extLst>
              <a:ext uri="{FF2B5EF4-FFF2-40B4-BE49-F238E27FC236}">
                <a16:creationId xmlns:a16="http://schemas.microsoft.com/office/drawing/2014/main" id="{14E664AF-76AB-03EE-B184-387D86B5F11D}"/>
              </a:ext>
            </a:extLst>
          </p:cNvPr>
          <p:cNvSpPr txBox="1"/>
          <p:nvPr/>
        </p:nvSpPr>
        <p:spPr>
          <a:xfrm>
            <a:off x="76200" y="6096000"/>
            <a:ext cx="3429000" cy="646331"/>
          </a:xfrm>
          <a:prstGeom prst="rect">
            <a:avLst/>
          </a:prstGeom>
          <a:noFill/>
        </p:spPr>
        <p:txBody>
          <a:bodyPr wrap="square" rtlCol="0">
            <a:spAutoFit/>
          </a:bodyPr>
          <a:lstStyle/>
          <a:p>
            <a:r>
              <a:rPr lang="en-US" u="sng" dirty="0">
                <a:solidFill>
                  <a:schemeClr val="tx1">
                    <a:lumMod val="65000"/>
                    <a:lumOff val="35000"/>
                  </a:schemeClr>
                </a:solidFill>
              </a:rPr>
              <a:t>By:</a:t>
            </a:r>
          </a:p>
          <a:p>
            <a:r>
              <a:rPr lang="en-US" dirty="0">
                <a:solidFill>
                  <a:schemeClr val="tx1">
                    <a:lumMod val="65000"/>
                    <a:lumOff val="35000"/>
                  </a:schemeClr>
                </a:solidFill>
              </a:rPr>
              <a:t>Trenton &amp; Ashley Self</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 y="99220"/>
            <a:ext cx="12039600" cy="1325563"/>
          </a:xfrm>
        </p:spPr>
        <p:txBody>
          <a:bodyPr anchor="ctr">
            <a:normAutofit/>
          </a:bodyPr>
          <a:lstStyle/>
          <a:p>
            <a:pPr algn="ctr"/>
            <a:r>
              <a:rPr lang="en-US" dirty="0"/>
              <a:t>Females, age 51-70, Diagnosed with High Blood Pressure</a:t>
            </a:r>
          </a:p>
        </p:txBody>
      </p:sp>
      <p:pic>
        <p:nvPicPr>
          <p:cNvPr id="4" name="Picture 3">
            <a:extLst>
              <a:ext uri="{FF2B5EF4-FFF2-40B4-BE49-F238E27FC236}">
                <a16:creationId xmlns:a16="http://schemas.microsoft.com/office/drawing/2014/main" id="{41E88823-44EA-98E6-2CE3-A1D52E63389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81000" y="1998248"/>
            <a:ext cx="5458587" cy="4309910"/>
          </a:xfrm>
          <a:prstGeom prst="rect">
            <a:avLst/>
          </a:prstGeom>
        </p:spPr>
      </p:pic>
      <p:sp>
        <p:nvSpPr>
          <p:cNvPr id="5" name="TextBox 4">
            <a:extLst>
              <a:ext uri="{FF2B5EF4-FFF2-40B4-BE49-F238E27FC236}">
                <a16:creationId xmlns:a16="http://schemas.microsoft.com/office/drawing/2014/main" id="{CC72CD06-CCC9-6EB5-9F4B-9E611BAF579B}"/>
              </a:ext>
            </a:extLst>
          </p:cNvPr>
          <p:cNvSpPr txBox="1"/>
          <p:nvPr/>
        </p:nvSpPr>
        <p:spPr>
          <a:xfrm>
            <a:off x="6130636" y="1998248"/>
            <a:ext cx="5715000" cy="369331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lumMod val="75000"/>
                    <a:lumOff val="25000"/>
                  </a:schemeClr>
                </a:solidFill>
              </a:rPr>
              <a:t>There are more females without high blood pressure that have died than those diagnosed with high blood pressure: however, the same is to be said about the females that were still alive during the follow up.</a:t>
            </a:r>
          </a:p>
          <a:p>
            <a:pPr marL="285750" indent="-285750">
              <a:buFont typeface="Arial" panose="020B0604020202020204" pitchFamily="34" charset="0"/>
              <a:buChar char="•"/>
            </a:pPr>
            <a:r>
              <a:rPr lang="en-US" dirty="0">
                <a:solidFill>
                  <a:schemeClr val="tx1">
                    <a:lumMod val="75000"/>
                    <a:lumOff val="25000"/>
                  </a:schemeClr>
                </a:solidFill>
              </a:rPr>
              <a:t>Females that died with a high blood pressure diagnosis:</a:t>
            </a:r>
          </a:p>
          <a:p>
            <a:pPr marL="742950" lvl="1" indent="-285750">
              <a:buFont typeface="Arial" panose="020B0604020202020204" pitchFamily="34" charset="0"/>
              <a:buChar char="•"/>
            </a:pPr>
            <a:r>
              <a:rPr lang="en-US" dirty="0">
                <a:solidFill>
                  <a:schemeClr val="tx1">
                    <a:lumMod val="75000"/>
                    <a:lumOff val="25000"/>
                  </a:schemeClr>
                </a:solidFill>
              </a:rPr>
              <a:t>Low ejection fraction was present in 67% of patients (same percentage as diabetes).</a:t>
            </a:r>
          </a:p>
          <a:p>
            <a:pPr marL="742950" lvl="1" indent="-285750">
              <a:buFont typeface="Arial" panose="020B0604020202020204" pitchFamily="34" charset="0"/>
              <a:buChar char="•"/>
            </a:pPr>
            <a:r>
              <a:rPr lang="en-US" dirty="0">
                <a:solidFill>
                  <a:schemeClr val="tx1">
                    <a:lumMod val="75000"/>
                    <a:lumOff val="25000"/>
                  </a:schemeClr>
                </a:solidFill>
              </a:rPr>
              <a:t>High serum creatinine was present in 50% of patients.</a:t>
            </a:r>
          </a:p>
          <a:p>
            <a:pPr marL="742950" lvl="1" indent="-285750">
              <a:buFont typeface="Arial" panose="020B0604020202020204" pitchFamily="34" charset="0"/>
              <a:buChar char="•"/>
            </a:pPr>
            <a:endParaRPr lang="en-US" dirty="0">
              <a:solidFill>
                <a:schemeClr val="tx1">
                  <a:lumMod val="75000"/>
                  <a:lumOff val="25000"/>
                </a:schemeClr>
              </a:solidFill>
            </a:endParaRPr>
          </a:p>
          <a:p>
            <a:pPr algn="ctr"/>
            <a:r>
              <a:rPr lang="en-US" dirty="0">
                <a:solidFill>
                  <a:schemeClr val="tx1">
                    <a:lumMod val="75000"/>
                    <a:lumOff val="25000"/>
                  </a:schemeClr>
                </a:solidFill>
              </a:rPr>
              <a:t>5.88% of females that died were diagnosed with high blood pressure and had both abnormal levels.</a:t>
            </a:r>
          </a:p>
        </p:txBody>
      </p:sp>
    </p:spTree>
    <p:extLst>
      <p:ext uri="{BB962C8B-B14F-4D97-AF65-F5344CB8AC3E}">
        <p14:creationId xmlns:p14="http://schemas.microsoft.com/office/powerpoint/2010/main" val="1776155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 y="99220"/>
            <a:ext cx="12039600" cy="1325563"/>
          </a:xfrm>
        </p:spPr>
        <p:txBody>
          <a:bodyPr anchor="ctr">
            <a:normAutofit/>
          </a:bodyPr>
          <a:lstStyle/>
          <a:p>
            <a:pPr algn="ctr"/>
            <a:r>
              <a:rPr lang="en-US" dirty="0"/>
              <a:t>Females, age 51-70, Diagnosed with Anemia</a:t>
            </a:r>
          </a:p>
        </p:txBody>
      </p:sp>
      <p:pic>
        <p:nvPicPr>
          <p:cNvPr id="4" name="Picture 3">
            <a:extLst>
              <a:ext uri="{FF2B5EF4-FFF2-40B4-BE49-F238E27FC236}">
                <a16:creationId xmlns:a16="http://schemas.microsoft.com/office/drawing/2014/main" id="{41E88823-44EA-98E6-2CE3-A1D52E63389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03518" y="1998248"/>
            <a:ext cx="5413551" cy="4309910"/>
          </a:xfrm>
          <a:prstGeom prst="rect">
            <a:avLst/>
          </a:prstGeom>
        </p:spPr>
      </p:pic>
      <p:sp>
        <p:nvSpPr>
          <p:cNvPr id="5" name="TextBox 4">
            <a:extLst>
              <a:ext uri="{FF2B5EF4-FFF2-40B4-BE49-F238E27FC236}">
                <a16:creationId xmlns:a16="http://schemas.microsoft.com/office/drawing/2014/main" id="{CC72CD06-CCC9-6EB5-9F4B-9E611BAF579B}"/>
              </a:ext>
            </a:extLst>
          </p:cNvPr>
          <p:cNvSpPr txBox="1"/>
          <p:nvPr/>
        </p:nvSpPr>
        <p:spPr>
          <a:xfrm>
            <a:off x="6100313" y="2029544"/>
            <a:ext cx="5715000" cy="397031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lumMod val="75000"/>
                    <a:lumOff val="25000"/>
                  </a:schemeClr>
                </a:solidFill>
              </a:rPr>
              <a:t>There are almost double the number of females that have been diagnosed with anemia that were alive during the follow up period than there were those that died. The ratio climbs higher in females that were not diagnosed with anemia: alive females were present 3.83 times more than those that died.</a:t>
            </a:r>
          </a:p>
          <a:p>
            <a:pPr marL="285750" indent="-285750">
              <a:buFont typeface="Arial" panose="020B0604020202020204" pitchFamily="34" charset="0"/>
              <a:buChar char="•"/>
            </a:pPr>
            <a:r>
              <a:rPr lang="en-US" dirty="0">
                <a:solidFill>
                  <a:schemeClr val="tx1">
                    <a:lumMod val="75000"/>
                    <a:lumOff val="25000"/>
                  </a:schemeClr>
                </a:solidFill>
              </a:rPr>
              <a:t>Females that died with an anemia diagnosis:</a:t>
            </a:r>
          </a:p>
          <a:p>
            <a:pPr marL="742950" lvl="1" indent="-285750">
              <a:buFont typeface="Arial" panose="020B0604020202020204" pitchFamily="34" charset="0"/>
              <a:buChar char="•"/>
            </a:pPr>
            <a:r>
              <a:rPr lang="en-US" dirty="0">
                <a:solidFill>
                  <a:schemeClr val="tx1">
                    <a:lumMod val="75000"/>
                    <a:lumOff val="25000"/>
                  </a:schemeClr>
                </a:solidFill>
              </a:rPr>
              <a:t>Low ejection fraction was present in 64% of patients.</a:t>
            </a:r>
          </a:p>
          <a:p>
            <a:pPr marL="742950" lvl="1" indent="-285750">
              <a:buFont typeface="Arial" panose="020B0604020202020204" pitchFamily="34" charset="0"/>
              <a:buChar char="•"/>
            </a:pPr>
            <a:r>
              <a:rPr lang="en-US" dirty="0">
                <a:solidFill>
                  <a:schemeClr val="tx1">
                    <a:lumMod val="75000"/>
                    <a:lumOff val="25000"/>
                  </a:schemeClr>
                </a:solidFill>
              </a:rPr>
              <a:t>High serum creatinine was present in 55% of patients.</a:t>
            </a:r>
          </a:p>
          <a:p>
            <a:pPr marL="285750" indent="-285750" algn="ctr">
              <a:buFont typeface="Arial" panose="020B0604020202020204" pitchFamily="34" charset="0"/>
              <a:buChar char="•"/>
            </a:pPr>
            <a:endParaRPr lang="en-US" dirty="0">
              <a:solidFill>
                <a:schemeClr val="tx1">
                  <a:lumMod val="75000"/>
                  <a:lumOff val="25000"/>
                </a:schemeClr>
              </a:solidFill>
            </a:endParaRPr>
          </a:p>
          <a:p>
            <a:pPr algn="ctr"/>
            <a:r>
              <a:rPr lang="en-US" dirty="0">
                <a:solidFill>
                  <a:schemeClr val="tx1">
                    <a:lumMod val="75000"/>
                    <a:lumOff val="25000"/>
                  </a:schemeClr>
                </a:solidFill>
              </a:rPr>
              <a:t>23.53% of females that died were diagnosed with anemia and had both abnormal levels.</a:t>
            </a:r>
          </a:p>
        </p:txBody>
      </p:sp>
    </p:spTree>
    <p:extLst>
      <p:ext uri="{BB962C8B-B14F-4D97-AF65-F5344CB8AC3E}">
        <p14:creationId xmlns:p14="http://schemas.microsoft.com/office/powerpoint/2010/main" val="677456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7C079-EB71-C083-0B48-AF6697B45605}"/>
              </a:ext>
            </a:extLst>
          </p:cNvPr>
          <p:cNvSpPr>
            <a:spLocks noGrp="1"/>
          </p:cNvSpPr>
          <p:nvPr>
            <p:ph type="title"/>
          </p:nvPr>
        </p:nvSpPr>
        <p:spPr/>
        <p:txBody>
          <a:bodyPr/>
          <a:lstStyle/>
          <a:p>
            <a:pPr algn="ctr"/>
            <a:r>
              <a:rPr lang="en-US" dirty="0"/>
              <a:t>Correlation(s) between Risk Factors</a:t>
            </a:r>
          </a:p>
        </p:txBody>
      </p:sp>
      <p:sp>
        <p:nvSpPr>
          <p:cNvPr id="5" name="TextBox 4">
            <a:extLst>
              <a:ext uri="{FF2B5EF4-FFF2-40B4-BE49-F238E27FC236}">
                <a16:creationId xmlns:a16="http://schemas.microsoft.com/office/drawing/2014/main" id="{F26296A8-A499-E82D-9B4C-27116C1A428D}"/>
              </a:ext>
            </a:extLst>
          </p:cNvPr>
          <p:cNvSpPr txBox="1"/>
          <p:nvPr/>
        </p:nvSpPr>
        <p:spPr>
          <a:xfrm>
            <a:off x="457200" y="2057400"/>
            <a:ext cx="11277600" cy="424731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lumMod val="75000"/>
                    <a:lumOff val="25000"/>
                  </a:schemeClr>
                </a:solidFill>
              </a:rPr>
              <a:t>Out of the 17 non-smoking females, ages 51-70 that died, 11.76% were diagnosed with diabetes, high blood pressure, and anemia, </a:t>
            </a:r>
            <a:r>
              <a:rPr lang="en-US" b="1" dirty="0">
                <a:solidFill>
                  <a:schemeClr val="tx1">
                    <a:lumMod val="75000"/>
                    <a:lumOff val="25000"/>
                  </a:schemeClr>
                </a:solidFill>
              </a:rPr>
              <a:t>and</a:t>
            </a:r>
            <a:r>
              <a:rPr lang="en-US" dirty="0">
                <a:solidFill>
                  <a:schemeClr val="tx1">
                    <a:lumMod val="75000"/>
                    <a:lumOff val="25000"/>
                  </a:schemeClr>
                </a:solidFill>
              </a:rPr>
              <a:t> had low levels of ejection fraction.</a:t>
            </a:r>
          </a:p>
          <a:p>
            <a:pPr marL="285750" indent="-285750">
              <a:buFont typeface="Arial" panose="020B0604020202020204" pitchFamily="34" charset="0"/>
              <a:buChar char="•"/>
            </a:pPr>
            <a:endParaRPr lang="en-US" dirty="0">
              <a:solidFill>
                <a:schemeClr val="tx1">
                  <a:lumMod val="75000"/>
                  <a:lumOff val="25000"/>
                </a:schemeClr>
              </a:solidFill>
            </a:endParaRPr>
          </a:p>
          <a:p>
            <a:pPr marL="285750" indent="-285750">
              <a:buFont typeface="Arial" panose="020B0604020202020204" pitchFamily="34" charset="0"/>
              <a:buChar char="•"/>
            </a:pPr>
            <a:r>
              <a:rPr lang="en-US" dirty="0">
                <a:solidFill>
                  <a:schemeClr val="tx1">
                    <a:lumMod val="75000"/>
                    <a:lumOff val="25000"/>
                  </a:schemeClr>
                </a:solidFill>
              </a:rPr>
              <a:t>Regardless of which risk factor a female has been diagnosed with, all three present an alarming rate of low ejection fraction levels: all three risk factors, in females that died, over 60% of patients had lower than 40% ejection fraction during the initial collection of data.</a:t>
            </a:r>
          </a:p>
          <a:p>
            <a:pPr marL="285750" indent="-285750">
              <a:buFont typeface="Arial" panose="020B0604020202020204" pitchFamily="34" charset="0"/>
              <a:buChar char="•"/>
            </a:pPr>
            <a:endParaRPr lang="en-US" dirty="0">
              <a:solidFill>
                <a:schemeClr val="tx1">
                  <a:lumMod val="75000"/>
                  <a:lumOff val="25000"/>
                </a:schemeClr>
              </a:solidFill>
            </a:endParaRPr>
          </a:p>
          <a:p>
            <a:pPr marL="285750" indent="-285750">
              <a:buFont typeface="Arial" panose="020B0604020202020204" pitchFamily="34" charset="0"/>
              <a:buChar char="•"/>
            </a:pPr>
            <a:r>
              <a:rPr lang="en-US" dirty="0">
                <a:solidFill>
                  <a:schemeClr val="tx1">
                    <a:lumMod val="75000"/>
                    <a:lumOff val="25000"/>
                  </a:schemeClr>
                </a:solidFill>
              </a:rPr>
              <a:t>Unfortunately, there is not a big enough sample population, especially in females, to render a conclusive reason as to why this group of patients are dying more often than others.</a:t>
            </a:r>
          </a:p>
          <a:p>
            <a:pPr marL="742950" lvl="1" indent="-285750">
              <a:buFont typeface="Arial" panose="020B0604020202020204" pitchFamily="34" charset="0"/>
              <a:buChar char="•"/>
            </a:pPr>
            <a:r>
              <a:rPr lang="en-US" b="1" dirty="0">
                <a:solidFill>
                  <a:schemeClr val="tx1">
                    <a:lumMod val="75000"/>
                    <a:lumOff val="25000"/>
                  </a:schemeClr>
                </a:solidFill>
              </a:rPr>
              <a:t>Low ejection fraction </a:t>
            </a:r>
            <a:r>
              <a:rPr lang="en-US" dirty="0">
                <a:solidFill>
                  <a:schemeClr val="tx1">
                    <a:lumMod val="75000"/>
                    <a:lumOff val="25000"/>
                  </a:schemeClr>
                </a:solidFill>
              </a:rPr>
              <a:t>and </a:t>
            </a:r>
            <a:r>
              <a:rPr lang="en-US" b="1" dirty="0">
                <a:solidFill>
                  <a:schemeClr val="tx1">
                    <a:lumMod val="75000"/>
                    <a:lumOff val="25000"/>
                  </a:schemeClr>
                </a:solidFill>
              </a:rPr>
              <a:t>high serum creatinine </a:t>
            </a:r>
            <a:r>
              <a:rPr lang="en-US" dirty="0">
                <a:solidFill>
                  <a:schemeClr val="tx1">
                    <a:lumMod val="75000"/>
                    <a:lumOff val="25000"/>
                  </a:schemeClr>
                </a:solidFill>
              </a:rPr>
              <a:t>levels were more prevalent amongst this group. Their condition was made worse, and had a high death rate, if they were diagnosed with diabetes, anemia, and high blood pressure. More testing over a longer period would be highly suggested so that healthcare can start adopting better and/or more policies to help predict, and reduce, heart failure diagnosis, and ultimately death.</a:t>
            </a:r>
          </a:p>
          <a:p>
            <a:pPr marL="285750" indent="-285750">
              <a:buFont typeface="Arial" panose="020B0604020202020204" pitchFamily="34" charset="0"/>
              <a:buChar char="•"/>
            </a:pPr>
            <a:endParaRPr lang="en-US" dirty="0">
              <a:solidFill>
                <a:schemeClr val="tx1">
                  <a:lumMod val="75000"/>
                  <a:lumOff val="25000"/>
                </a:schemeClr>
              </a:solidFill>
            </a:endParaRPr>
          </a:p>
        </p:txBody>
      </p:sp>
    </p:spTree>
    <p:extLst>
      <p:ext uri="{BB962C8B-B14F-4D97-AF65-F5344CB8AC3E}">
        <p14:creationId xmlns:p14="http://schemas.microsoft.com/office/powerpoint/2010/main" val="2811198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7C079-EB71-C083-0B48-AF6697B45605}"/>
              </a:ext>
            </a:extLst>
          </p:cNvPr>
          <p:cNvSpPr>
            <a:spLocks noGrp="1"/>
          </p:cNvSpPr>
          <p:nvPr>
            <p:ph type="title"/>
          </p:nvPr>
        </p:nvSpPr>
        <p:spPr/>
        <p:txBody>
          <a:bodyPr/>
          <a:lstStyle/>
          <a:p>
            <a:pPr algn="ctr"/>
            <a:r>
              <a:rPr lang="en-US" dirty="0"/>
              <a:t>Conclusion and Recommendation(s)</a:t>
            </a:r>
          </a:p>
        </p:txBody>
      </p:sp>
      <p:sp>
        <p:nvSpPr>
          <p:cNvPr id="5" name="TextBox 4">
            <a:extLst>
              <a:ext uri="{FF2B5EF4-FFF2-40B4-BE49-F238E27FC236}">
                <a16:creationId xmlns:a16="http://schemas.microsoft.com/office/drawing/2014/main" id="{F26296A8-A499-E82D-9B4C-27116C1A428D}"/>
              </a:ext>
            </a:extLst>
          </p:cNvPr>
          <p:cNvSpPr txBox="1"/>
          <p:nvPr/>
        </p:nvSpPr>
        <p:spPr>
          <a:xfrm>
            <a:off x="457200" y="1680467"/>
            <a:ext cx="11277600" cy="480131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lumMod val="75000"/>
                    <a:lumOff val="25000"/>
                  </a:schemeClr>
                </a:solidFill>
              </a:rPr>
              <a:t>More collection of risk factors, outside of what was collected for this dataset, are needed in order to fully understand if there are any correlations between risk factors, bloodwork levels, and predicting the risk of death due to heart failure.</a:t>
            </a:r>
          </a:p>
          <a:p>
            <a:pPr marL="742950" lvl="1" indent="-285750">
              <a:buFont typeface="Arial" panose="020B0604020202020204" pitchFamily="34" charset="0"/>
              <a:buChar char="•"/>
            </a:pPr>
            <a:r>
              <a:rPr lang="en-US" dirty="0">
                <a:solidFill>
                  <a:schemeClr val="tx1">
                    <a:lumMod val="75000"/>
                    <a:lumOff val="25000"/>
                  </a:schemeClr>
                </a:solidFill>
              </a:rPr>
              <a:t>This dataset asked patients if they smoke, but failed to collect tobacco use, diet, obesity (specifically BMI levels), physical activity, and alcohol consumption.</a:t>
            </a:r>
          </a:p>
          <a:p>
            <a:pPr marL="742950" lvl="1" indent="-285750">
              <a:buFont typeface="Arial" panose="020B0604020202020204" pitchFamily="34" charset="0"/>
              <a:buChar char="•"/>
            </a:pPr>
            <a:endParaRPr lang="en-US" dirty="0">
              <a:solidFill>
                <a:schemeClr val="tx1">
                  <a:lumMod val="75000"/>
                  <a:lumOff val="25000"/>
                </a:schemeClr>
              </a:solidFill>
            </a:endParaRPr>
          </a:p>
          <a:p>
            <a:pPr marL="285750" indent="-285750">
              <a:buFont typeface="Arial" panose="020B0604020202020204" pitchFamily="34" charset="0"/>
              <a:buChar char="•"/>
            </a:pPr>
            <a:r>
              <a:rPr lang="en-US" dirty="0">
                <a:solidFill>
                  <a:schemeClr val="tx1">
                    <a:lumMod val="75000"/>
                    <a:lumOff val="25000"/>
                  </a:schemeClr>
                </a:solidFill>
              </a:rPr>
              <a:t>This dataset only contains 299 patients, and there are roughly 6.2 million individuals in the United States of America that have been diagnosed with heart failure (CDC, 2023).</a:t>
            </a:r>
          </a:p>
          <a:p>
            <a:pPr marL="285750" indent="-285750">
              <a:buFont typeface="Arial" panose="020B0604020202020204" pitchFamily="34" charset="0"/>
              <a:buChar char="•"/>
            </a:pPr>
            <a:endParaRPr lang="en-US" dirty="0">
              <a:solidFill>
                <a:schemeClr val="tx1">
                  <a:lumMod val="75000"/>
                  <a:lumOff val="25000"/>
                </a:schemeClr>
              </a:solidFill>
            </a:endParaRPr>
          </a:p>
          <a:p>
            <a:pPr marL="285750" indent="-285750">
              <a:buFont typeface="Arial" panose="020B0604020202020204" pitchFamily="34" charset="0"/>
              <a:buChar char="•"/>
            </a:pPr>
            <a:r>
              <a:rPr lang="en-US" dirty="0">
                <a:solidFill>
                  <a:schemeClr val="tx1">
                    <a:lumMod val="75000"/>
                    <a:lumOff val="25000"/>
                  </a:schemeClr>
                </a:solidFill>
              </a:rPr>
              <a:t>Out of the 17 females that died, 11 had low ejection fraction levels (64.71%) and 12 had high serum creatinine levels (70.59%). These levels are worth investigating further for preventative measures.</a:t>
            </a:r>
          </a:p>
          <a:p>
            <a:pPr marL="285750" indent="-285750">
              <a:buFont typeface="Arial" panose="020B0604020202020204" pitchFamily="34" charset="0"/>
              <a:buChar char="•"/>
            </a:pPr>
            <a:endParaRPr lang="en-US" dirty="0">
              <a:solidFill>
                <a:schemeClr val="tx1">
                  <a:lumMod val="75000"/>
                  <a:lumOff val="25000"/>
                </a:schemeClr>
              </a:solidFill>
            </a:endParaRPr>
          </a:p>
          <a:p>
            <a:pPr marL="285750" indent="-285750">
              <a:buFont typeface="Arial" panose="020B0604020202020204" pitchFamily="34" charset="0"/>
              <a:buChar char="•"/>
            </a:pPr>
            <a:r>
              <a:rPr lang="en-US" dirty="0">
                <a:solidFill>
                  <a:schemeClr val="tx1">
                    <a:lumMod val="75000"/>
                    <a:lumOff val="25000"/>
                  </a:schemeClr>
                </a:solidFill>
              </a:rPr>
              <a:t>Recommendations for further investigation into ejection fraction and serum creatinine levels, cross-checking with other labs, symptoms, and underlying health conditions, should be the highest priority going forward in the healthcare field regarding heart failure prevention, diagnosis, and treatment; specifically for non-smoking females in the age range 51-70, and males across all ages.</a:t>
            </a:r>
          </a:p>
          <a:p>
            <a:pPr marL="285750" indent="-285750">
              <a:buFont typeface="Arial" panose="020B0604020202020204" pitchFamily="34" charset="0"/>
              <a:buChar char="•"/>
            </a:pPr>
            <a:endParaRPr lang="en-US" dirty="0">
              <a:solidFill>
                <a:schemeClr val="tx1">
                  <a:lumMod val="75000"/>
                  <a:lumOff val="25000"/>
                </a:schemeClr>
              </a:solidFill>
            </a:endParaRPr>
          </a:p>
        </p:txBody>
      </p:sp>
    </p:spTree>
    <p:extLst>
      <p:ext uri="{BB962C8B-B14F-4D97-AF65-F5344CB8AC3E}">
        <p14:creationId xmlns:p14="http://schemas.microsoft.com/office/powerpoint/2010/main" val="3469308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7C079-EB71-C083-0B48-AF6697B45605}"/>
              </a:ext>
            </a:extLst>
          </p:cNvPr>
          <p:cNvSpPr>
            <a:spLocks noGrp="1"/>
          </p:cNvSpPr>
          <p:nvPr>
            <p:ph type="title"/>
          </p:nvPr>
        </p:nvSpPr>
        <p:spPr/>
        <p:txBody>
          <a:bodyPr/>
          <a:lstStyle/>
          <a:p>
            <a:pPr algn="ctr"/>
            <a:r>
              <a:rPr lang="en-US" dirty="0"/>
              <a:t>References</a:t>
            </a:r>
          </a:p>
        </p:txBody>
      </p:sp>
      <p:sp>
        <p:nvSpPr>
          <p:cNvPr id="5" name="TextBox 4">
            <a:extLst>
              <a:ext uri="{FF2B5EF4-FFF2-40B4-BE49-F238E27FC236}">
                <a16:creationId xmlns:a16="http://schemas.microsoft.com/office/drawing/2014/main" id="{F26296A8-A499-E82D-9B4C-27116C1A428D}"/>
              </a:ext>
            </a:extLst>
          </p:cNvPr>
          <p:cNvSpPr txBox="1"/>
          <p:nvPr/>
        </p:nvSpPr>
        <p:spPr>
          <a:xfrm>
            <a:off x="533400" y="2228671"/>
            <a:ext cx="112776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lumMod val="75000"/>
                    <a:lumOff val="25000"/>
                  </a:schemeClr>
                </a:solidFill>
              </a:rPr>
              <a:t>CDC (2023, January 5). Heart Failure </a:t>
            </a:r>
            <a:r>
              <a:rPr lang="en-US" dirty="0">
                <a:solidFill>
                  <a:schemeClr val="tx1">
                    <a:lumMod val="75000"/>
                    <a:lumOff val="25000"/>
                  </a:schemeClr>
                </a:solidFill>
                <a:hlinkClick r:id="rId2"/>
              </a:rPr>
              <a:t>https://www.cdc.gov/heartdisease/heart_failure.htm</a:t>
            </a:r>
            <a:endParaRPr lang="en-US" dirty="0">
              <a:solidFill>
                <a:schemeClr val="tx1">
                  <a:lumMod val="75000"/>
                  <a:lumOff val="25000"/>
                </a:schemeClr>
              </a:solidFill>
            </a:endParaRPr>
          </a:p>
          <a:p>
            <a:pPr marL="285750" indent="-285750">
              <a:buFont typeface="Arial" panose="020B0604020202020204" pitchFamily="34" charset="0"/>
              <a:buChar char="•"/>
            </a:pPr>
            <a:endParaRPr lang="en-US" dirty="0">
              <a:solidFill>
                <a:schemeClr val="tx1">
                  <a:lumMod val="75000"/>
                  <a:lumOff val="25000"/>
                </a:schemeClr>
              </a:solidFill>
            </a:endParaRPr>
          </a:p>
          <a:p>
            <a:pPr marL="285750" indent="-285750">
              <a:buFont typeface="Arial" panose="020B0604020202020204" pitchFamily="34" charset="0"/>
              <a:buChar char="•"/>
            </a:pPr>
            <a:r>
              <a:rPr lang="en-US" dirty="0">
                <a:solidFill>
                  <a:schemeClr val="tx1">
                    <a:lumMod val="75000"/>
                    <a:lumOff val="25000"/>
                  </a:schemeClr>
                </a:solidFill>
              </a:rPr>
              <a:t>Chat GPT (2023). </a:t>
            </a:r>
            <a:r>
              <a:rPr lang="en-US" dirty="0">
                <a:solidFill>
                  <a:schemeClr val="tx1">
                    <a:lumMod val="75000"/>
                    <a:lumOff val="25000"/>
                  </a:schemeClr>
                </a:solidFill>
                <a:hlinkClick r:id="rId3"/>
              </a:rPr>
              <a:t>https://chat.openai.com/chat</a:t>
            </a:r>
            <a:endParaRPr lang="en-US" dirty="0">
              <a:solidFill>
                <a:schemeClr val="tx1">
                  <a:lumMod val="75000"/>
                  <a:lumOff val="25000"/>
                </a:schemeClr>
              </a:solidFill>
            </a:endParaRPr>
          </a:p>
          <a:p>
            <a:endParaRPr lang="en-US" dirty="0">
              <a:solidFill>
                <a:schemeClr val="tx1">
                  <a:lumMod val="75000"/>
                  <a:lumOff val="25000"/>
                </a:schemeClr>
              </a:solidFill>
            </a:endParaRPr>
          </a:p>
        </p:txBody>
      </p:sp>
    </p:spTree>
    <p:extLst>
      <p:ext uri="{BB962C8B-B14F-4D97-AF65-F5344CB8AC3E}">
        <p14:creationId xmlns:p14="http://schemas.microsoft.com/office/powerpoint/2010/main" val="3181446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Heart Failure Background and Information</a:t>
            </a:r>
          </a:p>
        </p:txBody>
      </p:sp>
      <p:sp>
        <p:nvSpPr>
          <p:cNvPr id="5" name="Content Placeholder 4">
            <a:extLst>
              <a:ext uri="{FF2B5EF4-FFF2-40B4-BE49-F238E27FC236}">
                <a16:creationId xmlns:a16="http://schemas.microsoft.com/office/drawing/2014/main" id="{82E66BB3-3533-D540-C73D-1ACE4FA2913F}"/>
              </a:ext>
            </a:extLst>
          </p:cNvPr>
          <p:cNvSpPr>
            <a:spLocks noGrp="1"/>
          </p:cNvSpPr>
          <p:nvPr>
            <p:ph idx="1"/>
          </p:nvPr>
        </p:nvSpPr>
        <p:spPr>
          <a:xfrm>
            <a:off x="1524000" y="1524000"/>
            <a:ext cx="9144000" cy="4572001"/>
          </a:xfrm>
        </p:spPr>
        <p:txBody>
          <a:bodyPr anchor="ctr">
            <a:normAutofit/>
          </a:bodyPr>
          <a:lstStyle/>
          <a:p>
            <a:r>
              <a:rPr lang="en-US" dirty="0"/>
              <a:t>Cardiovascular disease (or CVD) is the number one cause of death in the world, killing an estimated 17.9 million people each year: this accounts for 31% of all deaths worldwide. Most cardiovascular diseases can be prevented by addressing behavioral risk factors early on, such as: tobacco use, unhealthy diet, obesity, physical inactivity, and alcohol consumption and/or abuse.</a:t>
            </a:r>
          </a:p>
          <a:p>
            <a:r>
              <a:rPr lang="en-US" dirty="0"/>
              <a:t>People with CVD, or who are at high cardiovascular risk due to the presence of one or more risk factors such as hypertension, diabetes, and hyperlipidemia, need early detection and management to prevent early death.</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99220"/>
            <a:ext cx="10058400" cy="1325563"/>
          </a:xfrm>
        </p:spPr>
        <p:txBody>
          <a:bodyPr anchor="ctr">
            <a:normAutofit/>
          </a:bodyPr>
          <a:lstStyle/>
          <a:p>
            <a:pPr algn="ctr"/>
            <a:r>
              <a:rPr lang="en-US" dirty="0"/>
              <a:t>Overview of Data Distribution</a:t>
            </a:r>
          </a:p>
        </p:txBody>
      </p:sp>
      <p:sp>
        <p:nvSpPr>
          <p:cNvPr id="3" name="Content Placeholder 2"/>
          <p:cNvSpPr>
            <a:spLocks noGrp="1"/>
          </p:cNvSpPr>
          <p:nvPr>
            <p:ph sz="half" idx="1"/>
          </p:nvPr>
        </p:nvSpPr>
        <p:spPr>
          <a:xfrm>
            <a:off x="190500" y="1905000"/>
            <a:ext cx="11811000" cy="4724400"/>
          </a:xfrm>
        </p:spPr>
        <p:txBody>
          <a:bodyPr>
            <a:normAutofit lnSpcReduction="10000"/>
          </a:bodyPr>
          <a:lstStyle/>
          <a:p>
            <a:r>
              <a:rPr lang="en-US" dirty="0"/>
              <a:t>The dataset is imbalanced: There are 89 more males than females; 1.83 times more. This would be worth investigating further as to whether more males responded than females, or if heart failure is more predominant in males than it is in females.</a:t>
            </a:r>
          </a:p>
          <a:p>
            <a:r>
              <a:rPr lang="en-US" dirty="0"/>
              <a:t>The ratio of patients who have died compared to those that were alive during the follow up period is promising: patients were alive more than 47.29% compared to those that died.</a:t>
            </a:r>
          </a:p>
          <a:p>
            <a:r>
              <a:rPr lang="en-US" dirty="0"/>
              <a:t>There are 2.11 times more smokers than non-smokers.</a:t>
            </a:r>
          </a:p>
          <a:p>
            <a:r>
              <a:rPr lang="en-US" dirty="0"/>
              <a:t>There are 1.39 times more non-diabetics compared to people diagnosed with diabetes.</a:t>
            </a:r>
          </a:p>
          <a:p>
            <a:r>
              <a:rPr lang="en-US" dirty="0"/>
              <a:t>There are 1.32 times more people without anemia than those with anemia.</a:t>
            </a:r>
          </a:p>
          <a:p>
            <a:r>
              <a:rPr lang="en-US" dirty="0"/>
              <a:t>There are 1.85 times more people that do not have high blood pressure compared to those that do.</a:t>
            </a:r>
          </a:p>
          <a:p>
            <a:endParaRPr lang="en-US" dirty="0"/>
          </a:p>
          <a:p>
            <a:endParaRPr lang="en-US" dirty="0"/>
          </a:p>
        </p:txBody>
      </p:sp>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99220"/>
            <a:ext cx="10058400" cy="1325563"/>
          </a:xfrm>
        </p:spPr>
        <p:txBody>
          <a:bodyPr anchor="ctr">
            <a:normAutofit/>
          </a:bodyPr>
          <a:lstStyle/>
          <a:p>
            <a:pPr algn="ctr"/>
            <a:r>
              <a:rPr lang="en-US" dirty="0"/>
              <a:t>Distribution of Smokers</a:t>
            </a:r>
          </a:p>
        </p:txBody>
      </p:sp>
      <p:pic>
        <p:nvPicPr>
          <p:cNvPr id="8" name="Content Placeholder 7">
            <a:extLst>
              <a:ext uri="{FF2B5EF4-FFF2-40B4-BE49-F238E27FC236}">
                <a16:creationId xmlns:a16="http://schemas.microsoft.com/office/drawing/2014/main" id="{CF726EF7-1112-9E15-5438-4BDB5391398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6249838" y="1825620"/>
            <a:ext cx="4875362" cy="4575175"/>
          </a:xfrm>
          <a:solidFill>
            <a:schemeClr val="bg1">
              <a:lumMod val="65000"/>
            </a:schemeClr>
          </a:solidFill>
        </p:spPr>
      </p:pic>
      <p:sp>
        <p:nvSpPr>
          <p:cNvPr id="4" name="TextBox 3">
            <a:extLst>
              <a:ext uri="{FF2B5EF4-FFF2-40B4-BE49-F238E27FC236}">
                <a16:creationId xmlns:a16="http://schemas.microsoft.com/office/drawing/2014/main" id="{C9361B3B-6237-38D0-EB05-11DA62979683}"/>
              </a:ext>
            </a:extLst>
          </p:cNvPr>
          <p:cNvSpPr txBox="1"/>
          <p:nvPr/>
        </p:nvSpPr>
        <p:spPr>
          <a:xfrm>
            <a:off x="912963" y="2220381"/>
            <a:ext cx="5029200" cy="3785652"/>
          </a:xfrm>
          <a:prstGeom prst="rect">
            <a:avLst/>
          </a:prstGeom>
          <a:noFill/>
        </p:spPr>
        <p:txBody>
          <a:bodyPr wrap="square" rtlCol="0">
            <a:spAutoFit/>
          </a:bodyPr>
          <a:lstStyle/>
          <a:p>
            <a:r>
              <a:rPr lang="en-US" sz="2000" dirty="0">
                <a:solidFill>
                  <a:schemeClr val="tx1">
                    <a:lumMod val="75000"/>
                    <a:lumOff val="25000"/>
                  </a:schemeClr>
                </a:solidFill>
              </a:rPr>
              <a:t>NOTE: It is interesting to see that, while the number of smokers is the exact same number of patients that died, not all smokers died during the collection of this data.</a:t>
            </a:r>
          </a:p>
          <a:p>
            <a:pPr marL="285750" indent="-285750">
              <a:buFont typeface="Arial" panose="020B0604020202020204" pitchFamily="34" charset="0"/>
              <a:buChar char="•"/>
            </a:pPr>
            <a:r>
              <a:rPr lang="en-US" sz="2000" dirty="0">
                <a:solidFill>
                  <a:schemeClr val="tx1">
                    <a:lumMod val="75000"/>
                    <a:lumOff val="25000"/>
                  </a:schemeClr>
                </a:solidFill>
              </a:rPr>
              <a:t>31.25% of smokers died</a:t>
            </a:r>
          </a:p>
          <a:p>
            <a:pPr marL="285750" indent="-285750">
              <a:buFont typeface="Arial" panose="020B0604020202020204" pitchFamily="34" charset="0"/>
              <a:buChar char="•"/>
            </a:pPr>
            <a:r>
              <a:rPr lang="en-US" sz="2000" dirty="0">
                <a:solidFill>
                  <a:schemeClr val="tx1">
                    <a:lumMod val="75000"/>
                    <a:lumOff val="25000"/>
                  </a:schemeClr>
                </a:solidFill>
              </a:rPr>
              <a:t>68.75% of smokers are alive</a:t>
            </a:r>
          </a:p>
          <a:p>
            <a:pPr marL="285750" indent="-285750">
              <a:buFont typeface="Arial" panose="020B0604020202020204" pitchFamily="34" charset="0"/>
              <a:buChar char="•"/>
            </a:pPr>
            <a:endParaRPr lang="en-US" sz="2000" dirty="0">
              <a:solidFill>
                <a:schemeClr val="tx1">
                  <a:lumMod val="75000"/>
                  <a:lumOff val="25000"/>
                </a:schemeClr>
              </a:solidFill>
            </a:endParaRPr>
          </a:p>
          <a:p>
            <a:r>
              <a:rPr lang="en-US" sz="2000" dirty="0">
                <a:solidFill>
                  <a:schemeClr val="tx1">
                    <a:lumMod val="75000"/>
                    <a:lumOff val="25000"/>
                  </a:schemeClr>
                </a:solidFill>
              </a:rPr>
              <a:t>There were 45.45% more smoking patients alive during the follow up period than smokers that died: 2.2 times more smokers alive than dead.</a:t>
            </a:r>
          </a:p>
        </p:txBody>
      </p:sp>
    </p:spTree>
    <p:extLst>
      <p:ext uri="{BB962C8B-B14F-4D97-AF65-F5344CB8AC3E}">
        <p14:creationId xmlns:p14="http://schemas.microsoft.com/office/powerpoint/2010/main" val="389789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99220"/>
            <a:ext cx="10058400" cy="1325563"/>
          </a:xfrm>
        </p:spPr>
        <p:txBody>
          <a:bodyPr anchor="ctr">
            <a:normAutofit/>
          </a:bodyPr>
          <a:lstStyle/>
          <a:p>
            <a:pPr algn="ctr"/>
            <a:r>
              <a:rPr lang="en-US" dirty="0"/>
              <a:t>Distribution of Age</a:t>
            </a:r>
          </a:p>
        </p:txBody>
      </p:sp>
      <p:sp>
        <p:nvSpPr>
          <p:cNvPr id="3" name="Content Placeholder 2"/>
          <p:cNvSpPr>
            <a:spLocks noGrp="1"/>
          </p:cNvSpPr>
          <p:nvPr>
            <p:ph sz="half" idx="1"/>
          </p:nvPr>
        </p:nvSpPr>
        <p:spPr>
          <a:xfrm>
            <a:off x="457200" y="3244841"/>
            <a:ext cx="4800600" cy="1736732"/>
          </a:xfrm>
        </p:spPr>
        <p:txBody>
          <a:bodyPr>
            <a:normAutofit/>
          </a:bodyPr>
          <a:lstStyle/>
          <a:p>
            <a:r>
              <a:rPr lang="en-US" dirty="0"/>
              <a:t>Regardless of sex, the age groups 50-55 and 60-65 years old had the highest number of patients.</a:t>
            </a:r>
          </a:p>
        </p:txBody>
      </p:sp>
      <p:pic>
        <p:nvPicPr>
          <p:cNvPr id="8" name="Content Placeholder 7">
            <a:extLst>
              <a:ext uri="{FF2B5EF4-FFF2-40B4-BE49-F238E27FC236}">
                <a16:creationId xmlns:a16="http://schemas.microsoft.com/office/drawing/2014/main" id="{CF726EF7-1112-9E15-5438-4BDB5391398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5715000" y="1825620"/>
            <a:ext cx="5792638" cy="4575175"/>
          </a:xfrm>
          <a:solidFill>
            <a:schemeClr val="bg1">
              <a:lumMod val="65000"/>
            </a:schemeClr>
          </a:solidFill>
        </p:spPr>
      </p:pic>
    </p:spTree>
    <p:extLst>
      <p:ext uri="{BB962C8B-B14F-4D97-AF65-F5344CB8AC3E}">
        <p14:creationId xmlns:p14="http://schemas.microsoft.com/office/powerpoint/2010/main" val="3599066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1840310"/>
            <a:ext cx="7772400" cy="3177380"/>
          </a:xfrm>
        </p:spPr>
        <p:txBody>
          <a:bodyPr/>
          <a:lstStyle/>
          <a:p>
            <a:r>
              <a:rPr lang="en-US" dirty="0"/>
              <a:t>Why are there more female deaths than male deaths in non-smoking patients, age 51 – 70?</a:t>
            </a:r>
          </a:p>
        </p:txBody>
      </p:sp>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99220"/>
            <a:ext cx="10058400" cy="1325563"/>
          </a:xfrm>
        </p:spPr>
        <p:txBody>
          <a:bodyPr anchor="ctr">
            <a:normAutofit/>
          </a:bodyPr>
          <a:lstStyle/>
          <a:p>
            <a:pPr algn="ctr"/>
            <a:r>
              <a:rPr lang="en-US" dirty="0"/>
              <a:t>Count of Deaths in Smokers vs. Non-Smokers</a:t>
            </a:r>
          </a:p>
        </p:txBody>
      </p:sp>
      <p:pic>
        <p:nvPicPr>
          <p:cNvPr id="13" name="Content Placeholder 12">
            <a:extLst>
              <a:ext uri="{FF2B5EF4-FFF2-40B4-BE49-F238E27FC236}">
                <a16:creationId xmlns:a16="http://schemas.microsoft.com/office/drawing/2014/main" id="{A0CF2330-3970-6839-F030-BF7B05E66242}"/>
              </a:ext>
            </a:extLst>
          </p:cNvPr>
          <p:cNvPicPr>
            <a:picLocks noGrp="1" noChangeAspect="1"/>
          </p:cNvPicPr>
          <p:nvPr>
            <p:ph sz="half" idx="2"/>
          </p:nvPr>
        </p:nvPicPr>
        <p:blipFill>
          <a:blip r:embed="rId2"/>
          <a:stretch>
            <a:fillRect/>
          </a:stretch>
        </p:blipFill>
        <p:spPr>
          <a:xfrm>
            <a:off x="6784581" y="1704968"/>
            <a:ext cx="4181277" cy="4010032"/>
          </a:xfrm>
        </p:spPr>
      </p:pic>
      <p:pic>
        <p:nvPicPr>
          <p:cNvPr id="11" name="Content Placeholder 10">
            <a:extLst>
              <a:ext uri="{FF2B5EF4-FFF2-40B4-BE49-F238E27FC236}">
                <a16:creationId xmlns:a16="http://schemas.microsoft.com/office/drawing/2014/main" id="{D1A519F6-99E2-0C14-A176-86172DB13382}"/>
              </a:ext>
            </a:extLst>
          </p:cNvPr>
          <p:cNvPicPr>
            <a:picLocks noGrp="1" noChangeAspect="1"/>
          </p:cNvPicPr>
          <p:nvPr>
            <p:ph sz="half" idx="1"/>
          </p:nvPr>
        </p:nvPicPr>
        <p:blipFill>
          <a:blip r:embed="rId3"/>
          <a:stretch>
            <a:fillRect/>
          </a:stretch>
        </p:blipFill>
        <p:spPr>
          <a:xfrm>
            <a:off x="1232140" y="1704968"/>
            <a:ext cx="4175280" cy="3925562"/>
          </a:xfrm>
        </p:spPr>
      </p:pic>
      <p:sp>
        <p:nvSpPr>
          <p:cNvPr id="14" name="TextBox 13">
            <a:extLst>
              <a:ext uri="{FF2B5EF4-FFF2-40B4-BE49-F238E27FC236}">
                <a16:creationId xmlns:a16="http://schemas.microsoft.com/office/drawing/2014/main" id="{3EA680F6-8322-9053-A085-4783A4B47C2E}"/>
              </a:ext>
            </a:extLst>
          </p:cNvPr>
          <p:cNvSpPr txBox="1"/>
          <p:nvPr/>
        </p:nvSpPr>
        <p:spPr>
          <a:xfrm>
            <a:off x="304800" y="5906402"/>
            <a:ext cx="11582400" cy="646331"/>
          </a:xfrm>
          <a:prstGeom prst="rect">
            <a:avLst/>
          </a:prstGeom>
          <a:noFill/>
        </p:spPr>
        <p:txBody>
          <a:bodyPr wrap="square" rtlCol="0">
            <a:spAutoFit/>
          </a:bodyPr>
          <a:lstStyle/>
          <a:p>
            <a:r>
              <a:rPr lang="en-US" dirty="0">
                <a:solidFill>
                  <a:schemeClr val="tx1">
                    <a:lumMod val="75000"/>
                    <a:lumOff val="25000"/>
                  </a:schemeClr>
                </a:solidFill>
              </a:rPr>
              <a:t>Overall, there are more males that have died than females. However, the highest count in one age group happened in females that are non-smokers, age 51-70.</a:t>
            </a:r>
          </a:p>
        </p:txBody>
      </p:sp>
    </p:spTree>
    <p:extLst>
      <p:ext uri="{BB962C8B-B14F-4D97-AF65-F5344CB8AC3E}">
        <p14:creationId xmlns:p14="http://schemas.microsoft.com/office/powerpoint/2010/main" val="3653480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99220"/>
            <a:ext cx="10058400" cy="1325563"/>
          </a:xfrm>
        </p:spPr>
        <p:txBody>
          <a:bodyPr anchor="ctr">
            <a:normAutofit/>
          </a:bodyPr>
          <a:lstStyle/>
          <a:p>
            <a:pPr algn="ctr"/>
            <a:r>
              <a:rPr lang="en-US" dirty="0"/>
              <a:t>Attribute(s) of Females, Non-Smokers, Age 51 - 70</a:t>
            </a:r>
          </a:p>
        </p:txBody>
      </p:sp>
      <p:sp>
        <p:nvSpPr>
          <p:cNvPr id="7" name="TextBox 6">
            <a:extLst>
              <a:ext uri="{FF2B5EF4-FFF2-40B4-BE49-F238E27FC236}">
                <a16:creationId xmlns:a16="http://schemas.microsoft.com/office/drawing/2014/main" id="{B7A7618D-44CD-DB91-E913-2C5EE3AD5BA6}"/>
              </a:ext>
            </a:extLst>
          </p:cNvPr>
          <p:cNvSpPr txBox="1"/>
          <p:nvPr/>
        </p:nvSpPr>
        <p:spPr>
          <a:xfrm>
            <a:off x="342900" y="2057400"/>
            <a:ext cx="11506200" cy="424731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lumMod val="75000"/>
                    <a:lumOff val="25000"/>
                  </a:schemeClr>
                </a:solidFill>
              </a:rPr>
              <a:t>There are 60 females who do not smoke.</a:t>
            </a:r>
          </a:p>
          <a:p>
            <a:pPr marL="285750" indent="-285750">
              <a:buFont typeface="Arial" panose="020B0604020202020204" pitchFamily="34" charset="0"/>
              <a:buChar char="•"/>
            </a:pPr>
            <a:endParaRPr lang="en-US" dirty="0">
              <a:solidFill>
                <a:schemeClr val="tx1">
                  <a:lumMod val="75000"/>
                  <a:lumOff val="25000"/>
                </a:schemeClr>
              </a:solidFill>
            </a:endParaRPr>
          </a:p>
          <a:p>
            <a:pPr marL="285750" indent="-285750">
              <a:buFont typeface="Arial" panose="020B0604020202020204" pitchFamily="34" charset="0"/>
              <a:buChar char="•"/>
            </a:pPr>
            <a:r>
              <a:rPr lang="en-US" dirty="0">
                <a:solidFill>
                  <a:schemeClr val="tx1">
                    <a:lumMod val="75000"/>
                    <a:lumOff val="25000"/>
                  </a:schemeClr>
                </a:solidFill>
              </a:rPr>
              <a:t>Out of the 60 females, 17 have died: 28.33%.</a:t>
            </a:r>
          </a:p>
          <a:p>
            <a:pPr marL="285750" indent="-285750">
              <a:buFont typeface="Arial" panose="020B0604020202020204" pitchFamily="34" charset="0"/>
              <a:buChar char="•"/>
            </a:pPr>
            <a:endParaRPr lang="en-US" dirty="0">
              <a:solidFill>
                <a:schemeClr val="tx1">
                  <a:lumMod val="75000"/>
                  <a:lumOff val="25000"/>
                </a:schemeClr>
              </a:solidFill>
            </a:endParaRPr>
          </a:p>
          <a:p>
            <a:pPr marL="285750" indent="-285750">
              <a:buFont typeface="Arial" panose="020B0604020202020204" pitchFamily="34" charset="0"/>
              <a:buChar char="•"/>
            </a:pPr>
            <a:r>
              <a:rPr lang="en-US" dirty="0">
                <a:solidFill>
                  <a:schemeClr val="tx1">
                    <a:lumMod val="75000"/>
                    <a:lumOff val="25000"/>
                  </a:schemeClr>
                </a:solidFill>
              </a:rPr>
              <a:t>There are 11 patients that had low EF levels: 64.71% have died.</a:t>
            </a:r>
          </a:p>
          <a:p>
            <a:pPr marL="285750" indent="-285750">
              <a:buFont typeface="Arial" panose="020B0604020202020204" pitchFamily="34" charset="0"/>
              <a:buChar char="•"/>
            </a:pPr>
            <a:endParaRPr lang="en-US" dirty="0">
              <a:solidFill>
                <a:schemeClr val="tx1">
                  <a:lumMod val="75000"/>
                  <a:lumOff val="25000"/>
                </a:schemeClr>
              </a:solidFill>
            </a:endParaRPr>
          </a:p>
          <a:p>
            <a:pPr marL="285750" indent="-285750">
              <a:buFont typeface="Arial" panose="020B0604020202020204" pitchFamily="34" charset="0"/>
              <a:buChar char="•"/>
            </a:pPr>
            <a:r>
              <a:rPr lang="en-US" dirty="0">
                <a:solidFill>
                  <a:schemeClr val="tx1">
                    <a:lumMod val="75000"/>
                    <a:lumOff val="25000"/>
                  </a:schemeClr>
                </a:solidFill>
              </a:rPr>
              <a:t>There are 4 patients that had low Serum Sodium levels: 23.53% have died.</a:t>
            </a:r>
          </a:p>
          <a:p>
            <a:pPr marL="285750" indent="-285750">
              <a:buFont typeface="Arial" panose="020B0604020202020204" pitchFamily="34" charset="0"/>
              <a:buChar char="•"/>
            </a:pPr>
            <a:endParaRPr lang="en-US" dirty="0">
              <a:solidFill>
                <a:schemeClr val="tx1">
                  <a:lumMod val="75000"/>
                  <a:lumOff val="25000"/>
                </a:schemeClr>
              </a:solidFill>
            </a:endParaRPr>
          </a:p>
          <a:p>
            <a:pPr marL="285750" indent="-285750">
              <a:buFont typeface="Arial" panose="020B0604020202020204" pitchFamily="34" charset="0"/>
              <a:buChar char="•"/>
            </a:pPr>
            <a:r>
              <a:rPr lang="en-US" dirty="0">
                <a:solidFill>
                  <a:schemeClr val="tx1">
                    <a:lumMod val="75000"/>
                    <a:lumOff val="25000"/>
                  </a:schemeClr>
                </a:solidFill>
              </a:rPr>
              <a:t>There is only 1 patient that had low platelet levels: 5.88% have died.</a:t>
            </a:r>
          </a:p>
          <a:p>
            <a:pPr marL="285750" indent="-285750">
              <a:buFont typeface="Arial" panose="020B0604020202020204" pitchFamily="34" charset="0"/>
              <a:buChar char="•"/>
            </a:pPr>
            <a:endParaRPr lang="en-US" dirty="0">
              <a:solidFill>
                <a:schemeClr val="tx1">
                  <a:lumMod val="75000"/>
                  <a:lumOff val="25000"/>
                </a:schemeClr>
              </a:solidFill>
            </a:endParaRPr>
          </a:p>
          <a:p>
            <a:pPr marL="285750" indent="-285750">
              <a:buFont typeface="Arial" panose="020B0604020202020204" pitchFamily="34" charset="0"/>
              <a:buChar char="•"/>
            </a:pPr>
            <a:r>
              <a:rPr lang="en-US" dirty="0">
                <a:solidFill>
                  <a:schemeClr val="tx1">
                    <a:lumMod val="75000"/>
                    <a:lumOff val="25000"/>
                  </a:schemeClr>
                </a:solidFill>
              </a:rPr>
              <a:t>There are 6 patients that had higher than 200 CPK levels: 35.29% have died.</a:t>
            </a:r>
          </a:p>
          <a:p>
            <a:pPr marL="742950" lvl="1" indent="-285750">
              <a:buFont typeface="Arial" panose="020B0604020202020204" pitchFamily="34" charset="0"/>
              <a:buChar char="•"/>
            </a:pPr>
            <a:r>
              <a:rPr lang="en-US" dirty="0">
                <a:solidFill>
                  <a:schemeClr val="tx1">
                    <a:lumMod val="75000"/>
                    <a:lumOff val="25000"/>
                  </a:schemeClr>
                </a:solidFill>
              </a:rPr>
              <a:t>However, there are only 2 patients within the high CPK group that have levels over 1,000: 11.76% have died.</a:t>
            </a:r>
          </a:p>
          <a:p>
            <a:pPr marL="742950" lvl="1" indent="-285750">
              <a:buFont typeface="Arial" panose="020B0604020202020204" pitchFamily="34" charset="0"/>
              <a:buChar char="•"/>
            </a:pPr>
            <a:endParaRPr lang="en-US" dirty="0">
              <a:solidFill>
                <a:schemeClr val="tx1">
                  <a:lumMod val="75000"/>
                  <a:lumOff val="25000"/>
                </a:schemeClr>
              </a:solidFill>
            </a:endParaRPr>
          </a:p>
          <a:p>
            <a:pPr marL="285750" indent="-285750">
              <a:buFont typeface="Arial" panose="020B0604020202020204" pitchFamily="34" charset="0"/>
              <a:buChar char="•"/>
            </a:pPr>
            <a:r>
              <a:rPr lang="en-US" dirty="0">
                <a:solidFill>
                  <a:schemeClr val="tx1">
                    <a:lumMod val="75000"/>
                    <a:lumOff val="25000"/>
                  </a:schemeClr>
                </a:solidFill>
              </a:rPr>
              <a:t>There are 12 patients that had high serum creatinine levels: 70.59% have died.</a:t>
            </a:r>
          </a:p>
          <a:p>
            <a:endParaRPr lang="en-US" dirty="0"/>
          </a:p>
        </p:txBody>
      </p:sp>
    </p:spTree>
    <p:extLst>
      <p:ext uri="{BB962C8B-B14F-4D97-AF65-F5344CB8AC3E}">
        <p14:creationId xmlns:p14="http://schemas.microsoft.com/office/powerpoint/2010/main" val="19902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99220"/>
            <a:ext cx="10058400" cy="1325563"/>
          </a:xfrm>
        </p:spPr>
        <p:txBody>
          <a:bodyPr anchor="ctr">
            <a:normAutofit/>
          </a:bodyPr>
          <a:lstStyle/>
          <a:p>
            <a:pPr algn="ctr"/>
            <a:r>
              <a:rPr lang="en-US" dirty="0"/>
              <a:t>Females, age 51-70, Diagnosed with Diabetes</a:t>
            </a:r>
          </a:p>
        </p:txBody>
      </p:sp>
      <p:pic>
        <p:nvPicPr>
          <p:cNvPr id="4" name="Picture 3">
            <a:extLst>
              <a:ext uri="{FF2B5EF4-FFF2-40B4-BE49-F238E27FC236}">
                <a16:creationId xmlns:a16="http://schemas.microsoft.com/office/drawing/2014/main" id="{41E88823-44EA-98E6-2CE3-A1D52E633890}"/>
              </a:ext>
            </a:extLst>
          </p:cNvPr>
          <p:cNvPicPr>
            <a:picLocks noChangeAspect="1"/>
          </p:cNvPicPr>
          <p:nvPr/>
        </p:nvPicPr>
        <p:blipFill>
          <a:blip r:embed="rId2"/>
          <a:stretch>
            <a:fillRect/>
          </a:stretch>
        </p:blipFill>
        <p:spPr>
          <a:xfrm>
            <a:off x="381000" y="1981200"/>
            <a:ext cx="5458587" cy="4344006"/>
          </a:xfrm>
          <a:prstGeom prst="rect">
            <a:avLst/>
          </a:prstGeom>
        </p:spPr>
      </p:pic>
      <p:sp>
        <p:nvSpPr>
          <p:cNvPr id="5" name="TextBox 4">
            <a:extLst>
              <a:ext uri="{FF2B5EF4-FFF2-40B4-BE49-F238E27FC236}">
                <a16:creationId xmlns:a16="http://schemas.microsoft.com/office/drawing/2014/main" id="{CC72CD06-CCC9-6EB5-9F4B-9E611BAF579B}"/>
              </a:ext>
            </a:extLst>
          </p:cNvPr>
          <p:cNvSpPr txBox="1"/>
          <p:nvPr/>
        </p:nvSpPr>
        <p:spPr>
          <a:xfrm>
            <a:off x="6096000" y="1752546"/>
            <a:ext cx="5715000" cy="480131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lumMod val="75000"/>
                    <a:lumOff val="25000"/>
                  </a:schemeClr>
                </a:solidFill>
              </a:rPr>
              <a:t>There are more females in this age group that have been diagnosed with diabetes that were alive during the follow up portion of this data collection. This could potentially indicate that most females were managing their diabetes and keeping their levels within a controllable range, thus decreasing complications for heart failure and/or death.</a:t>
            </a:r>
          </a:p>
          <a:p>
            <a:pPr marL="285750" indent="-285750">
              <a:buFont typeface="Arial" panose="020B0604020202020204" pitchFamily="34" charset="0"/>
              <a:buChar char="•"/>
            </a:pPr>
            <a:r>
              <a:rPr lang="en-US" dirty="0">
                <a:solidFill>
                  <a:schemeClr val="tx1">
                    <a:lumMod val="75000"/>
                    <a:lumOff val="25000"/>
                  </a:schemeClr>
                </a:solidFill>
              </a:rPr>
              <a:t>Females that died with a diabetes diagnosis:</a:t>
            </a:r>
          </a:p>
          <a:p>
            <a:pPr marL="742950" lvl="1" indent="-285750">
              <a:buFont typeface="Arial" panose="020B0604020202020204" pitchFamily="34" charset="0"/>
              <a:buChar char="•"/>
            </a:pPr>
            <a:r>
              <a:rPr lang="en-US" dirty="0">
                <a:solidFill>
                  <a:schemeClr val="tx1">
                    <a:lumMod val="75000"/>
                    <a:lumOff val="25000"/>
                  </a:schemeClr>
                </a:solidFill>
              </a:rPr>
              <a:t>Low ejection fraction was present in 67% of patients.</a:t>
            </a:r>
          </a:p>
          <a:p>
            <a:pPr marL="742950" lvl="1" indent="-285750">
              <a:buFont typeface="Arial" panose="020B0604020202020204" pitchFamily="34" charset="0"/>
              <a:buChar char="•"/>
            </a:pPr>
            <a:r>
              <a:rPr lang="en-US" dirty="0">
                <a:solidFill>
                  <a:schemeClr val="tx1">
                    <a:lumMod val="75000"/>
                    <a:lumOff val="25000"/>
                  </a:schemeClr>
                </a:solidFill>
              </a:rPr>
              <a:t>High creatine phosphokinase was present in 56% of patients.</a:t>
            </a:r>
          </a:p>
          <a:p>
            <a:pPr marL="742950" lvl="1" indent="-285750">
              <a:buFont typeface="Arial" panose="020B0604020202020204" pitchFamily="34" charset="0"/>
              <a:buChar char="•"/>
            </a:pPr>
            <a:r>
              <a:rPr lang="en-US" dirty="0">
                <a:solidFill>
                  <a:schemeClr val="tx1">
                    <a:lumMod val="75000"/>
                    <a:lumOff val="25000"/>
                  </a:schemeClr>
                </a:solidFill>
              </a:rPr>
              <a:t>High serum creatinine was present in 67% of patients.</a:t>
            </a:r>
          </a:p>
          <a:p>
            <a:pPr marL="285750" indent="-285750">
              <a:buFont typeface="Arial" panose="020B0604020202020204" pitchFamily="34" charset="0"/>
              <a:buChar char="•"/>
            </a:pPr>
            <a:endParaRPr lang="en-US" dirty="0">
              <a:solidFill>
                <a:schemeClr val="tx1">
                  <a:lumMod val="75000"/>
                  <a:lumOff val="25000"/>
                </a:schemeClr>
              </a:solidFill>
            </a:endParaRPr>
          </a:p>
          <a:p>
            <a:pPr algn="ctr"/>
            <a:r>
              <a:rPr lang="en-US" dirty="0">
                <a:solidFill>
                  <a:schemeClr val="tx1">
                    <a:lumMod val="75000"/>
                    <a:lumOff val="25000"/>
                  </a:schemeClr>
                </a:solidFill>
              </a:rPr>
              <a:t>11.76% of females that died were diagnosed with diabetes and had all three abnormal levels.</a:t>
            </a:r>
          </a:p>
        </p:txBody>
      </p:sp>
    </p:spTree>
    <p:extLst>
      <p:ext uri="{BB962C8B-B14F-4D97-AF65-F5344CB8AC3E}">
        <p14:creationId xmlns:p14="http://schemas.microsoft.com/office/powerpoint/2010/main" val="3482077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240</TotalTime>
  <Words>1358</Words>
  <Application>Microsoft Office PowerPoint</Application>
  <PresentationFormat>Widescreen</PresentationFormat>
  <Paragraphs>82</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Franklin Gothic Medium</vt:lpstr>
      <vt:lpstr>Medical Design 16x9</vt:lpstr>
      <vt:lpstr>Heart Failure Analysis</vt:lpstr>
      <vt:lpstr>Heart Failure Background and Information</vt:lpstr>
      <vt:lpstr>Overview of Data Distribution</vt:lpstr>
      <vt:lpstr>Distribution of Smokers</vt:lpstr>
      <vt:lpstr>Distribution of Age</vt:lpstr>
      <vt:lpstr>Why are there more female deaths than male deaths in non-smoking patients, age 51 – 70?</vt:lpstr>
      <vt:lpstr>Count of Deaths in Smokers vs. Non-Smokers</vt:lpstr>
      <vt:lpstr>Attribute(s) of Females, Non-Smokers, Age 51 - 70</vt:lpstr>
      <vt:lpstr>Females, age 51-70, Diagnosed with Diabetes</vt:lpstr>
      <vt:lpstr>Females, age 51-70, Diagnosed with High Blood Pressure</vt:lpstr>
      <vt:lpstr>Females, age 51-70, Diagnosed with Anemia</vt:lpstr>
      <vt:lpstr>Correlation(s) between Risk Factors</vt:lpstr>
      <vt:lpstr>Conclusion and Recommendation(s)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Failure Analysis</dc:title>
  <dc:creator>Ashley Self</dc:creator>
  <cp:lastModifiedBy>Ashley Self</cp:lastModifiedBy>
  <cp:revision>6</cp:revision>
  <dcterms:created xsi:type="dcterms:W3CDTF">2023-02-10T15:42:04Z</dcterms:created>
  <dcterms:modified xsi:type="dcterms:W3CDTF">2023-02-19T17:29:50Z</dcterms:modified>
</cp:coreProperties>
</file>