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2619"/>
    <a:srgbClr val="E7AE18"/>
    <a:srgbClr val="DBA517"/>
    <a:srgbClr val="BF2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5833"/>
  </p:normalViewPr>
  <p:slideViewPr>
    <p:cSldViewPr snapToGrid="0" snapToObjects="1">
      <p:cViewPr varScale="1">
        <p:scale>
          <a:sx n="22" d="100"/>
          <a:sy n="22" d="100"/>
        </p:scale>
        <p:origin x="2224" y="32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solidFill>
            <a:srgbClr val="DA2619">
              <a:alpha val="67059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solidFill>
                <a:schemeClr val="tx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32049" y="5504321"/>
            <a:ext cx="13344023" cy="26521432"/>
          </a:xfrm>
          <a:prstGeom prst="rect">
            <a:avLst/>
          </a:prstGeom>
          <a:solidFill>
            <a:srgbClr val="DA2619">
              <a:alpha val="67059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3" y="5432354"/>
            <a:ext cx="13344023" cy="26521432"/>
          </a:xfrm>
          <a:prstGeom prst="rect">
            <a:avLst/>
          </a:prstGeom>
          <a:solidFill>
            <a:srgbClr val="DA2619">
              <a:alpha val="67059"/>
            </a:srgbClr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228" y="464533"/>
            <a:ext cx="28614812" cy="4324261"/>
          </a:xfrm>
          <a:prstGeom prst="rect">
            <a:avLst/>
          </a:prstGeom>
          <a:solidFill>
            <a:srgbClr val="DA2619">
              <a:alpha val="67059"/>
            </a:srgbClr>
          </a:solidFill>
          <a:ln w="571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Analyzing Elo Ratings for NCAA Men’s Division 1 Hockey</a:t>
            </a:r>
          </a:p>
          <a:p>
            <a:pPr algn="ctr"/>
            <a:r>
              <a:rPr lang="en-US" altLang="en-US" sz="8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Alex Tidd ’25 (Statistics)</a:t>
            </a:r>
          </a:p>
          <a:p>
            <a:pPr algn="ctr"/>
            <a:r>
              <a:rPr lang="en-US" altLang="en-US" sz="8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  <a:cs typeface="Times New Roman" panose="02020603050405020304" pitchFamily="18" charset="0"/>
              </a:rPr>
              <a:t>Advisors: Dr. Matt Higham and Dr. Robin Lock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66538" y="-1890955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429" y="-1890955"/>
            <a:ext cx="7511177" cy="9720347"/>
          </a:xfrm>
          <a:prstGeom prst="rect">
            <a:avLst/>
          </a:prstGeom>
        </p:spPr>
      </p:pic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6392E-3753-30A8-A235-7424D24C43F8}"/>
              </a:ext>
            </a:extLst>
          </p:cNvPr>
          <p:cNvSpPr txBox="1"/>
          <p:nvPr/>
        </p:nvSpPr>
        <p:spPr>
          <a:xfrm>
            <a:off x="4269073" y="6882215"/>
            <a:ext cx="688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Background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0D4381-AEB2-BFE0-59B1-53DB20A022AB}"/>
              </a:ext>
            </a:extLst>
          </p:cNvPr>
          <p:cNvSpPr txBox="1"/>
          <p:nvPr/>
        </p:nvSpPr>
        <p:spPr>
          <a:xfrm>
            <a:off x="2013553" y="8534400"/>
            <a:ext cx="1139952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64 Men’s Division 1 hockey teams.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Weekly rankings via “expert vote” system. by US College Hockey Online.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Rankings use no formal quantitative. calculation/analysis.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6B0EE-9BFF-35D1-3446-CDCD15D30590}"/>
              </a:ext>
            </a:extLst>
          </p:cNvPr>
          <p:cNvSpPr txBox="1"/>
          <p:nvPr/>
        </p:nvSpPr>
        <p:spPr>
          <a:xfrm>
            <a:off x="4269073" y="12248688"/>
            <a:ext cx="688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Elo Rating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5B61A-F3D5-BECE-406C-961ABE4E38B6}"/>
              </a:ext>
            </a:extLst>
          </p:cNvPr>
          <p:cNvSpPr txBox="1"/>
          <p:nvPr/>
        </p:nvSpPr>
        <p:spPr>
          <a:xfrm>
            <a:off x="2013553" y="13900873"/>
            <a:ext cx="113995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New teams historically set at 1500.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Continuously updates after every match.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Uses an expected outcome parameter based on players pre-game rating.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Uses an “update” factor, k, to scale how much rating increases/decreases for wins/losses.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AEA1F-1291-F18A-4B29-2D40B1B92531}"/>
              </a:ext>
            </a:extLst>
          </p:cNvPr>
          <p:cNvSpPr txBox="1"/>
          <p:nvPr/>
        </p:nvSpPr>
        <p:spPr>
          <a:xfrm>
            <a:off x="4269073" y="22798950"/>
            <a:ext cx="688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Goal: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EF63DB-8846-B981-CDF2-079372DC7716}"/>
              </a:ext>
            </a:extLst>
          </p:cNvPr>
          <p:cNvSpPr txBox="1"/>
          <p:nvPr/>
        </p:nvSpPr>
        <p:spPr>
          <a:xfrm>
            <a:off x="2013553" y="24451135"/>
            <a:ext cx="1139952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Use a modified Elo rating system to rank Men’s Division 1 Hockey.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Optimize update factor, k, for NCAA Men’s Division 1 Hockey.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Account for home ice advantage.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Account for blowouts and closely contested games using goal differential.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40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FEB45A-B124-3246-FD5A-EA4FED13EC37}"/>
              </a:ext>
            </a:extLst>
          </p:cNvPr>
          <p:cNvSpPr txBox="1"/>
          <p:nvPr/>
        </p:nvSpPr>
        <p:spPr>
          <a:xfrm>
            <a:off x="17510750" y="6877306"/>
            <a:ext cx="8559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Optimizing Parameters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776FEB-1B81-F9D5-104B-46A12730FA8B}"/>
              </a:ext>
            </a:extLst>
          </p:cNvPr>
          <p:cNvSpPr txBox="1"/>
          <p:nvPr/>
        </p:nvSpPr>
        <p:spPr>
          <a:xfrm>
            <a:off x="16090750" y="8467573"/>
            <a:ext cx="11399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Grid search to find combination of k, d, and home ice advantage that yields the lowest mean difference between expected outcome and actual outcome.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3239C7-EC87-7385-6D55-5C21457878EB}"/>
              </a:ext>
            </a:extLst>
          </p:cNvPr>
          <p:cNvSpPr txBox="1"/>
          <p:nvPr/>
        </p:nvSpPr>
        <p:spPr>
          <a:xfrm>
            <a:off x="32721016" y="6877306"/>
            <a:ext cx="688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Findings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1C96305-83BF-A224-C0F7-6C93C899630E}"/>
              </a:ext>
            </a:extLst>
          </p:cNvPr>
          <p:cNvSpPr txBox="1"/>
          <p:nvPr/>
        </p:nvSpPr>
        <p:spPr>
          <a:xfrm>
            <a:off x="30465496" y="16065072"/>
            <a:ext cx="11399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Expected slope to be equal to 1, shown by dashed line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4DA824-FB13-9B0D-E126-E4244ABBB85E}"/>
              </a:ext>
            </a:extLst>
          </p:cNvPr>
          <p:cNvSpPr txBox="1"/>
          <p:nvPr/>
        </p:nvSpPr>
        <p:spPr>
          <a:xfrm>
            <a:off x="30465496" y="25051154"/>
            <a:ext cx="11399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Rankings of all 64 NCAA Division 1 Men’s Ice Hockey teams. Select teams Highlighted.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3766A-CC26-8943-DE93-A40DF8673CD1}"/>
              </a:ext>
            </a:extLst>
          </p:cNvPr>
          <p:cNvGrpSpPr/>
          <p:nvPr/>
        </p:nvGrpSpPr>
        <p:grpSpPr>
          <a:xfrm>
            <a:off x="2693073" y="18665992"/>
            <a:ext cx="10040481" cy="3511571"/>
            <a:chOff x="16651619" y="8494599"/>
            <a:chExt cx="10040481" cy="3511571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139051D-E476-143A-7F7F-32A5482B7B3B}"/>
                </a:ext>
              </a:extLst>
            </p:cNvPr>
            <p:cNvGrpSpPr/>
            <p:nvPr/>
          </p:nvGrpSpPr>
          <p:grpSpPr>
            <a:xfrm>
              <a:off x="17958352" y="8494599"/>
              <a:ext cx="7427014" cy="2478975"/>
              <a:chOff x="4485613" y="18846267"/>
              <a:chExt cx="7427014" cy="165218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0EA7AE6-B238-B2DE-384A-725318B53C2A}"/>
                  </a:ext>
                </a:extLst>
              </p:cNvPr>
              <p:cNvSpPr/>
              <p:nvPr/>
            </p:nvSpPr>
            <p:spPr>
              <a:xfrm>
                <a:off x="4693920" y="18846267"/>
                <a:ext cx="7010400" cy="16521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3BED5D8-8355-31F9-51F0-E42341CE9CE5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485613" y="19245423"/>
                    <a:ext cx="7427014" cy="866789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𝑒𝑥𝑝𝑒𝑐𝑡𝑒𝑑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𝐻𝑜𝑚𝑒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10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  <m:t>𝐴𝑤𝑎𝑦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  <m:t>−(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  <m:t>𝐻𝑜𝑚𝑒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  <m:t>+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  <m:t>h𝑜𝑚𝑒𝐴𝑑𝑣𝑎𝑛𝑡𝑎𝑔𝑒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  <m:t>400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Palatino" pitchFamily="2" charset="77"/>
                      <a:ea typeface="Palatino" pitchFamily="2" charset="77"/>
                    </a:endParaRPr>
                  </a:p>
                  <a:p>
                    <a:pPr algn="ctr"/>
                    <a:endParaRPr lang="en-US" sz="2000" dirty="0">
                      <a:latin typeface="Palatino" pitchFamily="2" charset="77"/>
                      <a:ea typeface="Palatino" pitchFamily="2" charset="77"/>
                    </a:endParaRPr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3BED5D8-8355-31F9-51F0-E42341CE9C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613" y="19245423"/>
                    <a:ext cx="7427014" cy="8667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DC952D-C850-F591-681E-7F93D106BDAF}"/>
                    </a:ext>
                  </a:extLst>
                </p:cNvPr>
                <p:cNvSpPr txBox="1"/>
                <p:nvPr/>
              </p:nvSpPr>
              <p:spPr>
                <a:xfrm>
                  <a:off x="16651619" y="11582400"/>
                  <a:ext cx="10040481" cy="42377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𝑟𝑎𝑡𝑖𝑛𝑔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𝑝𝑜𝑠𝑡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𝑟𝑎𝑡𝑖𝑛𝑔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𝑝𝑟𝑒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𝑠𝑐𝑜𝑟𝑒𝑀𝑢𝑙𝑡𝑖𝑝𝑙𝑖𝑒𝑟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𝑔𝑜𝑎𝑙𝐷𝑖𝑓𝑓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𝑜𝑢𝑡𝑐𝑜𝑚𝑒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𝑒𝑥𝑝𝑒𝑐𝑡𝑒𝑑𝑂𝑢𝑡𝑐𝑜𝑚𝑒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8DC952D-C850-F591-681E-7F93D106B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1619" y="11582400"/>
                  <a:ext cx="10040481" cy="423770"/>
                </a:xfrm>
                <a:prstGeom prst="rect">
                  <a:avLst/>
                </a:prstGeom>
                <a:blipFill>
                  <a:blip r:embed="rId5"/>
                  <a:stretch>
                    <a:fillRect b="-571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2351465B-E8BF-8B7B-2553-726EF24111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7303" y="11435312"/>
            <a:ext cx="10766415" cy="797054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9F42141-8EDB-B195-2767-5EB5AFBF0CC7}"/>
              </a:ext>
            </a:extLst>
          </p:cNvPr>
          <p:cNvSpPr txBox="1"/>
          <p:nvPr/>
        </p:nvSpPr>
        <p:spPr>
          <a:xfrm>
            <a:off x="18346270" y="20100907"/>
            <a:ext cx="68884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Example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CA4BBA-FE30-8348-23FA-FAD5300C0749}"/>
              </a:ext>
            </a:extLst>
          </p:cNvPr>
          <p:cNvSpPr txBox="1"/>
          <p:nvPr/>
        </p:nvSpPr>
        <p:spPr>
          <a:xfrm>
            <a:off x="16090750" y="21638936"/>
            <a:ext cx="113995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Michigan State vs Lake Superior State, October 4</a:t>
            </a:r>
            <a:r>
              <a:rPr lang="en-US" sz="4000" baseline="30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th </a:t>
            </a: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,</a:t>
            </a:r>
            <a:r>
              <a:rPr lang="en-US" sz="4000" baseline="30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  </a:t>
            </a: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2024: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Michigan State wins 2 – 1.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Michigan State new Elo rating = 1870.956.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FEA659-FDF0-6C1D-5CCF-11637D4BD329}"/>
              </a:ext>
            </a:extLst>
          </p:cNvPr>
          <p:cNvGrpSpPr/>
          <p:nvPr/>
        </p:nvGrpSpPr>
        <p:grpSpPr>
          <a:xfrm>
            <a:off x="16770270" y="25172666"/>
            <a:ext cx="10040481" cy="4411240"/>
            <a:chOff x="16651619" y="8494599"/>
            <a:chExt cx="10040481" cy="441124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6F77757-404F-D791-837C-B285AC0B0084}"/>
                </a:ext>
              </a:extLst>
            </p:cNvPr>
            <p:cNvGrpSpPr/>
            <p:nvPr/>
          </p:nvGrpSpPr>
          <p:grpSpPr>
            <a:xfrm>
              <a:off x="17958352" y="8494599"/>
              <a:ext cx="7427014" cy="2478975"/>
              <a:chOff x="4485613" y="18846267"/>
              <a:chExt cx="7427014" cy="165218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DD0B118-788B-5382-7C82-9AF82CCD7DAC}"/>
                  </a:ext>
                </a:extLst>
              </p:cNvPr>
              <p:cNvSpPr/>
              <p:nvPr/>
            </p:nvSpPr>
            <p:spPr>
              <a:xfrm>
                <a:off x="4693920" y="18846267"/>
                <a:ext cx="7010400" cy="165218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C06D01D-F877-147B-B999-55757BE5594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4485613" y="19122347"/>
                    <a:ext cx="7427014" cy="1112941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𝑒𝑥𝑝𝑒𝑐𝑡𝑒𝑑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𝑀𝑆𝑈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Palatino" pitchFamily="2" charset="77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Palatino" pitchFamily="2" charset="77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Palatino" pitchFamily="2" charset="77"/>
                                    </a:rPr>
                                    <m:t>10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  <m:t>1515.695−(1862.486+40)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Palatino" pitchFamily="2" charset="77"/>
                                        </a:rPr>
                                        <m:t>400</m:t>
                                      </m:r>
                                    </m:den>
                                  </m:f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  <a:latin typeface="Palatino" pitchFamily="2" charset="77"/>
                      <a:ea typeface="Palatino" pitchFamily="2" charset="77"/>
                    </a:endParaRPr>
                  </a:p>
                  <a:p>
                    <a:pPr algn="ctr"/>
                    <a:endParaRPr lang="en-US" sz="2000" dirty="0">
                      <a:latin typeface="Palatino" pitchFamily="2" charset="77"/>
                      <a:ea typeface="Palatino" pitchFamily="2" charset="77"/>
                    </a:endParaRPr>
                  </a:p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𝑒𝑥𝑝𝑒𝑐𝑡𝑒𝑑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Palatino" pitchFamily="2" charset="77"/>
                              </a:rPr>
                              <m:t>𝑀𝑆𝑈</m:t>
                            </m:r>
                          </m:sub>
                        </m:sSub>
                      </m:oMath>
                    </a14:m>
                    <a:r>
                      <a:rPr lang="en-US" sz="2000" dirty="0">
                        <a:latin typeface="Palatino" pitchFamily="2" charset="77"/>
                        <a:ea typeface="Palatino" pitchFamily="2" charset="77"/>
                      </a:rPr>
                      <a:t> = </a:t>
                    </a:r>
                    <a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0.903</a:t>
                    </a: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C06D01D-F877-147B-B999-55757BE559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613" y="19122347"/>
                    <a:ext cx="7427014" cy="111294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5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3DAED14-FAFC-A502-32EC-61EDC7A72886}"/>
                    </a:ext>
                  </a:extLst>
                </p:cNvPr>
                <p:cNvSpPr txBox="1"/>
                <p:nvPr/>
              </p:nvSpPr>
              <p:spPr>
                <a:xfrm>
                  <a:off x="16651619" y="11582400"/>
                  <a:ext cx="10040481" cy="13234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𝑟𝑎𝑡𝑖𝑛𝑔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𝑀𝑆𝑈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=1862.486+88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((0.669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1)+0.805)</m:t>
                                </m:r>
                              </m:e>
                            </m:func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0.90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𝑟𝑎𝑡𝑖𝑛𝑔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𝑀𝑆𝑈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=1870.956</m:t>
                        </m:r>
                      </m:oMath>
                    </m:oMathPara>
                  </a14:m>
                  <a:endParaRPr lang="en-US" sz="20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m:rPr>
                                <m:nor/>
                              </m:rPr>
                              <a:rPr lang="en-US" sz="20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0.90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0.097</m:t>
                        </m:r>
                      </m:oMath>
                    </m:oMathPara>
                  </a14:m>
                  <a:endPara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3DAED14-FAFC-A502-32EC-61EDC7A72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51619" y="11582400"/>
                  <a:ext cx="10040481" cy="132343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363AF21A-9315-1BA5-405E-A79B788C91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97005" y="8467573"/>
            <a:ext cx="9136502" cy="721374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AC6D3F6-26ED-F405-7780-86DDAC2233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975854" y="17299391"/>
            <a:ext cx="8378805" cy="718933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5BE7043-1D78-411F-3239-E1BE02E35A93}"/>
              </a:ext>
            </a:extLst>
          </p:cNvPr>
          <p:cNvSpPr txBox="1"/>
          <p:nvPr/>
        </p:nvSpPr>
        <p:spPr>
          <a:xfrm>
            <a:off x="32721016" y="26728311"/>
            <a:ext cx="6888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Acknowledgements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7BEA39-2AB5-A114-103F-306F2C6F4DF9}"/>
              </a:ext>
            </a:extLst>
          </p:cNvPr>
          <p:cNvSpPr txBox="1"/>
          <p:nvPr/>
        </p:nvSpPr>
        <p:spPr>
          <a:xfrm>
            <a:off x="30465496" y="28024934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College Hockey News. (2024). </a:t>
            </a:r>
            <a:r>
              <a:rPr lang="en-US" sz="2600" i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Men’s Division I Hockey Schedule – 2023–2024 Season</a:t>
            </a:r>
            <a:r>
              <a:rPr lang="en-US" sz="2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. https://www.collegehockeynews.com/schedules/</a:t>
            </a:r>
          </a:p>
          <a:p>
            <a:endParaRPr lang="en-US" sz="2600" b="1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College Hockey News. (2025). </a:t>
            </a:r>
            <a:r>
              <a:rPr lang="en-US" sz="2600" i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Men’s Division I Hockey Schedule – 2024–2025 Season</a:t>
            </a:r>
            <a:r>
              <a:rPr lang="en-US" sz="2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. https://www.collegehockeynews.com/schedules/</a:t>
            </a:r>
          </a:p>
          <a:p>
            <a:endParaRPr lang="en-US" sz="2600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Silver, N.</a:t>
            </a:r>
            <a:r>
              <a:rPr lang="en-US" sz="2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 (n.d.). </a:t>
            </a:r>
            <a:r>
              <a:rPr lang="en-US" sz="2600" i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How our NHL predictions work</a:t>
            </a:r>
            <a:r>
              <a:rPr lang="en-US" sz="2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. FiveThirtyEight. https://fivethirtyeight.com/methodology/how-our-</a:t>
            </a:r>
            <a:r>
              <a:rPr lang="en-US" sz="2600" dirty="0" err="1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nhl</a:t>
            </a:r>
            <a:r>
              <a:rPr lang="en-US" sz="26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-predictions-work/</a:t>
            </a:r>
            <a:endParaRPr lang="en-US" sz="2600" b="1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9096</TotalTime>
  <Words>346</Words>
  <Application>Microsoft Macintosh PowerPoint</Application>
  <PresentationFormat>Custom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Garamond</vt:lpstr>
      <vt:lpstr>Palatino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Tidd, Alexander M SGT USARMY USACC (USA)</cp:lastModifiedBy>
  <cp:revision>139</cp:revision>
  <dcterms:created xsi:type="dcterms:W3CDTF">2018-04-09T17:46:55Z</dcterms:created>
  <dcterms:modified xsi:type="dcterms:W3CDTF">2025-04-20T18:54:24Z</dcterms:modified>
</cp:coreProperties>
</file>