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4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775" autoAdjust="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the 3 actors: Client, Adapter, </a:t>
          </a:r>
          <a:r>
            <a:rPr lang="en-US" dirty="0" err="1"/>
            <a:t>Adaptee</a:t>
          </a:r>
          <a:endParaRPr lang="en-US" dirty="0"/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</a:t>
          </a:r>
          <a:r>
            <a:rPr lang="en-US" baseline="0" dirty="0"/>
            <a:t> adapter does not add functionality! It only allow unrelated classes to work together.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it is created during the process, because it provides a different interface to a code, that was not originally intended.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to use it: data from multiple data sources, work with multiple different systems or integrate legacy code in your app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it by composition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pieces that you need to work together, but be independent from one another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it when you need different versions of the same system or product, 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contrast to Adapter, you use Bridge upfront, when you start designing. They are similar, but with different intentions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Works only with a tree structure (hierarchy)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Deal with any object in the same way, regardless it’s a complex or simple object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actors: Root (=Component), Composite, Leaf</a:t>
          </a:r>
        </a:p>
        <a:p>
          <a:pPr>
            <a:lnSpc>
              <a:spcPct val="100000"/>
            </a:lnSpc>
          </a:pPr>
          <a:r>
            <a:rPr lang="en-US" dirty="0"/>
            <a:t>Composite !== Composition 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 usages in apps: file system, task tracker, 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Wraps an object to add functionality without modifying it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a new class for each functionality you want to add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Often confused with inheritance, but it does not override, but adds/completes behavior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Ideas for your app: compute price (discounts, gift cards, promotions, taxes)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Façade is a class that uses composition, because it contains the APIs you’re trying to simplify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Before implementing a façade, see whether you can refactor the system you’re using (if it’s implemented by you, of course)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It’s very simple to implement, so people tend to overuse it, just like with singleton 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</a:t>
          </a:r>
          <a:r>
            <a:rPr lang="en-US" baseline="0" dirty="0"/>
            <a:t> contrast with adapter pattern, it does not modify the behavior, it just simplifies usage 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Flyweight can be recognized by a creation method that returns cached objects instead of creating new ones</a:t>
          </a:r>
          <a:endParaRPr lang="en-US" dirty="0"/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Purpose: minimizing memory intake. If you don’t have problems with RAM, there is no point in using it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Caching</a:t>
          </a:r>
          <a:r>
            <a:rPr lang="en-US" baseline="0" dirty="0"/>
            <a:t> can be a clue to identify flyweight pattern. Common usage: video games, graphics, but not only</a:t>
          </a:r>
          <a:endParaRPr lang="en-US" dirty="0"/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It’s an optimization pattern, not a refactoring pattern. 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Keywords: security, remote, operations with massive costs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Proxy = an intermediate object that intercepts calls and delegates to a real object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Proxy is responsible for the real object lifecycle (unlike decorators, where the object is received)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</a:t>
          </a:r>
          <a:r>
            <a:rPr lang="en-US" baseline="0" dirty="0"/>
            <a:t> can add functionality, but it is not its primary purpose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the 3 actors: Client, Adapter, </a:t>
          </a:r>
          <a:r>
            <a:rPr lang="en-US" sz="1400" kern="1200" dirty="0" err="1"/>
            <a:t>Adaptee</a:t>
          </a:r>
          <a:endParaRPr lang="en-US" sz="1400" kern="1200" dirty="0"/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</a:t>
          </a:r>
          <a:r>
            <a:rPr lang="en-US" sz="1400" kern="1200" baseline="0" dirty="0"/>
            <a:t> adapter does not add functionality! It only allow unrelated classes to work together.</a:t>
          </a:r>
          <a:endParaRPr lang="en-US" sz="1400" kern="1200" dirty="0"/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it is created during the process, because it provides a different interface to a code, that was not originally intended.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 to use it: data from multiple data sources, work with multiple different systems or integrate legacy code in your app</a:t>
          </a:r>
        </a:p>
      </dsp:txBody>
      <dsp:txXfrm>
        <a:off x="910646" y="2958199"/>
        <a:ext cx="3729089" cy="788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it by composition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pieces that you need to work together, but be independent from one another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you need different versions of the same system or product, 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contrast to Adapter, you use Bridge upfront, when you start designing. They are similar, but with different intentions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Works only with a tree structure (hierarchy)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Deal with any object in the same way, regardless it’s a complex or simple object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 actors: Root (=Component), Composite, Leaf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Composite !== Composition 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 usages in apps: file system, task tracker, </a:t>
          </a:r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Wraps an object to add functionality without modifying it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 a new class for each functionality you want to add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Often confused with inheritance, but it does not override, but adds/completes behavior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Ideas for your app: compute price (discounts, gift cards, promotions, taxes)</a:t>
          </a:r>
        </a:p>
      </dsp:txBody>
      <dsp:txXfrm>
        <a:off x="910646" y="2958199"/>
        <a:ext cx="3729089" cy="788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Façade is a class that uses composition, because it contains the APIs you’re trying to simplify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Before implementing a façade, see whether you can refactor the system you’re using (if it’s implemented by you, of course)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It’s very simple to implement, so people tend to overuse it, just like with singleton 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</a:t>
          </a:r>
          <a:r>
            <a:rPr lang="en-US" sz="1400" kern="1200" baseline="0" dirty="0"/>
            <a:t> contrast with adapter pattern, it does not modify the behavior, it just simplifies usage </a:t>
          </a:r>
          <a:endParaRPr lang="en-US" sz="1400" kern="1200" dirty="0"/>
        </a:p>
      </dsp:txBody>
      <dsp:txXfrm>
        <a:off x="910646" y="2958199"/>
        <a:ext cx="3729089" cy="788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Flyweight can be recognized by a creation method that returns cached objects instead of creating new ones</a:t>
          </a:r>
          <a:endParaRPr lang="en-US" sz="1400" kern="1200" dirty="0"/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Purpose: minimizing memory intake. If you don’t have problems with RAM, there is no point in using it</a:t>
          </a:r>
          <a:endParaRPr lang="en-US" sz="1400" kern="1200" dirty="0"/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Caching</a:t>
          </a:r>
          <a:r>
            <a:rPr lang="en-US" sz="1400" kern="1200" baseline="0" dirty="0"/>
            <a:t> can be a clue to identify flyweight pattern. Common usage: video games, graphics, but not only</a:t>
          </a:r>
          <a:endParaRPr lang="en-US" sz="1400" kern="1200" dirty="0"/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It’s an optimization pattern, not a refactoring pattern. </a:t>
          </a:r>
        </a:p>
      </dsp:txBody>
      <dsp:txXfrm>
        <a:off x="910646" y="2958199"/>
        <a:ext cx="3729089" cy="7884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Keywords: security, remote, operations with massive costs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Proxy = an intermediate object that intercepts calls and delegates to a real object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Proxy is responsible for the real object lifecycle (unlike decorators, where the object is received)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</a:t>
          </a:r>
          <a:r>
            <a:rPr lang="en-US" sz="1400" kern="1200" baseline="0" dirty="0"/>
            <a:t> can add functionality, but it is not its primary purpose</a:t>
          </a:r>
          <a:endParaRPr lang="en-US" sz="1400" kern="1200" dirty="0"/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5228-C6B1-4EA6-96EA-5B49C3E6D19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23AC1-94C2-45AF-A25E-9C765FAB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Palatino"/>
              </a:rPr>
              <a:t>The Composite Pattern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describes a group of objects that can be treated in the same way a single instance of an object may be.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This allows us to treat both individual objects and compositions in a uniform manner, meaning that the same behavior will be applied regardless of whether we're working with one item or a thousand.</a:t>
            </a:r>
          </a:p>
          <a:p>
            <a:endParaRPr lang="en-US" dirty="0"/>
          </a:p>
          <a:p>
            <a:r>
              <a:rPr lang="en-US" dirty="0"/>
              <a:t>Pitfalls: simplifies too much, it’s difficult to set restrictions because of the unity you have to follow between objects</a:t>
            </a:r>
          </a:p>
          <a:p>
            <a:r>
              <a:rPr lang="en-US" dirty="0"/>
              <a:t>Composite is different from composition.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use of decorator, you add functionality to an object, without modifying that object itself. </a:t>
            </a:r>
          </a:p>
          <a:p>
            <a:r>
              <a:rPr lang="en-US" dirty="0"/>
              <a:t>You can add multiple new functionalities in subclasses. This will respect the single responsibility principle, because each decorator will deal with its own functionality.</a:t>
            </a:r>
          </a:p>
          <a:p>
            <a:r>
              <a:rPr lang="en-US" dirty="0"/>
              <a:t>It is based on inheritance, but it’s more than the only concept of inheritance.</a:t>
            </a:r>
          </a:p>
          <a:p>
            <a:r>
              <a:rPr lang="en-US" dirty="0"/>
              <a:t>You will send to the constructor what is decorated (that can be an object or another decorator object).</a:t>
            </a:r>
          </a:p>
          <a:p>
            <a:r>
              <a:rPr lang="en-US" dirty="0"/>
              <a:t>Just like in composite, you treat the objects in the same way, but you add functionality, you don’t that to have unity </a:t>
            </a:r>
            <a:r>
              <a:rPr lang="en-US"/>
              <a:t>between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You create a single class that hides the complexity of an entire subsystem.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Think of it as simplifying the API being presented to other developers, something which almost always improves usability.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This gives us the ability to indirectly interact with subsystems in a way that can sometimes be less prone to error than accessing the subsystem directly.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When using the pattern, try to be aware of any performance costs involved and make a call on whether they are worth the level of abstraction offered.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The Flyweight pattern is a solution for optimizing code that is repetitive, slow and inefficiently shares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It aims to minimize the use of memory in an application by sharing as much data as possible with related objects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alatino"/>
              </a:rPr>
              <a:t>e.g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 application configuration, state and so on).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Fun fact: named after the boxing weight class that includes fighters weighing less than 112lb.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In the Flyweight pattern there's a concept of two states - intrinsic and extrinsic. Intrinsic information may be required by internal methods in our objects which they absolutely cannot function without. Extrinsic information can however be removed and stored externally.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Books example (borrows, book specific, borrow specific)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Proxy Pattern to create a representative object that controls access to another object, which may be remote, expensive to create, or in need of securing.</a:t>
            </a:r>
          </a:p>
          <a:p>
            <a:r>
              <a:rPr lang="en-US" dirty="0"/>
              <a:t>Provide a substitute/placeholder for another object, something intermediary.</a:t>
            </a:r>
          </a:p>
          <a:p>
            <a:r>
              <a:rPr lang="en-US" dirty="0"/>
              <a:t>The proxy must follow the same interface as the real service.</a:t>
            </a:r>
          </a:p>
          <a:p>
            <a:r>
              <a:rPr lang="en-US" dirty="0"/>
              <a:t>Proxy manages the lifecycle of its service, sometimes is sent in constructor, but it’s a rather rare scenario.</a:t>
            </a:r>
          </a:p>
          <a:p>
            <a:r>
              <a:rPr lang="en-US" dirty="0"/>
              <a:t>You can do this for: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Security reasons (want to check access before executing an operation) -&gt; protection proxy,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controls access to a resource based on access rights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Lazy initialization -&gt; virtual proxy, c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ontrols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to a resource that is expensive to create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Caching (audio to text example) -&gt; caching proxy</a:t>
            </a:r>
          </a:p>
          <a:p>
            <a:pPr marL="171450" indent="-171450">
              <a:buFontTx/>
              <a:buChar char="-"/>
            </a:pPr>
            <a:r>
              <a:rPr lang="en-US" dirty="0"/>
              <a:t>Pass requests over the network -&gt; remote proxy,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controls access to a remote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decorators.html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s://reactjs.org/docs/higher-order-components.html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labs.thisdot.co/blog/ngrx-facade-pattern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aturian/design-patterns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github.com/alexandraturian/food-delivery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news/tag/design-patterns/" TargetMode="External"/><Relationship Id="rId5" Type="http://schemas.openxmlformats.org/officeDocument/2006/relationships/hyperlink" Target="https://addyosmani.com/resources/essentialjsdesignpatterns/book/" TargetMode="External"/><Relationship Id="rId4" Type="http://schemas.openxmlformats.org/officeDocument/2006/relationships/hyperlink" Target="https://refactoring.gu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ocs.microsoft.com/en-us/archive/msdn-magazine/2005/july/discovering-the-design-patterns-you-re-already-using-in-ne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mit.edu/java_v1.5.0_22/distrib/share/docs/guide/jdbc/bridge.html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codeproject.com/Articles/890/Bridge-Pattern-Bridging-the-gap-between-Interface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10" y="1564012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50527"/>
            <a:ext cx="3205640" cy="13210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2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sTRUCTURAL</a:t>
            </a:r>
            <a:r>
              <a:rPr lang="en-US" sz="1600" dirty="0"/>
              <a:t> PATTERNS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48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Decorator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7918901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InputStream</a:t>
            </a:r>
            <a:r>
              <a:rPr lang="en-US" dirty="0"/>
              <a:t>, UI components in swing, </a:t>
            </a:r>
            <a:r>
              <a:rPr lang="en-US" dirty="0" err="1"/>
              <a:t>Collection.checkedList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System.IO.Stream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 err="1"/>
              <a:t>jQuery.extend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r>
              <a:rPr lang="en-US" dirty="0"/>
              <a:t>React: Higher Order Components </a:t>
            </a:r>
            <a:r>
              <a:rPr lang="en-US" dirty="0">
                <a:hlinkClick r:id="rId7"/>
              </a:rPr>
              <a:t>https://reactjs.org/docs/higher-order-components.html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TypeScript decorators (experimental) </a:t>
            </a:r>
            <a:r>
              <a:rPr lang="en-US" dirty="0">
                <a:hlinkClick r:id="rId8"/>
              </a:rPr>
              <a:t>https://www.typescriptlang.org/docs/handbook/decorators.html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Facade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poorly designed or complicated system that you need to use in your app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an interface (a façade) to allow the client to use the code easier</a:t>
            </a:r>
          </a:p>
        </p:txBody>
      </p:sp>
      <p:pic>
        <p:nvPicPr>
          <p:cNvPr id="2" name="Picture 2" descr="Association or Aggregation relationship for Facade design pattern? - Stack  Overflow">
            <a:extLst>
              <a:ext uri="{FF2B5EF4-FFF2-40B4-BE49-F238E27FC236}">
                <a16:creationId xmlns:a16="http://schemas.microsoft.com/office/drawing/2014/main" id="{2AD0BBA7-51D6-4614-961A-427749F6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44" y="228858"/>
            <a:ext cx="6541278" cy="40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4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Facade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256159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java.util.Connection</a:t>
            </a:r>
            <a:r>
              <a:rPr lang="en-US" dirty="0"/>
              <a:t>, </a:t>
            </a:r>
            <a:r>
              <a:rPr lang="en-US" dirty="0" err="1"/>
              <a:t>javax.faces.context.FacesContext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System.Environment</a:t>
            </a:r>
            <a:r>
              <a:rPr lang="en-US" dirty="0"/>
              <a:t>, </a:t>
            </a:r>
            <a:r>
              <a:rPr lang="en-US" dirty="0" err="1"/>
              <a:t>System.String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Retrofit for Android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NgRx</a:t>
            </a:r>
            <a:r>
              <a:rPr lang="en-US" dirty="0"/>
              <a:t> for Angular, built on top of </a:t>
            </a:r>
            <a:r>
              <a:rPr lang="en-US" dirty="0" err="1"/>
              <a:t>RxJS</a:t>
            </a: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7"/>
              </a:rPr>
              <a:t>https://labs.thisdot.co/blog/ngrx-facade-pattern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jQuery: $(element).</a:t>
            </a:r>
            <a:r>
              <a:rPr lang="en-US" dirty="0" err="1"/>
              <a:t>css</a:t>
            </a:r>
            <a:r>
              <a:rPr lang="en-US" dirty="0"/>
              <a:t>(), $(element).animate(), $(document).ready()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6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Flyweight</a:t>
            </a:r>
            <a:br>
              <a:rPr lang="en-US" sz="4000" dirty="0"/>
            </a:br>
            <a:r>
              <a:rPr lang="en-GB" sz="2000" dirty="0"/>
              <a:t>is used when a class has many instances, and they can all be controlled identically</a:t>
            </a:r>
            <a:endParaRPr lang="en-US" sz="40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problems with RAM because of keeping a lot of similar objects in memory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separate state that never changes = immutable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(intrinsic state) </a:t>
            </a:r>
            <a:r>
              <a:rPr lang="en-US" dirty="0"/>
              <a:t>from state unique to each object, that can be changed by the client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(extrinsic state)</a:t>
            </a:r>
          </a:p>
        </p:txBody>
      </p:sp>
      <p:pic>
        <p:nvPicPr>
          <p:cNvPr id="2" name="Picture 2" descr="Flyweight">
            <a:extLst>
              <a:ext uri="{FF2B5EF4-FFF2-40B4-BE49-F238E27FC236}">
                <a16:creationId xmlns:a16="http://schemas.microsoft.com/office/drawing/2014/main" id="{933F795C-E8E6-4191-B26A-5C339A0E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03" y="131423"/>
            <a:ext cx="3216560" cy="424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5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Flyweight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167407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java.lang.integer.valueOf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System.StringComparer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Scenario example: on UI (game UI/UX, architecture, landscape design apps, for instance), you have elements like trees, bullets, that only have a coordinate on the screen unique to them, but otherwise they look the same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3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Proxy</a:t>
            </a:r>
            <a:br>
              <a:rPr lang="en-US" sz="4000" dirty="0"/>
            </a:br>
            <a:r>
              <a:rPr lang="en-US" sz="2800" dirty="0"/>
              <a:t>control and manage access</a:t>
            </a:r>
            <a:endParaRPr lang="en-US" sz="40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object that consumes a lot of resources, but is not always needed, security issues, remote communication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an intermediate object (a proxy) that follows the same interface as the service it delegates actions to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798622-DDEB-EC4E-A1DC-FDF7B2D4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24" y="111311"/>
            <a:ext cx="6541993" cy="43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Proxy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512821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</a:p>
          <a:p>
            <a:pPr marL="201168" lvl="1" indent="0">
              <a:buNone/>
            </a:pPr>
            <a:r>
              <a:rPr lang="en-US" dirty="0" err="1"/>
              <a:t>java.lang.reflect.InvocationHandler</a:t>
            </a:r>
            <a:r>
              <a:rPr lang="en-US" dirty="0"/>
              <a:t>, </a:t>
            </a:r>
            <a:r>
              <a:rPr lang="en-US" dirty="0" err="1"/>
              <a:t>java.lang.reflect.Proxy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Java RMI (example of remote proxy)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</a:p>
          <a:p>
            <a:pPr marL="201168" lvl="1" indent="0">
              <a:buNone/>
            </a:pPr>
            <a:r>
              <a:rPr lang="en-US" dirty="0" err="1"/>
              <a:t>System.Net.WebClient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 err="1"/>
              <a:t>System.Runtime.Remoting.Proxies.RealProxy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jQuery.proxy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JavaScript: Proxy object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4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A582C-231F-A841-B0E5-4D1C7869A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7" y="671332"/>
            <a:ext cx="10469505" cy="51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7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444580-F2A0-4DCA-BEC7-A995A88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12C1AD-EDC8-48BB-A56E-8F911CB28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[INTERNAL]</a:t>
            </a:r>
          </a:p>
          <a:p>
            <a:r>
              <a:rPr lang="en-US" dirty="0">
                <a:hlinkClick r:id="rId2"/>
              </a:rPr>
              <a:t>https://github.com/alexandraturian/food-delivery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https://github.com/alexandraturian/design-patterns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1D0432-9418-4649-8013-72AEE70C5D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[EXTERNAL]</a:t>
            </a:r>
          </a:p>
          <a:p>
            <a:r>
              <a:rPr lang="en-US" dirty="0">
                <a:hlinkClick r:id="rId4"/>
              </a:rPr>
              <a:t>https://refactoring.guru/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https://addyosmani.com/resources/essentialjsdesignpatterns/book/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https://www.freecodecamp.org/news/tag/design-patterns/</a:t>
            </a:r>
            <a:endParaRPr lang="en-US" dirty="0"/>
          </a:p>
          <a:p>
            <a:r>
              <a:rPr lang="en-US" dirty="0"/>
              <a:t>Articles on </a:t>
            </a:r>
            <a:r>
              <a:rPr lang="en-US" dirty="0">
                <a:hlinkClick r:id="rId7"/>
              </a:rPr>
              <a:t>https://medium.com/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Adapter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interface incompatibility, legacy code, 3</a:t>
            </a:r>
            <a:r>
              <a:rPr lang="en-US" baseline="30000" dirty="0"/>
              <a:t>rd</a:t>
            </a:r>
            <a:r>
              <a:rPr lang="en-US" dirty="0"/>
              <a:t> party apps that do not fit your interface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adapter that makes the conversion between 2 incompatible classes. Target uses a method from Adapter and the Adapter translates that request so that the </a:t>
            </a:r>
            <a:r>
              <a:rPr lang="en-US" dirty="0" err="1"/>
              <a:t>Adaptee</a:t>
            </a:r>
            <a:r>
              <a:rPr lang="en-US" dirty="0"/>
              <a:t> (which is a private field in Adapter) will understand</a:t>
            </a:r>
          </a:p>
        </p:txBody>
      </p:sp>
      <p:pic>
        <p:nvPicPr>
          <p:cNvPr id="1030" name="Picture 6" descr="Adapter Design Pattern- Relationship Types Between Roles - Stack Overflow">
            <a:extLst>
              <a:ext uri="{FF2B5EF4-FFF2-40B4-BE49-F238E27FC236}">
                <a16:creationId xmlns:a16="http://schemas.microsoft.com/office/drawing/2014/main" id="{9BC025CD-27A3-4DD1-9F1E-5806E4DF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11" y="704689"/>
            <a:ext cx="5494917" cy="319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Adapter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1404457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</a:t>
            </a:r>
            <a:r>
              <a:rPr lang="en-US" dirty="0" err="1"/>
              <a:t>java.util.Collections</a:t>
            </a:r>
            <a:r>
              <a:rPr lang="en-US" dirty="0"/>
              <a:t> </a:t>
            </a:r>
          </a:p>
          <a:p>
            <a:r>
              <a:rPr lang="en-US" dirty="0"/>
              <a:t>C#: </a:t>
            </a:r>
            <a:r>
              <a:rPr lang="en-US" dirty="0" err="1"/>
              <a:t>System.IO.StreamReader</a:t>
            </a:r>
            <a:endParaRPr lang="en-US" dirty="0"/>
          </a:p>
          <a:p>
            <a:r>
              <a:rPr lang="en-US" dirty="0"/>
              <a:t>Backward compatibility with COM objects</a:t>
            </a:r>
          </a:p>
          <a:p>
            <a:r>
              <a:rPr lang="en-US" dirty="0">
                <a:hlinkClick r:id="rId7"/>
              </a:rPr>
              <a:t>https://docs.microsoft.com/en-us/archive/msdn-magazine/2005/july/discovering-the-design-patterns-you-re-already-using-in-net</a:t>
            </a:r>
            <a:endParaRPr lang="en-US" dirty="0"/>
          </a:p>
          <a:p>
            <a:r>
              <a:rPr lang="en-US" dirty="0"/>
              <a:t>jQuery: </a:t>
            </a:r>
            <a:r>
              <a:rPr lang="en-US" b="0" i="0" dirty="0">
                <a:solidFill>
                  <a:srgbClr val="DD1144"/>
                </a:solidFill>
                <a:effectLst/>
                <a:latin typeface="Menlo"/>
              </a:rPr>
              <a:t>jQuery.fn.css()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Bridge</a:t>
            </a:r>
            <a:br>
              <a:rPr lang="en-US" sz="4000" dirty="0"/>
            </a:br>
            <a:r>
              <a:rPr lang="en-US" sz="2000" b="0" i="1" dirty="0">
                <a:solidFill>
                  <a:schemeClr val="bg2">
                    <a:lumMod val="90000"/>
                  </a:schemeClr>
                </a:solidFill>
                <a:effectLst/>
                <a:latin typeface="Palatino"/>
              </a:rPr>
              <a:t>Separates an object's interface from its implementation so the two can vary independently.</a:t>
            </a:r>
            <a:endParaRPr lang="en-US" sz="4000" i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a lot of subclasses because the objects are composed (red car with diesel engine, blue car with petrol engine, etc.)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composition. Add field of type B (Implementor) in class A (Abstraction), that will act as a bridge</a:t>
            </a:r>
          </a:p>
        </p:txBody>
      </p:sp>
      <p:pic>
        <p:nvPicPr>
          <p:cNvPr id="1028" name="Picture 4" descr="Bridge Design Pattern">
            <a:extLst>
              <a:ext uri="{FF2B5EF4-FFF2-40B4-BE49-F238E27FC236}">
                <a16:creationId xmlns:a16="http://schemas.microsoft.com/office/drawing/2014/main" id="{4796A792-B8F3-47B0-8B3A-567224F5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314903"/>
            <a:ext cx="5248273" cy="34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6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8710495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>
                <a:hlinkClick r:id="rId7"/>
              </a:rPr>
              <a:t>https://www.codeproject.com/Articles/890/Bridge-Pattern-Bridging-the-gap-between-Interface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8"/>
              </a:rPr>
              <a:t>https://web.mit.edu/java_v1.5.0_22/distrib/share/docs/guide/jdbc/bridge.html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7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Composite</a:t>
            </a:r>
            <a:br>
              <a:rPr lang="en-US" sz="4000" dirty="0"/>
            </a:br>
            <a:r>
              <a:rPr lang="en-US" sz="2000" i="1" dirty="0">
                <a:solidFill>
                  <a:schemeClr val="bg2">
                    <a:lumMod val="90000"/>
                  </a:schemeClr>
                </a:solidFill>
                <a:latin typeface="Palatino"/>
              </a:rPr>
              <a:t>D</a:t>
            </a:r>
            <a:r>
              <a:rPr lang="en-US" sz="2000" b="0" i="1" dirty="0">
                <a:solidFill>
                  <a:schemeClr val="bg2">
                    <a:lumMod val="90000"/>
                  </a:schemeClr>
                </a:solidFill>
                <a:effectLst/>
                <a:latin typeface="Palatino"/>
              </a:rPr>
              <a:t>escribes a group of objects that can be treated in the same way a single instance of an object may be</a:t>
            </a:r>
            <a:endParaRPr lang="en-US" sz="4000" i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complex tree representation of your app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In Client, work only with an interface implemented by leaves and composites.</a:t>
            </a:r>
          </a:p>
          <a:p>
            <a:pPr>
              <a:lnSpc>
                <a:spcPct val="100000"/>
              </a:lnSpc>
            </a:pPr>
            <a:r>
              <a:rPr lang="en-US" dirty="0"/>
              <a:t>Have one common method (render, </a:t>
            </a:r>
            <a:r>
              <a:rPr lang="en-US" dirty="0" err="1"/>
              <a:t>computePrice</a:t>
            </a:r>
            <a:r>
              <a:rPr lang="en-US" dirty="0"/>
              <a:t> etc.), Leaf does some work for itself, Composite deals with itself + delegate work to its children </a:t>
            </a:r>
          </a:p>
        </p:txBody>
      </p:sp>
      <p:pic>
        <p:nvPicPr>
          <p:cNvPr id="1026" name="Picture 2" descr="Composite pattern - Wikipedia">
            <a:extLst>
              <a:ext uri="{FF2B5EF4-FFF2-40B4-BE49-F238E27FC236}">
                <a16:creationId xmlns:a16="http://schemas.microsoft.com/office/drawing/2014/main" id="{31894F67-0BAF-4D6B-A4A5-1EE38B58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7" y="429603"/>
            <a:ext cx="5715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2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0579799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java.awt.Container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System.ComponentModel.IComponent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/>
              <a:t>jQuery: </a:t>
            </a:r>
            <a:r>
              <a:rPr lang="en-US" dirty="0" err="1"/>
              <a:t>addClass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r>
              <a:rPr lang="en-US" dirty="0"/>
              <a:t>React architecture (render method, App as entry point)</a:t>
            </a:r>
          </a:p>
          <a:p>
            <a:pPr marL="201168" lvl="1" indent="0">
              <a:buNone/>
            </a:pP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6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Decorator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need extra functionality, but don’t want to modify existing classes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wrappers to extend the behavior of an object</a:t>
            </a:r>
          </a:p>
        </p:txBody>
      </p:sp>
      <p:pic>
        <p:nvPicPr>
          <p:cNvPr id="1026" name="Picture 2" descr="Decorator pattern - Wikiwand">
            <a:extLst>
              <a:ext uri="{FF2B5EF4-FFF2-40B4-BE49-F238E27FC236}">
                <a16:creationId xmlns:a16="http://schemas.microsoft.com/office/drawing/2014/main" id="{512E73DC-1AF8-4DBA-B3A3-B68F4FE7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13" y="216361"/>
            <a:ext cx="5209713" cy="412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610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{99531FD8-30D1-41E5-8229-BEF067DC710D}tf11429527_win32</Template>
  <TotalTime>3654</TotalTime>
  <Words>2030</Words>
  <Application>Microsoft Macintosh PowerPoint</Application>
  <PresentationFormat>Widescreen</PresentationFormat>
  <Paragraphs>172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inherit</vt:lpstr>
      <vt:lpstr>Menlo</vt:lpstr>
      <vt:lpstr>Palatino</vt:lpstr>
      <vt:lpstr>PT Sans</vt:lpstr>
      <vt:lpstr>1_RetrospectVTI</vt:lpstr>
      <vt:lpstr>Design Patterns</vt:lpstr>
      <vt:lpstr>Classification</vt:lpstr>
      <vt:lpstr>Adapter</vt:lpstr>
      <vt:lpstr>Adapter in a few words + examples from open-source projects</vt:lpstr>
      <vt:lpstr>Bridge Separates an object's interface from its implementation so the two can vary independently.</vt:lpstr>
      <vt:lpstr>Bridge in a few words + examples from open-source projects</vt:lpstr>
      <vt:lpstr>Composite Describes a group of objects that can be treated in the same way a single instance of an object may be</vt:lpstr>
      <vt:lpstr>Composite in a few words + examples from open-source projects</vt:lpstr>
      <vt:lpstr>Decorator</vt:lpstr>
      <vt:lpstr>Decorator in a few words + examples from open-source projects</vt:lpstr>
      <vt:lpstr>Facade</vt:lpstr>
      <vt:lpstr>Facade in a few words + examples from open-source projects</vt:lpstr>
      <vt:lpstr>Flyweight is used when a class has many instances, and they can all be controlled identically</vt:lpstr>
      <vt:lpstr>Flyweight in a few words + examples from open-source projects</vt:lpstr>
      <vt:lpstr>Proxy control and manage access</vt:lpstr>
      <vt:lpstr>Proxy in a few words + examples from open-source projects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Alexandra Maria Turian</dc:creator>
  <cp:lastModifiedBy>Alexandra Maria Turian</cp:lastModifiedBy>
  <cp:revision>49</cp:revision>
  <dcterms:created xsi:type="dcterms:W3CDTF">2021-03-04T10:17:13Z</dcterms:created>
  <dcterms:modified xsi:type="dcterms:W3CDTF">2022-03-16T16:22:49Z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