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43"/>
  </p:notesMasterIdLst>
  <p:sldIdLst>
    <p:sldId id="1024" r:id="rId7"/>
    <p:sldId id="933" r:id="rId8"/>
    <p:sldId id="936" r:id="rId9"/>
    <p:sldId id="937" r:id="rId10"/>
    <p:sldId id="938" r:id="rId11"/>
    <p:sldId id="939" r:id="rId12"/>
    <p:sldId id="940" r:id="rId13"/>
    <p:sldId id="941" r:id="rId14"/>
    <p:sldId id="991" r:id="rId15"/>
    <p:sldId id="1026" r:id="rId16"/>
    <p:sldId id="942" r:id="rId17"/>
    <p:sldId id="993" r:id="rId18"/>
    <p:sldId id="992" r:id="rId19"/>
    <p:sldId id="986" r:id="rId20"/>
    <p:sldId id="987" r:id="rId21"/>
    <p:sldId id="989" r:id="rId22"/>
    <p:sldId id="988" r:id="rId23"/>
    <p:sldId id="990" r:id="rId24"/>
    <p:sldId id="943" r:id="rId25"/>
    <p:sldId id="944" r:id="rId26"/>
    <p:sldId id="1027" r:id="rId27"/>
    <p:sldId id="1029" r:id="rId28"/>
    <p:sldId id="1030" r:id="rId29"/>
    <p:sldId id="1031" r:id="rId30"/>
    <p:sldId id="1032" r:id="rId31"/>
    <p:sldId id="946" r:id="rId32"/>
    <p:sldId id="947" r:id="rId33"/>
    <p:sldId id="948" r:id="rId34"/>
    <p:sldId id="949" r:id="rId35"/>
    <p:sldId id="950" r:id="rId36"/>
    <p:sldId id="951" r:id="rId37"/>
    <p:sldId id="952" r:id="rId38"/>
    <p:sldId id="953" r:id="rId39"/>
    <p:sldId id="960" r:id="rId40"/>
    <p:sldId id="1028" r:id="rId41"/>
    <p:sldId id="1025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FF6600"/>
    <a:srgbClr val="006600"/>
    <a:srgbClr val="990099"/>
    <a:srgbClr val="7028C0"/>
    <a:srgbClr val="333300"/>
    <a:srgbClr val="CCCC00"/>
    <a:srgbClr val="FF9900"/>
    <a:srgbClr val="6699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76521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B38E941F-3737-40D9-93AB-DC9C3E06DF98}"/>
    <pc:docChg chg="addSld delSld modSld">
      <pc:chgData name="mahendra.cdac@gmail.com" userId="036982265d87b8e5" providerId="LiveId" clId="{B38E941F-3737-40D9-93AB-DC9C3E06DF98}" dt="2021-05-17T18:01:48.789" v="101" actId="1038"/>
      <pc:docMkLst>
        <pc:docMk/>
      </pc:docMkLst>
      <pc:sldChg chg="modSp mod">
        <pc:chgData name="mahendra.cdac@gmail.com" userId="036982265d87b8e5" providerId="LiveId" clId="{B38E941F-3737-40D9-93AB-DC9C3E06DF98}" dt="2021-05-17T16:15:45.065" v="53" actId="20577"/>
        <pc:sldMkLst>
          <pc:docMk/>
          <pc:sldMk cId="2019448006" sldId="933"/>
        </pc:sldMkLst>
        <pc:spChg chg="mod">
          <ac:chgData name="mahendra.cdac@gmail.com" userId="036982265d87b8e5" providerId="LiveId" clId="{B38E941F-3737-40D9-93AB-DC9C3E06DF98}" dt="2021-05-17T16:15:45.065" v="53" actId="20577"/>
          <ac:spMkLst>
            <pc:docMk/>
            <pc:sldMk cId="2019448006" sldId="933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B38E941F-3737-40D9-93AB-DC9C3E06DF98}" dt="2021-05-16T17:41:37.772" v="27" actId="47"/>
        <pc:sldMkLst>
          <pc:docMk/>
          <pc:sldMk cId="1757555691" sldId="935"/>
        </pc:sldMkLst>
      </pc:sldChg>
      <pc:sldChg chg="del">
        <pc:chgData name="mahendra.cdac@gmail.com" userId="036982265d87b8e5" providerId="LiveId" clId="{B38E941F-3737-40D9-93AB-DC9C3E06DF98}" dt="2021-05-16T17:42:16.189" v="28" actId="47"/>
        <pc:sldMkLst>
          <pc:docMk/>
          <pc:sldMk cId="2103410393" sldId="954"/>
        </pc:sldMkLst>
      </pc:sldChg>
      <pc:sldChg chg="del">
        <pc:chgData name="mahendra.cdac@gmail.com" userId="036982265d87b8e5" providerId="LiveId" clId="{B38E941F-3737-40D9-93AB-DC9C3E06DF98}" dt="2021-05-16T17:42:24.222" v="29" actId="47"/>
        <pc:sldMkLst>
          <pc:docMk/>
          <pc:sldMk cId="15080223" sldId="955"/>
        </pc:sldMkLst>
      </pc:sldChg>
      <pc:sldChg chg="del">
        <pc:chgData name="mahendra.cdac@gmail.com" userId="036982265d87b8e5" providerId="LiveId" clId="{B38E941F-3737-40D9-93AB-DC9C3E06DF98}" dt="2021-05-16T17:42:25.507" v="30" actId="47"/>
        <pc:sldMkLst>
          <pc:docMk/>
          <pc:sldMk cId="374179773" sldId="956"/>
        </pc:sldMkLst>
      </pc:sldChg>
      <pc:sldChg chg="del">
        <pc:chgData name="mahendra.cdac@gmail.com" userId="036982265d87b8e5" providerId="LiveId" clId="{B38E941F-3737-40D9-93AB-DC9C3E06DF98}" dt="2021-05-16T17:42:59.765" v="31" actId="47"/>
        <pc:sldMkLst>
          <pc:docMk/>
          <pc:sldMk cId="3618455405" sldId="957"/>
        </pc:sldMkLst>
      </pc:sldChg>
      <pc:sldChg chg="del">
        <pc:chgData name="mahendra.cdac@gmail.com" userId="036982265d87b8e5" providerId="LiveId" clId="{B38E941F-3737-40D9-93AB-DC9C3E06DF98}" dt="2021-05-16T17:43:00.283" v="32" actId="47"/>
        <pc:sldMkLst>
          <pc:docMk/>
          <pc:sldMk cId="2682010075" sldId="958"/>
        </pc:sldMkLst>
      </pc:sldChg>
      <pc:sldChg chg="del">
        <pc:chgData name="mahendra.cdac@gmail.com" userId="036982265d87b8e5" providerId="LiveId" clId="{B38E941F-3737-40D9-93AB-DC9C3E06DF98}" dt="2021-05-16T17:43:00.941" v="33" actId="47"/>
        <pc:sldMkLst>
          <pc:docMk/>
          <pc:sldMk cId="600073239" sldId="959"/>
        </pc:sldMkLst>
      </pc:sldChg>
      <pc:sldChg chg="addSp modSp add mod">
        <pc:chgData name="mahendra.cdac@gmail.com" userId="036982265d87b8e5" providerId="LiveId" clId="{B38E941F-3737-40D9-93AB-DC9C3E06DF98}" dt="2021-05-17T18:01:48.789" v="101" actId="1038"/>
        <pc:sldMkLst>
          <pc:docMk/>
          <pc:sldMk cId="0" sldId="960"/>
        </pc:sldMkLst>
        <pc:spChg chg="add mod">
          <ac:chgData name="mahendra.cdac@gmail.com" userId="036982265d87b8e5" providerId="LiveId" clId="{B38E941F-3737-40D9-93AB-DC9C3E06DF98}" dt="2021-05-17T18:01:48.789" v="101" actId="1038"/>
          <ac:spMkLst>
            <pc:docMk/>
            <pc:sldMk cId="0" sldId="960"/>
            <ac:spMk id="2" creationId="{95D07F35-E66E-4C10-8EAE-C62A8B120B62}"/>
          </ac:spMkLst>
        </pc:spChg>
        <pc:spChg chg="mod">
          <ac:chgData name="mahendra.cdac@gmail.com" userId="036982265d87b8e5" providerId="LiveId" clId="{B38E941F-3737-40D9-93AB-DC9C3E06DF98}" dt="2021-05-17T17:59:16.880" v="85" actId="20577"/>
          <ac:spMkLst>
            <pc:docMk/>
            <pc:sldMk cId="0" sldId="960"/>
            <ac:spMk id="17412" creationId="{00000000-0000-0000-0000-000000000000}"/>
          </ac:spMkLst>
        </pc:spChg>
        <pc:spChg chg="mod">
          <ac:chgData name="mahendra.cdac@gmail.com" userId="036982265d87b8e5" providerId="LiveId" clId="{B38E941F-3737-40D9-93AB-DC9C3E06DF98}" dt="2021-05-17T18:01:42.079" v="98" actId="255"/>
          <ac:spMkLst>
            <pc:docMk/>
            <pc:sldMk cId="0" sldId="960"/>
            <ac:spMk id="17413" creationId="{00000000-0000-0000-0000-000000000000}"/>
          </ac:spMkLst>
        </pc:spChg>
      </pc:sldChg>
      <pc:sldChg chg="del">
        <pc:chgData name="mahendra.cdac@gmail.com" userId="036982265d87b8e5" providerId="LiveId" clId="{B38E941F-3737-40D9-93AB-DC9C3E06DF98}" dt="2021-05-16T17:43:01.542" v="34" actId="47"/>
        <pc:sldMkLst>
          <pc:docMk/>
          <pc:sldMk cId="3216919920" sldId="960"/>
        </pc:sldMkLst>
      </pc:sldChg>
      <pc:sldChg chg="del">
        <pc:chgData name="mahendra.cdac@gmail.com" userId="036982265d87b8e5" providerId="LiveId" clId="{B38E941F-3737-40D9-93AB-DC9C3E06DF98}" dt="2021-05-16T17:43:02.134" v="35" actId="47"/>
        <pc:sldMkLst>
          <pc:docMk/>
          <pc:sldMk cId="560359210" sldId="961"/>
        </pc:sldMkLst>
      </pc:sldChg>
      <pc:sldChg chg="del">
        <pc:chgData name="mahendra.cdac@gmail.com" userId="036982265d87b8e5" providerId="LiveId" clId="{B38E941F-3737-40D9-93AB-DC9C3E06DF98}" dt="2021-05-16T17:43:02.700" v="36" actId="47"/>
        <pc:sldMkLst>
          <pc:docMk/>
          <pc:sldMk cId="1631226621" sldId="962"/>
        </pc:sldMkLst>
      </pc:sldChg>
      <pc:sldChg chg="del">
        <pc:chgData name="mahendra.cdac@gmail.com" userId="036982265d87b8e5" providerId="LiveId" clId="{B38E941F-3737-40D9-93AB-DC9C3E06DF98}" dt="2021-05-16T17:43:03.369" v="37" actId="47"/>
        <pc:sldMkLst>
          <pc:docMk/>
          <pc:sldMk cId="4293960915" sldId="963"/>
        </pc:sldMkLst>
      </pc:sldChg>
      <pc:sldChg chg="del">
        <pc:chgData name="mahendra.cdac@gmail.com" userId="036982265d87b8e5" providerId="LiveId" clId="{B38E941F-3737-40D9-93AB-DC9C3E06DF98}" dt="2021-05-16T17:43:04.551" v="38" actId="47"/>
        <pc:sldMkLst>
          <pc:docMk/>
          <pc:sldMk cId="2054613833" sldId="964"/>
        </pc:sldMkLst>
      </pc:sldChg>
      <pc:sldChg chg="del">
        <pc:chgData name="mahendra.cdac@gmail.com" userId="036982265d87b8e5" providerId="LiveId" clId="{B38E941F-3737-40D9-93AB-DC9C3E06DF98}" dt="2021-05-16T17:43:05.597" v="39" actId="47"/>
        <pc:sldMkLst>
          <pc:docMk/>
          <pc:sldMk cId="2219949897" sldId="965"/>
        </pc:sldMkLst>
      </pc:sldChg>
      <pc:sldChg chg="del">
        <pc:chgData name="mahendra.cdac@gmail.com" userId="036982265d87b8e5" providerId="LiveId" clId="{B38E941F-3737-40D9-93AB-DC9C3E06DF98}" dt="2021-05-16T17:43:06.643" v="40" actId="47"/>
        <pc:sldMkLst>
          <pc:docMk/>
          <pc:sldMk cId="906270096" sldId="966"/>
        </pc:sldMkLst>
      </pc:sldChg>
      <pc:sldChg chg="delSp modSp modAnim">
        <pc:chgData name="mahendra.cdac@gmail.com" userId="036982265d87b8e5" providerId="LiveId" clId="{B38E941F-3737-40D9-93AB-DC9C3E06DF98}" dt="2021-05-16T16:42:14.606" v="25" actId="20577"/>
        <pc:sldMkLst>
          <pc:docMk/>
          <pc:sldMk cId="4285678271" sldId="1024"/>
        </pc:sldMkLst>
        <pc:spChg chg="del mod">
          <ac:chgData name="mahendra.cdac@gmail.com" userId="036982265d87b8e5" providerId="LiveId" clId="{B38E941F-3737-40D9-93AB-DC9C3E06DF98}" dt="2021-05-16T16:41:50.868" v="1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B38E941F-3737-40D9-93AB-DC9C3E06DF98}" dt="2021-05-16T16:42:14.606" v="25" actId="20577"/>
          <ac:spMkLst>
            <pc:docMk/>
            <pc:sldMk cId="4285678271" sldId="1024"/>
            <ac:spMk id="3077" creationId="{00000000-0000-0000-0000-000000000000}"/>
          </ac:spMkLst>
        </pc:spChg>
      </pc:sldChg>
      <pc:sldChg chg="add">
        <pc:chgData name="mahendra.cdac@gmail.com" userId="036982265d87b8e5" providerId="LiveId" clId="{B38E941F-3737-40D9-93AB-DC9C3E06DF98}" dt="2021-05-16T17:07:27.279" v="26" actId="2890"/>
        <pc:sldMkLst>
          <pc:docMk/>
          <pc:sldMk cId="4062082085" sldId="1027"/>
        </pc:sldMkLst>
      </pc:sldChg>
      <pc:sldChg chg="add">
        <pc:chgData name="mahendra.cdac@gmail.com" userId="036982265d87b8e5" providerId="LiveId" clId="{B38E941F-3737-40D9-93AB-DC9C3E06DF98}" dt="2021-05-17T17:59:00.865" v="54" actId="2890"/>
        <pc:sldMkLst>
          <pc:docMk/>
          <pc:sldMk cId="2677595587" sldId="10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548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629400" y="762000"/>
            <a:ext cx="24384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0036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spcBef>
                <a:spcPct val="50000"/>
              </a:spcBef>
              <a:defRPr>
                <a:solidFill>
                  <a:srgbClr val="000000"/>
                </a:solidFill>
              </a:defRPr>
            </a:lvl1pPr>
          </a:lstStyle>
          <a:p>
            <a:fld id="{593E9F3A-A618-40C0-B061-9C576B45BE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66294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1400" b="1"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32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254894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543305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506704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05418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eDESD-2021</a:t>
            </a: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22614" cy="54070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</a:rPr>
              <a:t>Table of file open modes: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05800" cy="533400"/>
          </a:xfrm>
        </p:spPr>
        <p:txBody>
          <a:bodyPr/>
          <a:lstStyle/>
          <a:p>
            <a:r>
              <a:rPr lang="en-US" altLang="en-US" sz="3200" b="1" dirty="0"/>
              <a:t>3. Files and Streams…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9638335"/>
              </p:ext>
            </p:extLst>
          </p:nvPr>
        </p:nvGraphicFramePr>
        <p:xfrm>
          <a:off x="515568" y="1334586"/>
          <a:ext cx="8399832" cy="5218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2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12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850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Mode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109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Existing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049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Truncate to zero length if file exists,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Otherwise it creates a new file and </a:t>
                      </a:r>
                      <a:r>
                        <a:rPr lang="en-US" baseline="0" dirty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writes from the beginning.</a:t>
                      </a:r>
                      <a:endParaRPr lang="en-US" dirty="0">
                        <a:solidFill>
                          <a:srgbClr val="8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049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Append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existing file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if it exists, Otherwise it creates a new file and </a:t>
                      </a:r>
                      <a:r>
                        <a:rPr lang="en-US" baseline="0" dirty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write from the end.</a:t>
                      </a:r>
                      <a:endParaRPr lang="en-US" dirty="0">
                        <a:solidFill>
                          <a:srgbClr val="8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049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Reading 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an </a:t>
                      </a:r>
                      <a:r>
                        <a:rPr lang="en-US" dirty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existing file only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and can </a:t>
                      </a:r>
                      <a:r>
                        <a:rPr lang="en-US" dirty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 or write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049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Reading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Existing file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if exists. Otherwise it creates a new file. </a:t>
                      </a:r>
                      <a:r>
                        <a:rPr lang="en-US" baseline="0" dirty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Writes from the beginning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049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Reading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Appending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Existing file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if exists. Otherwise it creates a new file. </a:t>
                      </a:r>
                      <a:r>
                        <a:rPr lang="en-US" baseline="0" dirty="0">
                          <a:solidFill>
                            <a:srgbClr val="8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Writes from the end.</a:t>
                      </a:r>
                      <a:endParaRPr lang="en-US" dirty="0">
                        <a:solidFill>
                          <a:srgbClr val="8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86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Read/Write functions in standard library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7028C0"/>
                </a:solidFill>
                <a:ea typeface="+mn-ea"/>
                <a:cs typeface="+mn-cs"/>
              </a:rPr>
              <a:t>fopen</a:t>
            </a:r>
            <a:r>
              <a:rPr lang="en-US" altLang="en-US" sz="2200" b="1" dirty="0">
                <a:solidFill>
                  <a:srgbClr val="7028C0"/>
                </a:solidFill>
                <a:ea typeface="+mn-ea"/>
                <a:cs typeface="+mn-cs"/>
              </a:rPr>
              <a:t> - </a:t>
            </a:r>
            <a:r>
              <a:rPr lang="fr-FR" sz="2000" dirty="0">
                <a:solidFill>
                  <a:srgbClr val="006600"/>
                </a:solidFill>
              </a:rPr>
              <a:t>FILE *</a:t>
            </a:r>
            <a:r>
              <a:rPr lang="fr-FR" sz="2000" dirty="0" err="1">
                <a:solidFill>
                  <a:srgbClr val="006600"/>
                </a:solidFill>
              </a:rPr>
              <a:t>fopen</a:t>
            </a:r>
            <a:r>
              <a:rPr lang="fr-FR" sz="2000" dirty="0">
                <a:solidFill>
                  <a:srgbClr val="006600"/>
                </a:solidFill>
              </a:rPr>
              <a:t>(</a:t>
            </a:r>
            <a:r>
              <a:rPr lang="fr-FR" sz="2000" dirty="0" err="1">
                <a:solidFill>
                  <a:srgbClr val="006600"/>
                </a:solidFill>
              </a:rPr>
              <a:t>const</a:t>
            </a:r>
            <a:r>
              <a:rPr lang="fr-FR" sz="2000" dirty="0">
                <a:solidFill>
                  <a:srgbClr val="006600"/>
                </a:solidFill>
              </a:rPr>
              <a:t> char *</a:t>
            </a:r>
            <a:r>
              <a:rPr lang="fr-FR" sz="2000" dirty="0" err="1">
                <a:solidFill>
                  <a:srgbClr val="006600"/>
                </a:solidFill>
              </a:rPr>
              <a:t>filename</a:t>
            </a:r>
            <a:r>
              <a:rPr lang="fr-FR" sz="2000" dirty="0">
                <a:solidFill>
                  <a:srgbClr val="006600"/>
                </a:solidFill>
              </a:rPr>
              <a:t>, </a:t>
            </a:r>
            <a:r>
              <a:rPr lang="fr-FR" sz="2000" dirty="0" err="1">
                <a:solidFill>
                  <a:srgbClr val="006600"/>
                </a:solidFill>
              </a:rPr>
              <a:t>const</a:t>
            </a:r>
            <a:r>
              <a:rPr lang="fr-FR" sz="2000" dirty="0">
                <a:solidFill>
                  <a:srgbClr val="006600"/>
                </a:solidFill>
              </a:rPr>
              <a:t> char *mode)</a:t>
            </a:r>
            <a:endParaRPr lang="en-US" altLang="en-US" sz="2000" b="1" dirty="0">
              <a:solidFill>
                <a:srgbClr val="006600"/>
              </a:solidFill>
              <a:ea typeface="+mn-ea"/>
              <a:cs typeface="+mn-cs"/>
            </a:endParaRPr>
          </a:p>
          <a:p>
            <a:pPr lvl="2" algn="just">
              <a:lnSpc>
                <a:spcPct val="90000"/>
              </a:lnSpc>
            </a:pPr>
            <a:r>
              <a:rPr lang="en-US" sz="2000" dirty="0"/>
              <a:t>opens the </a:t>
            </a:r>
            <a:r>
              <a:rPr lang="en-US" sz="2000" b="1" dirty="0"/>
              <a:t>filename </a:t>
            </a:r>
            <a:r>
              <a:rPr lang="en-US" sz="2000" dirty="0"/>
              <a:t>pointed to by filename using the given </a:t>
            </a:r>
            <a:r>
              <a:rPr lang="en-US" sz="2000" b="1" dirty="0"/>
              <a:t>mode</a:t>
            </a:r>
            <a:r>
              <a:rPr lang="en-US" sz="2000" dirty="0"/>
              <a:t>.</a:t>
            </a:r>
            <a:endParaRPr lang="en-US" sz="2000" b="1" dirty="0"/>
          </a:p>
          <a:p>
            <a:pPr lvl="2" algn="just">
              <a:lnSpc>
                <a:spcPct val="90000"/>
              </a:lnSpc>
            </a:pPr>
            <a:r>
              <a:rPr lang="en-US" sz="2000" b="1" dirty="0"/>
              <a:t>Example: </a:t>
            </a:r>
          </a:p>
          <a:p>
            <a:pPr lvl="3" algn="just">
              <a:lnSpc>
                <a:spcPct val="9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FILE * </a:t>
            </a:r>
            <a:r>
              <a:rPr lang="en-US" sz="1600" b="1" dirty="0" err="1">
                <a:solidFill>
                  <a:srgbClr val="FF0000"/>
                </a:solidFill>
              </a:rPr>
              <a:t>fp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pPr lvl="3" algn="just">
              <a:lnSpc>
                <a:spcPct val="90000"/>
              </a:lnSpc>
            </a:pPr>
            <a:r>
              <a:rPr lang="en-US" sz="1600" b="1" dirty="0" err="1">
                <a:solidFill>
                  <a:srgbClr val="FF0000"/>
                </a:solidFill>
              </a:rPr>
              <a:t>fp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fopen</a:t>
            </a:r>
            <a:r>
              <a:rPr lang="en-US" sz="1600" b="1" dirty="0">
                <a:solidFill>
                  <a:srgbClr val="FF0000"/>
                </a:solidFill>
              </a:rPr>
              <a:t> ("file.txt", "w+");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200" dirty="0">
                <a:ea typeface="+mn-ea"/>
                <a:cs typeface="+mn-cs"/>
              </a:rPr>
              <a:t>Arguments:</a:t>
            </a:r>
          </a:p>
          <a:p>
            <a:pPr lvl="3" algn="just">
              <a:lnSpc>
                <a:spcPct val="90000"/>
              </a:lnSpc>
            </a:pPr>
            <a:r>
              <a:rPr lang="en-US" sz="1800" b="1" dirty="0"/>
              <a:t>filename</a:t>
            </a:r>
            <a:r>
              <a:rPr lang="en-US" sz="1800" dirty="0"/>
              <a:t> -- This is the C string containing the name of the file to be opened.</a:t>
            </a:r>
          </a:p>
          <a:p>
            <a:pPr lvl="3" algn="just">
              <a:lnSpc>
                <a:spcPct val="90000"/>
              </a:lnSpc>
            </a:pPr>
            <a:r>
              <a:rPr lang="en-US" sz="1800" b="1" dirty="0"/>
              <a:t>mode</a:t>
            </a:r>
            <a:r>
              <a:rPr lang="en-US" sz="1800" dirty="0"/>
              <a:t> -- This is the C string containing a file access mode.</a:t>
            </a:r>
            <a:endParaRPr lang="en-US" altLang="en-US" sz="1800" dirty="0">
              <a:ea typeface="+mn-ea"/>
              <a:cs typeface="+mn-cs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Return Value: </a:t>
            </a:r>
            <a:r>
              <a:rPr lang="en-US" sz="2000" dirty="0"/>
              <a:t>This function returns a FILE pointer. Otherwise, NULL is returned.</a:t>
            </a:r>
            <a:endParaRPr lang="en-US" altLang="en-US" sz="2200" dirty="0">
              <a:solidFill>
                <a:srgbClr val="006600"/>
              </a:solidFill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-15240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 dirty="0"/>
              <a:t>3. Files and Streams…</a:t>
            </a:r>
          </a:p>
        </p:txBody>
      </p:sp>
    </p:spTree>
    <p:extLst>
      <p:ext uri="{BB962C8B-B14F-4D97-AF65-F5344CB8AC3E}">
        <p14:creationId xmlns:p14="http://schemas.microsoft.com/office/powerpoint/2010/main" xmlns="" val="222262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Read/Write functions in standard library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7028C0"/>
                </a:solidFill>
                <a:ea typeface="+mn-ea"/>
                <a:cs typeface="+mn-cs"/>
              </a:rPr>
              <a:t>fclose</a:t>
            </a:r>
            <a:r>
              <a:rPr lang="en-US" altLang="en-US" sz="2200" b="1" dirty="0">
                <a:solidFill>
                  <a:srgbClr val="7028C0"/>
                </a:solidFill>
                <a:ea typeface="+mn-ea"/>
                <a:cs typeface="+mn-cs"/>
              </a:rPr>
              <a:t> </a:t>
            </a:r>
            <a:r>
              <a:rPr lang="en-US" altLang="en-US" sz="2200" b="1" dirty="0">
                <a:solidFill>
                  <a:srgbClr val="006600"/>
                </a:solidFill>
                <a:ea typeface="+mn-ea"/>
                <a:cs typeface="+mn-cs"/>
              </a:rPr>
              <a:t>- </a:t>
            </a:r>
            <a:r>
              <a:rPr lang="en-US" sz="2000" dirty="0">
                <a:solidFill>
                  <a:srgbClr val="006600"/>
                </a:solidFill>
              </a:rPr>
              <a:t>int </a:t>
            </a:r>
            <a:r>
              <a:rPr lang="en-US" sz="2000" dirty="0" err="1">
                <a:solidFill>
                  <a:srgbClr val="006600"/>
                </a:solidFill>
              </a:rPr>
              <a:t>fclose</a:t>
            </a:r>
            <a:r>
              <a:rPr lang="en-US" sz="2000" dirty="0">
                <a:solidFill>
                  <a:srgbClr val="006600"/>
                </a:solidFill>
              </a:rPr>
              <a:t>(FILE *stream)</a:t>
            </a:r>
            <a:endParaRPr lang="en-US" altLang="en-US" sz="2000" b="1" dirty="0">
              <a:solidFill>
                <a:srgbClr val="006600"/>
              </a:solidFill>
              <a:ea typeface="+mn-ea"/>
              <a:cs typeface="+mn-cs"/>
            </a:endParaRPr>
          </a:p>
          <a:p>
            <a:pPr lvl="2" algn="just">
              <a:lnSpc>
                <a:spcPct val="90000"/>
              </a:lnSpc>
            </a:pPr>
            <a:r>
              <a:rPr lang="en-US" sz="2000" dirty="0"/>
              <a:t>Closes the stream. All buffers are flushed.</a:t>
            </a:r>
            <a:endParaRPr lang="en-US" sz="2000" b="1" dirty="0"/>
          </a:p>
          <a:p>
            <a:pPr lvl="2" algn="just">
              <a:lnSpc>
                <a:spcPct val="90000"/>
              </a:lnSpc>
            </a:pPr>
            <a:r>
              <a:rPr lang="en-US" sz="2000" b="1" dirty="0"/>
              <a:t>Example: </a:t>
            </a:r>
          </a:p>
          <a:p>
            <a:pPr lvl="3" algn="just">
              <a:lnSpc>
                <a:spcPct val="9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FILE * </a:t>
            </a:r>
            <a:r>
              <a:rPr lang="en-US" sz="1600" b="1" dirty="0" err="1">
                <a:solidFill>
                  <a:srgbClr val="FF0000"/>
                </a:solidFill>
              </a:rPr>
              <a:t>fp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pPr lvl="3" algn="just">
              <a:lnSpc>
                <a:spcPct val="90000"/>
              </a:lnSpc>
            </a:pPr>
            <a:r>
              <a:rPr lang="en-US" sz="1600" b="1" dirty="0" err="1">
                <a:solidFill>
                  <a:srgbClr val="FF0000"/>
                </a:solidFill>
              </a:rPr>
              <a:t>fclose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fp</a:t>
            </a:r>
            <a:r>
              <a:rPr lang="en-US" sz="1600" b="1" dirty="0">
                <a:solidFill>
                  <a:srgbClr val="FF0000"/>
                </a:solidFill>
              </a:rPr>
              <a:t>);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200" dirty="0">
                <a:ea typeface="+mn-ea"/>
                <a:cs typeface="+mn-cs"/>
              </a:rPr>
              <a:t>Arguments:</a:t>
            </a:r>
          </a:p>
          <a:p>
            <a:pPr lvl="3" algn="just">
              <a:lnSpc>
                <a:spcPct val="90000"/>
              </a:lnSpc>
            </a:pPr>
            <a:r>
              <a:rPr lang="en-US" sz="1800" b="1" dirty="0"/>
              <a:t>stream</a:t>
            </a:r>
            <a:r>
              <a:rPr lang="en-US" sz="1800" dirty="0"/>
              <a:t> -- This is the pointer to a FILE object that specifies the stream to be closed.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Return Value: </a:t>
            </a:r>
            <a:r>
              <a:rPr lang="en-US" sz="2000" dirty="0"/>
              <a:t>This method returns zero if the stream is successfully closed. On failure, EOF is returned.</a:t>
            </a:r>
            <a:endParaRPr lang="en-US" altLang="en-US" sz="2200" dirty="0">
              <a:solidFill>
                <a:srgbClr val="006600"/>
              </a:solidFill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-15240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 dirty="0"/>
              <a:t>3. Files and Streams…</a:t>
            </a:r>
          </a:p>
        </p:txBody>
      </p:sp>
    </p:spTree>
    <p:extLst>
      <p:ext uri="{BB962C8B-B14F-4D97-AF65-F5344CB8AC3E}">
        <p14:creationId xmlns:p14="http://schemas.microsoft.com/office/powerpoint/2010/main" xmlns="" val="13222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Read/Write functions in standard library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7028C0"/>
                </a:solidFill>
                <a:ea typeface="+mn-ea"/>
                <a:cs typeface="+mn-cs"/>
              </a:rPr>
              <a:t>fgetc</a:t>
            </a:r>
            <a:r>
              <a:rPr lang="en-US" altLang="en-US" sz="2200" b="1" dirty="0">
                <a:solidFill>
                  <a:srgbClr val="7028C0"/>
                </a:solidFill>
                <a:ea typeface="+mn-ea"/>
                <a:cs typeface="+mn-cs"/>
              </a:rPr>
              <a:t> - </a:t>
            </a:r>
            <a:r>
              <a:rPr lang="en-US" sz="2400" dirty="0">
                <a:solidFill>
                  <a:srgbClr val="006600"/>
                </a:solidFill>
              </a:rPr>
              <a:t>c = </a:t>
            </a:r>
            <a:r>
              <a:rPr lang="en-US" sz="2400" dirty="0" err="1">
                <a:solidFill>
                  <a:srgbClr val="006600"/>
                </a:solidFill>
              </a:rPr>
              <a:t>fgetc</a:t>
            </a:r>
            <a:r>
              <a:rPr lang="en-US" sz="2400" dirty="0">
                <a:solidFill>
                  <a:srgbClr val="006600"/>
                </a:solidFill>
              </a:rPr>
              <a:t>(</a:t>
            </a:r>
            <a:r>
              <a:rPr lang="en-US" sz="2400" dirty="0" err="1">
                <a:solidFill>
                  <a:srgbClr val="006600"/>
                </a:solidFill>
              </a:rPr>
              <a:t>fp</a:t>
            </a:r>
            <a:r>
              <a:rPr lang="en-US" sz="2400" dirty="0">
                <a:solidFill>
                  <a:srgbClr val="006600"/>
                </a:solidFill>
              </a:rPr>
              <a:t>);</a:t>
            </a:r>
            <a:endParaRPr lang="en-US" altLang="en-US" sz="2200" b="1" dirty="0">
              <a:solidFill>
                <a:srgbClr val="006600"/>
              </a:solidFill>
              <a:ea typeface="+mn-ea"/>
              <a:cs typeface="+mn-cs"/>
            </a:endParaRPr>
          </a:p>
          <a:p>
            <a:pPr lvl="2">
              <a:lnSpc>
                <a:spcPct val="150000"/>
              </a:lnSpc>
            </a:pPr>
            <a:r>
              <a:rPr lang="en-US" sz="2000" b="1" dirty="0"/>
              <a:t>int </a:t>
            </a:r>
            <a:r>
              <a:rPr lang="en-US" sz="2000" b="1" dirty="0" err="1"/>
              <a:t>fgetc</a:t>
            </a:r>
            <a:r>
              <a:rPr lang="en-US" sz="2000" b="1" dirty="0"/>
              <a:t>(FILE *stream)</a:t>
            </a:r>
            <a:r>
              <a:rPr lang="en-US" sz="2000" dirty="0"/>
              <a:t> </a:t>
            </a:r>
          </a:p>
          <a:p>
            <a:pPr lvl="2" algn="just">
              <a:lnSpc>
                <a:spcPct val="150000"/>
              </a:lnSpc>
            </a:pPr>
            <a:r>
              <a:rPr lang="en-US" sz="2000" b="1" dirty="0">
                <a:solidFill>
                  <a:srgbClr val="FF6600"/>
                </a:solidFill>
              </a:rPr>
              <a:t>Gets the next character </a:t>
            </a:r>
            <a:r>
              <a:rPr lang="en-US" sz="2000" dirty="0"/>
              <a:t>from the specified stream </a:t>
            </a:r>
            <a:r>
              <a:rPr lang="en-US" sz="2000" b="1" dirty="0">
                <a:solidFill>
                  <a:srgbClr val="FF6600"/>
                </a:solidFill>
              </a:rPr>
              <a:t>and advances the pointer to the next character</a:t>
            </a:r>
            <a:r>
              <a:rPr lang="en-US" sz="2000" dirty="0"/>
              <a:t> in the stream.</a:t>
            </a:r>
            <a:endParaRPr lang="en-US" altLang="en-US" sz="2200" dirty="0">
              <a:ea typeface="+mn-ea"/>
              <a:cs typeface="+mn-cs"/>
            </a:endParaRPr>
          </a:p>
          <a:p>
            <a:pPr lvl="2">
              <a:lnSpc>
                <a:spcPct val="150000"/>
              </a:lnSpc>
            </a:pPr>
            <a:r>
              <a:rPr lang="en-US" altLang="en-US" sz="2200" dirty="0">
                <a:ea typeface="+mn-ea"/>
                <a:cs typeface="+mn-cs"/>
              </a:rPr>
              <a:t>Reads one character from a file</a:t>
            </a:r>
          </a:p>
          <a:p>
            <a:pPr lvl="2">
              <a:lnSpc>
                <a:spcPct val="150000"/>
              </a:lnSpc>
            </a:pPr>
            <a:r>
              <a:rPr lang="en-US" altLang="en-US" sz="2200" dirty="0">
                <a:ea typeface="+mn-ea"/>
                <a:cs typeface="+mn-cs"/>
              </a:rPr>
              <a:t>Takes a FILE pointer as an argument</a:t>
            </a:r>
          </a:p>
          <a:p>
            <a:pPr lvl="2">
              <a:lnSpc>
                <a:spcPct val="150000"/>
              </a:lnSpc>
            </a:pP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Return Value: </a:t>
            </a:r>
            <a:r>
              <a:rPr lang="en-US" altLang="en-US" sz="2200" dirty="0">
                <a:ea typeface="+mn-ea"/>
                <a:cs typeface="+mn-cs"/>
              </a:rPr>
              <a:t>character read or EOF</a:t>
            </a:r>
          </a:p>
          <a:p>
            <a:pPr lvl="2">
              <a:lnSpc>
                <a:spcPct val="150000"/>
              </a:lnSpc>
            </a:pPr>
            <a:r>
              <a:rPr lang="en-US" altLang="en-US" sz="2200" dirty="0" err="1">
                <a:solidFill>
                  <a:srgbClr val="006600"/>
                </a:solidFill>
                <a:ea typeface="+mn-ea"/>
                <a:cs typeface="+mn-cs"/>
              </a:rPr>
              <a:t>fgetc</a:t>
            </a: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(</a:t>
            </a:r>
            <a:r>
              <a:rPr lang="en-US" altLang="en-US" sz="2200" dirty="0" err="1">
                <a:solidFill>
                  <a:srgbClr val="006600"/>
                </a:solidFill>
                <a:ea typeface="+mn-ea"/>
                <a:cs typeface="+mn-cs"/>
              </a:rPr>
              <a:t>stdin</a:t>
            </a: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) </a:t>
            </a:r>
            <a:r>
              <a:rPr lang="en-US" altLang="en-US" sz="2200" dirty="0">
                <a:ea typeface="+mn-ea"/>
                <a:cs typeface="+mn-cs"/>
              </a:rPr>
              <a:t>equivalent to </a:t>
            </a:r>
            <a:r>
              <a:rPr lang="en-US" altLang="en-US" sz="2200" dirty="0" err="1">
                <a:solidFill>
                  <a:srgbClr val="006600"/>
                </a:solidFill>
                <a:ea typeface="+mn-ea"/>
                <a:cs typeface="+mn-cs"/>
              </a:rPr>
              <a:t>getchar</a:t>
            </a: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() </a:t>
            </a:r>
            <a:r>
              <a:rPr lang="en-US" altLang="en-US" sz="2200" dirty="0">
                <a:ea typeface="+mn-ea"/>
                <a:cs typeface="+mn-cs"/>
              </a:rPr>
              <a:t>&amp; </a:t>
            </a:r>
            <a:r>
              <a:rPr lang="en-US" altLang="en-US" sz="2200" dirty="0" err="1">
                <a:solidFill>
                  <a:srgbClr val="006600"/>
                </a:solidFill>
                <a:ea typeface="+mn-ea"/>
                <a:cs typeface="+mn-cs"/>
              </a:rPr>
              <a:t>scanf</a:t>
            </a: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(“%c”, &amp;c)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-15240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 dirty="0"/>
              <a:t>3. Files and Streams…</a:t>
            </a:r>
          </a:p>
        </p:txBody>
      </p:sp>
    </p:spTree>
    <p:extLst>
      <p:ext uri="{BB962C8B-B14F-4D97-AF65-F5344CB8AC3E}">
        <p14:creationId xmlns:p14="http://schemas.microsoft.com/office/powerpoint/2010/main" xmlns="" val="40256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Read/Write functions in standard library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7028C0"/>
                </a:solidFill>
                <a:ea typeface="+mn-ea"/>
                <a:cs typeface="+mn-cs"/>
              </a:rPr>
              <a:t>fputc</a:t>
            </a:r>
            <a:r>
              <a:rPr lang="en-US" altLang="en-US" sz="2200" b="1" dirty="0">
                <a:solidFill>
                  <a:srgbClr val="7028C0"/>
                </a:solidFill>
                <a:ea typeface="+mn-ea"/>
                <a:cs typeface="+mn-cs"/>
              </a:rPr>
              <a:t> - </a:t>
            </a:r>
            <a:r>
              <a:rPr lang="en-US" sz="2400" dirty="0" err="1">
                <a:solidFill>
                  <a:srgbClr val="006600"/>
                </a:solidFill>
              </a:rPr>
              <a:t>fputc</a:t>
            </a:r>
            <a:r>
              <a:rPr lang="en-US" sz="2400" dirty="0">
                <a:solidFill>
                  <a:srgbClr val="006600"/>
                </a:solidFill>
              </a:rPr>
              <a:t>(</a:t>
            </a:r>
            <a:r>
              <a:rPr lang="en-US" sz="2400" dirty="0" err="1">
                <a:solidFill>
                  <a:srgbClr val="006600"/>
                </a:solidFill>
              </a:rPr>
              <a:t>ch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fp</a:t>
            </a:r>
            <a:r>
              <a:rPr lang="en-US" sz="2400" dirty="0">
                <a:solidFill>
                  <a:srgbClr val="006600"/>
                </a:solidFill>
              </a:rPr>
              <a:t>);</a:t>
            </a:r>
            <a:endParaRPr lang="en-US" altLang="en-US" sz="2200" b="1" dirty="0">
              <a:solidFill>
                <a:srgbClr val="006600"/>
              </a:solidFill>
              <a:ea typeface="+mn-ea"/>
              <a:cs typeface="+mn-cs"/>
            </a:endParaRPr>
          </a:p>
          <a:p>
            <a:pPr lvl="2">
              <a:lnSpc>
                <a:spcPct val="150000"/>
              </a:lnSpc>
            </a:pPr>
            <a:r>
              <a:rPr lang="en-US" altLang="en-US" sz="2200" b="1" dirty="0">
                <a:ea typeface="+mn-ea"/>
                <a:cs typeface="+mn-cs"/>
              </a:rPr>
              <a:t>Declaration: </a:t>
            </a:r>
            <a:r>
              <a:rPr lang="en-US" sz="2000" dirty="0">
                <a:solidFill>
                  <a:srgbClr val="006600"/>
                </a:solidFill>
              </a:rPr>
              <a:t>int </a:t>
            </a:r>
            <a:r>
              <a:rPr lang="en-US" sz="2000" dirty="0" err="1">
                <a:solidFill>
                  <a:srgbClr val="006600"/>
                </a:solidFill>
              </a:rPr>
              <a:t>fputc</a:t>
            </a:r>
            <a:r>
              <a:rPr lang="en-US" sz="2000" dirty="0">
                <a:solidFill>
                  <a:srgbClr val="006600"/>
                </a:solidFill>
              </a:rPr>
              <a:t>(int char, FILE *stream)</a:t>
            </a:r>
            <a:endParaRPr lang="en-US" altLang="en-US" sz="2200" dirty="0">
              <a:solidFill>
                <a:srgbClr val="006600"/>
              </a:solidFill>
              <a:ea typeface="+mn-ea"/>
              <a:cs typeface="+mn-cs"/>
            </a:endParaRPr>
          </a:p>
          <a:p>
            <a:pPr lvl="2">
              <a:lnSpc>
                <a:spcPct val="150000"/>
              </a:lnSpc>
            </a:pPr>
            <a:r>
              <a:rPr lang="en-US" altLang="en-US" sz="2200" dirty="0">
                <a:ea typeface="+mn-ea"/>
                <a:cs typeface="+mn-cs"/>
              </a:rPr>
              <a:t>Parameters:</a:t>
            </a:r>
          </a:p>
          <a:p>
            <a:pPr lvl="3">
              <a:lnSpc>
                <a:spcPct val="150000"/>
              </a:lnSpc>
            </a:pPr>
            <a:r>
              <a:rPr lang="en-US" sz="1800" b="1" dirty="0"/>
              <a:t>char</a:t>
            </a:r>
            <a:r>
              <a:rPr lang="en-US" sz="1800" dirty="0"/>
              <a:t> -- This is character to be written. This is passed as its int promotion.</a:t>
            </a:r>
          </a:p>
          <a:p>
            <a:pPr lvl="3">
              <a:lnSpc>
                <a:spcPct val="150000"/>
              </a:lnSpc>
            </a:pPr>
            <a:r>
              <a:rPr lang="en-US" sz="1800" b="1" dirty="0"/>
              <a:t>stream</a:t>
            </a:r>
            <a:r>
              <a:rPr lang="en-US" sz="1800" dirty="0"/>
              <a:t> -- This is the pointer to a FILE object that identifies the stream where the character is to be written.</a:t>
            </a:r>
          </a:p>
          <a:p>
            <a:pPr lvl="3">
              <a:lnSpc>
                <a:spcPct val="150000"/>
              </a:lnSpc>
            </a:pPr>
            <a:r>
              <a:rPr lang="en-US" sz="1800" b="1" dirty="0"/>
              <a:t>Return Value </a:t>
            </a:r>
            <a:r>
              <a:rPr lang="en-US" sz="1800" dirty="0"/>
              <a:t>-- If there are no errors, the same character that has been written is </a:t>
            </a:r>
            <a:r>
              <a:rPr lang="en-US" sz="1800" dirty="0" err="1"/>
              <a:t>returned.If</a:t>
            </a:r>
            <a:r>
              <a:rPr lang="en-US" sz="1800" dirty="0"/>
              <a:t> an error occurs, EOF is returned and the error indicator is set.</a:t>
            </a:r>
            <a:endParaRPr lang="en-US" altLang="en-US" sz="1800" dirty="0">
              <a:ea typeface="+mn-ea"/>
              <a:cs typeface="+mn-cs"/>
            </a:endParaRPr>
          </a:p>
          <a:p>
            <a:pPr lvl="2">
              <a:lnSpc>
                <a:spcPct val="150000"/>
              </a:lnSpc>
            </a:pPr>
            <a:r>
              <a:rPr lang="en-US" altLang="en-US" sz="2200" dirty="0" err="1">
                <a:solidFill>
                  <a:srgbClr val="006600"/>
                </a:solidFill>
                <a:ea typeface="+mn-ea"/>
                <a:cs typeface="+mn-cs"/>
              </a:rPr>
              <a:t>fputc</a:t>
            </a: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( 'a', </a:t>
            </a:r>
            <a:r>
              <a:rPr lang="en-US" altLang="en-US" sz="2200" dirty="0" err="1">
                <a:solidFill>
                  <a:srgbClr val="006600"/>
                </a:solidFill>
                <a:ea typeface="+mn-ea"/>
                <a:cs typeface="+mn-cs"/>
              </a:rPr>
              <a:t>stdout</a:t>
            </a: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 ) </a:t>
            </a:r>
            <a:r>
              <a:rPr lang="en-US" altLang="en-US" sz="2200" dirty="0">
                <a:ea typeface="+mn-ea"/>
                <a:cs typeface="+mn-cs"/>
              </a:rPr>
              <a:t>equivalent to </a:t>
            </a:r>
            <a:r>
              <a:rPr lang="en-US" altLang="en-US" sz="2200" dirty="0" err="1">
                <a:solidFill>
                  <a:srgbClr val="006600"/>
                </a:solidFill>
                <a:ea typeface="+mn-ea"/>
                <a:cs typeface="+mn-cs"/>
              </a:rPr>
              <a:t>putchar</a:t>
            </a: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( 'a' )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-15240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 dirty="0"/>
              <a:t>3. Files and Streams…</a:t>
            </a:r>
          </a:p>
        </p:txBody>
      </p:sp>
    </p:spTree>
    <p:extLst>
      <p:ext uri="{BB962C8B-B14F-4D97-AF65-F5344CB8AC3E}">
        <p14:creationId xmlns:p14="http://schemas.microsoft.com/office/powerpoint/2010/main" xmlns="" val="27694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Read/Write functions in standard library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7028C0"/>
                </a:solidFill>
                <a:ea typeface="+mn-ea"/>
                <a:cs typeface="+mn-cs"/>
              </a:rPr>
              <a:t>fgets</a:t>
            </a:r>
            <a:endParaRPr lang="en-US" altLang="en-US" sz="2200" b="1" dirty="0">
              <a:solidFill>
                <a:srgbClr val="7028C0"/>
              </a:solidFill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ea typeface="+mn-ea"/>
                <a:cs typeface="+mn-cs"/>
              </a:rPr>
              <a:t>Declaration: </a:t>
            </a:r>
            <a:r>
              <a:rPr lang="en-US" sz="2000" dirty="0">
                <a:solidFill>
                  <a:srgbClr val="006600"/>
                </a:solidFill>
              </a:rPr>
              <a:t>char *</a:t>
            </a:r>
            <a:r>
              <a:rPr lang="en-US" sz="2000" dirty="0" err="1">
                <a:solidFill>
                  <a:srgbClr val="006600"/>
                </a:solidFill>
              </a:rPr>
              <a:t>fgets</a:t>
            </a:r>
            <a:r>
              <a:rPr lang="en-US" sz="2000" dirty="0">
                <a:solidFill>
                  <a:srgbClr val="006600"/>
                </a:solidFill>
              </a:rPr>
              <a:t>(char *</a:t>
            </a:r>
            <a:r>
              <a:rPr lang="en-US" sz="2000" dirty="0" err="1">
                <a:solidFill>
                  <a:srgbClr val="006600"/>
                </a:solidFill>
              </a:rPr>
              <a:t>str</a:t>
            </a:r>
            <a:r>
              <a:rPr lang="en-US" sz="2000" dirty="0">
                <a:solidFill>
                  <a:srgbClr val="006600"/>
                </a:solidFill>
              </a:rPr>
              <a:t>, int n, FILE *stream)</a:t>
            </a:r>
            <a:endParaRPr lang="en-US" altLang="en-US" sz="2200" dirty="0">
              <a:solidFill>
                <a:srgbClr val="006600"/>
              </a:solidFill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solidFill>
                  <a:srgbClr val="FF6600"/>
                </a:solidFill>
                <a:ea typeface="+mn-ea"/>
                <a:cs typeface="+mn-cs"/>
              </a:rPr>
              <a:t>Reads a line </a:t>
            </a:r>
            <a:r>
              <a:rPr lang="en-US" altLang="en-US" sz="2200" dirty="0">
                <a:ea typeface="+mn-ea"/>
                <a:cs typeface="+mn-cs"/>
              </a:rPr>
              <a:t>from a file till the EOF or </a:t>
            </a:r>
            <a:r>
              <a:rPr lang="en-US" altLang="en-US" sz="2200" dirty="0">
                <a:solidFill>
                  <a:srgbClr val="FF6600"/>
                </a:solidFill>
                <a:ea typeface="+mn-ea"/>
                <a:cs typeface="+mn-cs"/>
              </a:rPr>
              <a:t>n characters </a:t>
            </a:r>
            <a:r>
              <a:rPr lang="en-US" altLang="en-US" sz="2200" dirty="0">
                <a:ea typeface="+mn-ea"/>
                <a:cs typeface="+mn-cs"/>
              </a:rPr>
              <a:t>are read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ea typeface="+mn-ea"/>
                <a:cs typeface="+mn-cs"/>
              </a:rPr>
              <a:t>Arguments</a:t>
            </a:r>
          </a:p>
          <a:p>
            <a:pPr lvl="3">
              <a:lnSpc>
                <a:spcPct val="90000"/>
              </a:lnSpc>
            </a:pPr>
            <a:r>
              <a:rPr lang="en-US" altLang="en-US" sz="1800" b="1" dirty="0" err="1">
                <a:ea typeface="+mn-ea"/>
                <a:cs typeface="+mn-cs"/>
              </a:rPr>
              <a:t>str</a:t>
            </a:r>
            <a:r>
              <a:rPr lang="en-US" altLang="en-US" sz="1800" dirty="0">
                <a:ea typeface="+mn-ea"/>
                <a:cs typeface="+mn-cs"/>
              </a:rPr>
              <a:t> - </a:t>
            </a:r>
            <a:r>
              <a:rPr lang="en-US" sz="1800" dirty="0"/>
              <a:t>array of chars where the string read is stored.</a:t>
            </a:r>
          </a:p>
          <a:p>
            <a:pPr lvl="3">
              <a:lnSpc>
                <a:spcPct val="90000"/>
              </a:lnSpc>
            </a:pPr>
            <a:r>
              <a:rPr lang="en-US" sz="1800" b="1" dirty="0"/>
              <a:t>n</a:t>
            </a:r>
            <a:r>
              <a:rPr lang="en-US" sz="1800" dirty="0"/>
              <a:t> -- This is the maximum number of characters to be read (including the final null-character)</a:t>
            </a:r>
          </a:p>
          <a:p>
            <a:pPr lvl="3">
              <a:lnSpc>
                <a:spcPct val="90000"/>
              </a:lnSpc>
            </a:pPr>
            <a:r>
              <a:rPr lang="en-US" sz="1800" b="1" dirty="0"/>
              <a:t>stream</a:t>
            </a:r>
            <a:r>
              <a:rPr lang="en-US" sz="1800" dirty="0"/>
              <a:t> -- This is the pointer to a FILE object</a:t>
            </a:r>
            <a:endParaRPr lang="en-US" altLang="en-US" sz="1800" dirty="0"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ea typeface="+mn-ea"/>
                <a:cs typeface="+mn-cs"/>
              </a:rPr>
              <a:t>Return Value - </a:t>
            </a:r>
            <a:r>
              <a:rPr lang="en-US" sz="2000" dirty="0"/>
              <a:t>On success, the function returns the same </a:t>
            </a:r>
            <a:r>
              <a:rPr lang="en-US" sz="2000" dirty="0" err="1"/>
              <a:t>str</a:t>
            </a:r>
            <a:r>
              <a:rPr lang="en-US" sz="2000" dirty="0"/>
              <a:t> parameter. If Error, NULL pointer is </a:t>
            </a:r>
            <a:r>
              <a:rPr lang="en-US" sz="2000" dirty="0" err="1"/>
              <a:t>retured</a:t>
            </a:r>
            <a:endParaRPr lang="en-US" altLang="en-US" sz="2200" dirty="0"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endParaRPr lang="en-US" altLang="en-US" sz="2200" dirty="0"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-15240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 dirty="0"/>
              <a:t>3. Files and Streams…</a:t>
            </a:r>
          </a:p>
        </p:txBody>
      </p:sp>
    </p:spTree>
    <p:extLst>
      <p:ext uri="{BB962C8B-B14F-4D97-AF65-F5344CB8AC3E}">
        <p14:creationId xmlns:p14="http://schemas.microsoft.com/office/powerpoint/2010/main" xmlns="" val="26356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Read/Write functions in standard library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7028C0"/>
                </a:solidFill>
                <a:ea typeface="+mn-ea"/>
                <a:cs typeface="+mn-cs"/>
              </a:rPr>
              <a:t>fputs</a:t>
            </a:r>
            <a:r>
              <a:rPr lang="en-US" altLang="en-US" sz="2200" b="1" dirty="0">
                <a:solidFill>
                  <a:srgbClr val="7028C0"/>
                </a:solidFill>
                <a:ea typeface="+mn-ea"/>
                <a:cs typeface="+mn-cs"/>
              </a:rPr>
              <a:t> - </a:t>
            </a:r>
            <a:r>
              <a:rPr lang="en-US" sz="2000" dirty="0">
                <a:solidFill>
                  <a:srgbClr val="006600"/>
                </a:solidFill>
              </a:rPr>
              <a:t>int </a:t>
            </a:r>
            <a:r>
              <a:rPr lang="en-US" sz="2000" dirty="0" err="1">
                <a:solidFill>
                  <a:srgbClr val="006600"/>
                </a:solidFill>
              </a:rPr>
              <a:t>fputs</a:t>
            </a:r>
            <a:r>
              <a:rPr lang="en-US" sz="2000" dirty="0">
                <a:solidFill>
                  <a:srgbClr val="006600"/>
                </a:solidFill>
              </a:rPr>
              <a:t>(</a:t>
            </a:r>
            <a:r>
              <a:rPr lang="en-US" sz="2000" dirty="0" err="1">
                <a:solidFill>
                  <a:srgbClr val="006600"/>
                </a:solidFill>
              </a:rPr>
              <a:t>const</a:t>
            </a:r>
            <a:r>
              <a:rPr lang="en-US" sz="2000" dirty="0">
                <a:solidFill>
                  <a:srgbClr val="006600"/>
                </a:solidFill>
              </a:rPr>
              <a:t> char *</a:t>
            </a:r>
            <a:r>
              <a:rPr lang="en-US" sz="2000" dirty="0" err="1">
                <a:solidFill>
                  <a:srgbClr val="006600"/>
                </a:solidFill>
              </a:rPr>
              <a:t>str</a:t>
            </a:r>
            <a:r>
              <a:rPr lang="en-US" sz="2000" dirty="0">
                <a:solidFill>
                  <a:srgbClr val="006600"/>
                </a:solidFill>
              </a:rPr>
              <a:t>, FILE *stream)</a:t>
            </a:r>
            <a:endParaRPr lang="en-US" altLang="en-US" sz="2000" b="1" dirty="0">
              <a:solidFill>
                <a:srgbClr val="006600"/>
              </a:solidFill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sz="2000" dirty="0"/>
              <a:t>Writes a string to the specified stream</a:t>
            </a:r>
            <a:endParaRPr lang="en-US" altLang="en-US" sz="2200" dirty="0"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ea typeface="+mn-ea"/>
                <a:cs typeface="+mn-cs"/>
              </a:rPr>
              <a:t>Arguments</a:t>
            </a:r>
          </a:p>
          <a:p>
            <a:pPr lvl="3" algn="just">
              <a:lnSpc>
                <a:spcPct val="90000"/>
              </a:lnSpc>
            </a:pPr>
            <a:r>
              <a:rPr lang="en-US" sz="1800" b="1" dirty="0" err="1"/>
              <a:t>str</a:t>
            </a:r>
            <a:r>
              <a:rPr lang="en-US" sz="1800" dirty="0"/>
              <a:t> -- This is an array containing the null-terminated sequence of characters to be written.</a:t>
            </a:r>
          </a:p>
          <a:p>
            <a:pPr lvl="3" algn="just">
              <a:lnSpc>
                <a:spcPct val="90000"/>
              </a:lnSpc>
            </a:pPr>
            <a:r>
              <a:rPr lang="en-US" sz="1800" b="1" dirty="0"/>
              <a:t>stream</a:t>
            </a:r>
            <a:r>
              <a:rPr lang="en-US" sz="1800" dirty="0"/>
              <a:t> -- This is the pointer to a FILE object that identifies the stream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solidFill>
                  <a:srgbClr val="FF6600"/>
                </a:solidFill>
                <a:ea typeface="+mn-ea"/>
                <a:cs typeface="+mn-cs"/>
              </a:rPr>
              <a:t>Return Value </a:t>
            </a:r>
            <a:r>
              <a:rPr lang="en-US" altLang="en-US" sz="2200" dirty="0">
                <a:ea typeface="+mn-ea"/>
                <a:cs typeface="+mn-cs"/>
              </a:rPr>
              <a:t>- </a:t>
            </a:r>
            <a:r>
              <a:rPr lang="en-US" sz="2000" dirty="0"/>
              <a:t>This function returns a non-negative value else, on error it returns EOF.</a:t>
            </a:r>
            <a:endParaRPr lang="en-US" altLang="en-US" sz="2200" dirty="0"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-15240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 dirty="0"/>
              <a:t>3. Files and Streams…</a:t>
            </a:r>
          </a:p>
        </p:txBody>
      </p:sp>
    </p:spTree>
    <p:extLst>
      <p:ext uri="{BB962C8B-B14F-4D97-AF65-F5344CB8AC3E}">
        <p14:creationId xmlns:p14="http://schemas.microsoft.com/office/powerpoint/2010/main" xmlns="" val="5685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Read/Write functions in standard library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7028C0"/>
                </a:solidFill>
                <a:ea typeface="+mn-ea"/>
                <a:cs typeface="+mn-cs"/>
              </a:rPr>
              <a:t>fprintf</a:t>
            </a:r>
            <a:r>
              <a:rPr lang="en-US" altLang="en-US" sz="2200" b="1" dirty="0">
                <a:solidFill>
                  <a:srgbClr val="7028C0"/>
                </a:solidFill>
                <a:ea typeface="+mn-ea"/>
                <a:cs typeface="+mn-cs"/>
              </a:rPr>
              <a:t> </a:t>
            </a:r>
            <a:r>
              <a:rPr lang="en-US" altLang="en-US" sz="2000" b="1" dirty="0">
                <a:solidFill>
                  <a:srgbClr val="006600"/>
                </a:solidFill>
                <a:ea typeface="+mn-ea"/>
                <a:cs typeface="+mn-cs"/>
              </a:rPr>
              <a:t>- </a:t>
            </a:r>
            <a:r>
              <a:rPr lang="en-US" sz="2000" dirty="0">
                <a:solidFill>
                  <a:srgbClr val="006600"/>
                </a:solidFill>
              </a:rPr>
              <a:t>int </a:t>
            </a:r>
            <a:r>
              <a:rPr lang="en-US" sz="2000" dirty="0" err="1">
                <a:solidFill>
                  <a:srgbClr val="006600"/>
                </a:solidFill>
              </a:rPr>
              <a:t>fprintf</a:t>
            </a:r>
            <a:r>
              <a:rPr lang="en-US" sz="2000" dirty="0">
                <a:solidFill>
                  <a:srgbClr val="006600"/>
                </a:solidFill>
              </a:rPr>
              <a:t>(FILE *stream, </a:t>
            </a:r>
            <a:r>
              <a:rPr lang="en-US" sz="2000" dirty="0" err="1">
                <a:solidFill>
                  <a:srgbClr val="006600"/>
                </a:solidFill>
              </a:rPr>
              <a:t>const</a:t>
            </a:r>
            <a:r>
              <a:rPr lang="en-US" sz="2000" dirty="0">
                <a:solidFill>
                  <a:srgbClr val="006600"/>
                </a:solidFill>
              </a:rPr>
              <a:t> char *format, ...)</a:t>
            </a:r>
            <a:endParaRPr lang="en-US" altLang="en-US" sz="2000" b="1" dirty="0">
              <a:solidFill>
                <a:srgbClr val="006600"/>
              </a:solidFill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ea typeface="+mn-ea"/>
                <a:cs typeface="+mn-cs"/>
              </a:rPr>
              <a:t>File processing equivalents of </a:t>
            </a:r>
            <a:r>
              <a:rPr lang="en-US" altLang="en-US" sz="2200" dirty="0" err="1">
                <a:ea typeface="+mn-ea"/>
                <a:cs typeface="+mn-cs"/>
              </a:rPr>
              <a:t>printf</a:t>
            </a:r>
            <a:endParaRPr lang="en-US" altLang="en-US" sz="2200" dirty="0"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sz="2000" dirty="0"/>
              <a:t>Sends formatted output to a stream.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+mn-ea"/>
                <a:cs typeface="+mn-cs"/>
              </a:rPr>
              <a:t>Arguments:</a:t>
            </a:r>
          </a:p>
          <a:p>
            <a:pPr lvl="3">
              <a:lnSpc>
                <a:spcPct val="90000"/>
              </a:lnSpc>
            </a:pPr>
            <a:r>
              <a:rPr lang="en-US" sz="1600" b="1" dirty="0"/>
              <a:t>stream</a:t>
            </a:r>
            <a:r>
              <a:rPr lang="en-US" sz="1600" dirty="0"/>
              <a:t> -- This is the pointer to a FILE object that identifies the stream.</a:t>
            </a:r>
          </a:p>
          <a:p>
            <a:pPr lvl="3">
              <a:lnSpc>
                <a:spcPct val="90000"/>
              </a:lnSpc>
            </a:pPr>
            <a:r>
              <a:rPr lang="en-US" altLang="en-US" sz="1600" b="1" dirty="0">
                <a:ea typeface="+mn-ea"/>
                <a:cs typeface="+mn-cs"/>
              </a:rPr>
              <a:t>format </a:t>
            </a:r>
            <a:r>
              <a:rPr lang="en-US" altLang="en-US" sz="1600" dirty="0">
                <a:ea typeface="+mn-ea"/>
                <a:cs typeface="+mn-cs"/>
              </a:rPr>
              <a:t>– Format </a:t>
            </a:r>
            <a:r>
              <a:rPr lang="en-US" altLang="en-US" sz="1600" dirty="0" err="1">
                <a:ea typeface="+mn-ea"/>
                <a:cs typeface="+mn-cs"/>
              </a:rPr>
              <a:t>specifiers</a:t>
            </a:r>
            <a:endParaRPr lang="en-US" altLang="en-US" sz="1600" dirty="0"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+mn-ea"/>
                <a:cs typeface="+mn-cs"/>
              </a:rPr>
              <a:t>Return Value: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If successful, the total number of characters written is returned otherwise, a negative number is returned.</a:t>
            </a:r>
            <a:endParaRPr lang="en-US" altLang="en-US" sz="1800" dirty="0"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endParaRPr lang="en-US" altLang="en-US" sz="2200" dirty="0"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-15240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 dirty="0"/>
              <a:t>3. Files and Streams…</a:t>
            </a:r>
          </a:p>
        </p:txBody>
      </p:sp>
    </p:spTree>
    <p:extLst>
      <p:ext uri="{BB962C8B-B14F-4D97-AF65-F5344CB8AC3E}">
        <p14:creationId xmlns:p14="http://schemas.microsoft.com/office/powerpoint/2010/main" xmlns="" val="342993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6106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Read/Write functions in standard library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7028C0"/>
                </a:solidFill>
                <a:ea typeface="+mn-ea"/>
                <a:cs typeface="+mn-cs"/>
              </a:rPr>
              <a:t>fscanf</a:t>
            </a:r>
            <a:r>
              <a:rPr lang="en-US" altLang="en-US" sz="2200" b="1" dirty="0">
                <a:solidFill>
                  <a:srgbClr val="7028C0"/>
                </a:solidFill>
                <a:ea typeface="+mn-ea"/>
                <a:cs typeface="+mn-cs"/>
              </a:rPr>
              <a:t> </a:t>
            </a:r>
            <a:r>
              <a:rPr lang="en-US" altLang="en-US" sz="2000" b="1" dirty="0">
                <a:solidFill>
                  <a:srgbClr val="006600"/>
                </a:solidFill>
                <a:ea typeface="+mn-ea"/>
                <a:cs typeface="+mn-cs"/>
              </a:rPr>
              <a:t>- </a:t>
            </a:r>
            <a:r>
              <a:rPr lang="en-US" sz="2000" dirty="0">
                <a:solidFill>
                  <a:srgbClr val="006600"/>
                </a:solidFill>
              </a:rPr>
              <a:t>int </a:t>
            </a:r>
            <a:r>
              <a:rPr lang="en-US" sz="2000" dirty="0" err="1">
                <a:solidFill>
                  <a:srgbClr val="006600"/>
                </a:solidFill>
              </a:rPr>
              <a:t>fprintf</a:t>
            </a:r>
            <a:r>
              <a:rPr lang="en-US" sz="2000" dirty="0">
                <a:solidFill>
                  <a:srgbClr val="006600"/>
                </a:solidFill>
              </a:rPr>
              <a:t>(FILE *stream, </a:t>
            </a:r>
            <a:r>
              <a:rPr lang="en-US" sz="2000" dirty="0" err="1">
                <a:solidFill>
                  <a:srgbClr val="006600"/>
                </a:solidFill>
              </a:rPr>
              <a:t>const</a:t>
            </a:r>
            <a:r>
              <a:rPr lang="en-US" sz="2000" dirty="0">
                <a:solidFill>
                  <a:srgbClr val="006600"/>
                </a:solidFill>
              </a:rPr>
              <a:t> char *format, ...)</a:t>
            </a:r>
            <a:endParaRPr lang="en-US" altLang="en-US" sz="2000" b="1" dirty="0">
              <a:solidFill>
                <a:srgbClr val="006600"/>
              </a:solidFill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ea typeface="+mn-ea"/>
                <a:cs typeface="+mn-cs"/>
              </a:rPr>
              <a:t>File processing equivalents of </a:t>
            </a:r>
            <a:r>
              <a:rPr lang="en-US" altLang="en-US" sz="2200" dirty="0" err="1">
                <a:ea typeface="+mn-ea"/>
                <a:cs typeface="+mn-cs"/>
              </a:rPr>
              <a:t>scanf</a:t>
            </a:r>
            <a:endParaRPr lang="en-US" altLang="en-US" sz="2200" dirty="0"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sz="2000" dirty="0"/>
              <a:t>Reads formatted input from a stream.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+mn-ea"/>
                <a:cs typeface="+mn-cs"/>
              </a:rPr>
              <a:t>Arguments:</a:t>
            </a:r>
          </a:p>
          <a:p>
            <a:pPr lvl="3" algn="just">
              <a:lnSpc>
                <a:spcPct val="90000"/>
              </a:lnSpc>
            </a:pPr>
            <a:r>
              <a:rPr lang="en-US" sz="1600" b="1" dirty="0"/>
              <a:t>stream</a:t>
            </a:r>
            <a:r>
              <a:rPr lang="en-US" sz="1600" dirty="0"/>
              <a:t> -- This is the pointer to a FILE object that identifies the stream.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 b="1" dirty="0">
                <a:ea typeface="+mn-ea"/>
                <a:cs typeface="+mn-cs"/>
              </a:rPr>
              <a:t>format </a:t>
            </a:r>
            <a:r>
              <a:rPr lang="en-US" altLang="en-US" sz="1600" dirty="0">
                <a:ea typeface="+mn-ea"/>
                <a:cs typeface="+mn-cs"/>
              </a:rPr>
              <a:t>– Format </a:t>
            </a:r>
            <a:r>
              <a:rPr lang="en-US" altLang="en-US" sz="1600" dirty="0" err="1">
                <a:ea typeface="+mn-ea"/>
                <a:cs typeface="+mn-cs"/>
              </a:rPr>
              <a:t>specifiers</a:t>
            </a:r>
            <a:endParaRPr lang="en-US" altLang="en-US" sz="1600" dirty="0">
              <a:ea typeface="+mn-ea"/>
              <a:cs typeface="+mn-cs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+mn-ea"/>
                <a:cs typeface="+mn-cs"/>
              </a:rPr>
              <a:t>Return Value:</a:t>
            </a:r>
          </a:p>
          <a:p>
            <a:pPr lvl="3" algn="just">
              <a:lnSpc>
                <a:spcPct val="90000"/>
              </a:lnSpc>
            </a:pPr>
            <a:r>
              <a:rPr lang="en-US" sz="1600" dirty="0"/>
              <a:t>This function return the number of input items successfully matched and assigned, which can be fewer than provided for, or even zero in the event of an early matching failure.</a:t>
            </a:r>
            <a:endParaRPr lang="en-US" altLang="en-US" sz="2200" dirty="0"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-15240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 dirty="0"/>
              <a:t>3. Files and Streams…</a:t>
            </a:r>
          </a:p>
        </p:txBody>
      </p:sp>
    </p:spTree>
    <p:extLst>
      <p:ext uri="{BB962C8B-B14F-4D97-AF65-F5344CB8AC3E}">
        <p14:creationId xmlns:p14="http://schemas.microsoft.com/office/powerpoint/2010/main" xmlns="" val="32625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05800" cy="533400"/>
          </a:xfrm>
        </p:spPr>
        <p:txBody>
          <a:bodyPr/>
          <a:lstStyle/>
          <a:p>
            <a:r>
              <a:rPr lang="en-US" altLang="en-US" sz="3200" b="1" dirty="0"/>
              <a:t>4. Creating a Sequential Access File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668547"/>
            <a:ext cx="8686800" cy="6248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b="1" dirty="0">
                <a:solidFill>
                  <a:srgbClr val="C00000"/>
                </a:solidFill>
              </a:rPr>
              <a:t>Creating a File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FILE *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myPtr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;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Creates a FILE pointer called </a:t>
            </a:r>
            <a:r>
              <a:rPr lang="en-US" altLang="en-US" sz="2100" dirty="0" err="1">
                <a:ea typeface="+mn-ea"/>
                <a:cs typeface="+mn-cs"/>
              </a:rPr>
              <a:t>myPtr</a:t>
            </a:r>
            <a:endParaRPr lang="en-US" altLang="en-US" sz="2100" dirty="0">
              <a:ea typeface="+mn-ea"/>
              <a:cs typeface="+mn-cs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myPtr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 = 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fopen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("myFile.dat", 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openmode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Function </a:t>
            </a:r>
            <a:r>
              <a:rPr lang="en-US" altLang="en-US" sz="2100" dirty="0" err="1">
                <a:ea typeface="+mn-ea"/>
                <a:cs typeface="+mn-cs"/>
              </a:rPr>
              <a:t>fopen</a:t>
            </a:r>
            <a:r>
              <a:rPr lang="en-US" altLang="en-US" sz="2100" dirty="0">
                <a:ea typeface="+mn-ea"/>
                <a:cs typeface="+mn-cs"/>
              </a:rPr>
              <a:t> returns a FILE pointer to file specified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Takes two arguments – file to open and file open mode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If open fails, NULL returned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fprintf</a:t>
            </a:r>
            <a:endParaRPr lang="en-US" altLang="en-US" sz="2100" dirty="0">
              <a:solidFill>
                <a:srgbClr val="006600"/>
              </a:solidFill>
              <a:ea typeface="+mn-ea"/>
              <a:cs typeface="+mn-cs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Used to print to a file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Like </a:t>
            </a:r>
            <a:r>
              <a:rPr lang="en-US" altLang="en-US" sz="2100" dirty="0" err="1">
                <a:ea typeface="+mn-ea"/>
                <a:cs typeface="+mn-cs"/>
              </a:rPr>
              <a:t>printf</a:t>
            </a:r>
            <a:r>
              <a:rPr lang="en-US" altLang="en-US" sz="2100" dirty="0">
                <a:ea typeface="+mn-ea"/>
                <a:cs typeface="+mn-cs"/>
              </a:rPr>
              <a:t>, except first argument is a FILE pointer (pointer to the file you want </a:t>
            </a:r>
            <a:r>
              <a:rPr lang="en-US" altLang="en-US" sz="2100" dirty="0"/>
              <a:t>to print in)</a:t>
            </a:r>
          </a:p>
        </p:txBody>
      </p:sp>
    </p:spTree>
    <p:extLst>
      <p:ext uri="{BB962C8B-B14F-4D97-AF65-F5344CB8AC3E}">
        <p14:creationId xmlns:p14="http://schemas.microsoft.com/office/powerpoint/2010/main" xmlns="" val="6524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 File I/O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4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410200"/>
          </a:xfrm>
        </p:spPr>
        <p:txBody>
          <a:bodyPr/>
          <a:lstStyle/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feof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( FILE pointer 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Returns true if end-of-file indicator (no more data to process) is set for the specified file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fclose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( FILE pointer 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Closes specified file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Performed automatically when program ends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Good practice to close files explicitly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b="1" dirty="0">
                <a:solidFill>
                  <a:srgbClr val="7028C0"/>
                </a:solidFill>
              </a:rPr>
              <a:t>Details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Programs may process no files, one file, or many files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Each file must have a unique name and should have its own pointer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05800" cy="533400"/>
          </a:xfrm>
        </p:spPr>
        <p:txBody>
          <a:bodyPr/>
          <a:lstStyle/>
          <a:p>
            <a:r>
              <a:rPr lang="en-US" altLang="en-US" sz="3200" b="1" dirty="0"/>
              <a:t>4. Creating a Sequential Access File…</a:t>
            </a:r>
          </a:p>
        </p:txBody>
      </p:sp>
    </p:spTree>
    <p:extLst>
      <p:ext uri="{BB962C8B-B14F-4D97-AF65-F5344CB8AC3E}">
        <p14:creationId xmlns:p14="http://schemas.microsoft.com/office/powerpoint/2010/main" xmlns="" val="39987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410200"/>
          </a:xfrm>
        </p:spPr>
        <p:txBody>
          <a:bodyPr/>
          <a:lstStyle/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feof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( FILE pointer 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Returns true if end-of-file indicator (no more data to process) is set for the specified file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fclose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( FILE pointer 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Closes specified file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Performed automatically when program ends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Good practice to close files explicitly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b="1" dirty="0">
                <a:solidFill>
                  <a:srgbClr val="7028C0"/>
                </a:solidFill>
              </a:rPr>
              <a:t>Details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Programs may process no files, one file, or many files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Each file must have a unique name and should have its own pointer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05800" cy="533400"/>
          </a:xfrm>
        </p:spPr>
        <p:txBody>
          <a:bodyPr/>
          <a:lstStyle/>
          <a:p>
            <a:r>
              <a:rPr lang="en-US" altLang="en-US" sz="3200" b="1" dirty="0"/>
              <a:t>4. Creating a Sequential Access File…</a:t>
            </a:r>
          </a:p>
        </p:txBody>
      </p:sp>
    </p:spTree>
    <p:extLst>
      <p:ext uri="{BB962C8B-B14F-4D97-AF65-F5344CB8AC3E}">
        <p14:creationId xmlns:p14="http://schemas.microsoft.com/office/powerpoint/2010/main" xmlns="" val="40620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4419600" cy="5715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#include &lt;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stdio.h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&gt;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int main ()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{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//Declare a file pointer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FILE *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char c;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//Open the file and check whether the file is opened or not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=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fopen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("file1.txt", "r");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if (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== NULL)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{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perror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("Error in opening file");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return (-1);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}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dirty="0" err="1">
              <a:solidFill>
                <a:srgbClr val="006600"/>
              </a:solidFill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05800" cy="533400"/>
          </a:xfrm>
        </p:spPr>
        <p:txBody>
          <a:bodyPr/>
          <a:lstStyle/>
          <a:p>
            <a:r>
              <a:rPr lang="en-US" altLang="en-US" sz="3200" b="1" dirty="0"/>
              <a:t>File reading - </a:t>
            </a:r>
            <a:r>
              <a:rPr lang="en-US" altLang="en-US" sz="3200" b="1" dirty="0" err="1"/>
              <a:t>fgetc</a:t>
            </a:r>
            <a:endParaRPr lang="en-US" altLang="en-US" sz="3200" b="1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29BACDF-1A39-41E2-B202-CA48363647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48200" y="838200"/>
            <a:ext cx="4419600" cy="571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//Read characters from files and print to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stdout</a:t>
            </a: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do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{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c =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fgetc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(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if (c == EOF)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{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  break;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}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fputc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(c,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stdout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}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while (1);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//Close the file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fclose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(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return (0);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769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4419600" cy="5715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#include &lt;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stdio.h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&gt;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int main()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{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FILE *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char str[60];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/* opening file for reading */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=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fopen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("file2.txt" , "r");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if(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== NULL)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{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         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perror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("Error opening file");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          return(-1);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}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05800" cy="533400"/>
          </a:xfrm>
        </p:spPr>
        <p:txBody>
          <a:bodyPr/>
          <a:lstStyle/>
          <a:p>
            <a:r>
              <a:rPr lang="en-US" altLang="en-US" sz="3200" b="1" dirty="0"/>
              <a:t>File reading - </a:t>
            </a:r>
            <a:r>
              <a:rPr lang="en-US" altLang="en-US" sz="3200" b="1" dirty="0" err="1"/>
              <a:t>fgets</a:t>
            </a:r>
            <a:endParaRPr lang="en-US" altLang="en-US" sz="3200" b="1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29BACDF-1A39-41E2-B202-CA48363647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48200" y="838200"/>
            <a:ext cx="4419600" cy="571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while (1)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{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if (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fgets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(str, 60,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) != NULL)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{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  /* writing content to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stdout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*/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        //    puts(str);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fputs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(str,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stdout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}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else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break;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}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fclose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(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return (0);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792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4419600" cy="5943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#include &lt;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stdio.h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&gt;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int main ()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{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FILE *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char str[60];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=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fopen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("file3.txt", "w+");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fputs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("This is c programming.\n",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fputs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("This is a system programming language.",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); 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//after this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points to the end of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th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file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rewind(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); //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points to the beginning of the file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05800" cy="533400"/>
          </a:xfrm>
        </p:spPr>
        <p:txBody>
          <a:bodyPr/>
          <a:lstStyle/>
          <a:p>
            <a:r>
              <a:rPr lang="en-US" altLang="en-US" sz="3200" b="1" dirty="0"/>
              <a:t>File writing and reading – </a:t>
            </a:r>
            <a:r>
              <a:rPr lang="en-US" altLang="en-US" sz="3200" b="1" dirty="0" err="1"/>
              <a:t>fptus</a:t>
            </a:r>
            <a:r>
              <a:rPr lang="en-US" altLang="en-US" sz="3200" b="1" dirty="0"/>
              <a:t> and </a:t>
            </a:r>
            <a:r>
              <a:rPr lang="en-US" altLang="en-US" sz="3200" b="1" dirty="0" err="1"/>
              <a:t>fgets</a:t>
            </a:r>
            <a:endParaRPr lang="en-US" altLang="en-US" sz="3200" b="1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29BACDF-1A39-41E2-B202-CA48363647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48200" y="838200"/>
            <a:ext cx="4419600" cy="571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while(1)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{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if( (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fgets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(str, 60,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)) == NULL)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{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//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printf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("Error in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reeading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\n");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        break;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}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else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  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printf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("%s\n", str);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//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fputs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(str,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stdout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}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fclose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return(0);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468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4114800" cy="594691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#include &lt;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stdio.h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&gt;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#include &lt;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stdlib.h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&gt;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int main()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{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  char str1[40], str2[40], str3[40];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  int year;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  FILE *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 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=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fopen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("file4.txt", "w+");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 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fputs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("We are in 2020\n",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 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fputs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("We are in 2021", 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        rewind(</a:t>
            </a:r>
            <a:r>
              <a:rPr lang="en-US" altLang="en-US" sz="18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05800" cy="533400"/>
          </a:xfrm>
        </p:spPr>
        <p:txBody>
          <a:bodyPr/>
          <a:lstStyle/>
          <a:p>
            <a:r>
              <a:rPr lang="en-US" altLang="en-US" sz="3200" b="1" dirty="0"/>
              <a:t>File reading - </a:t>
            </a:r>
            <a:r>
              <a:rPr lang="en-US" altLang="en-US" sz="3200" b="1" dirty="0" err="1"/>
              <a:t>fscanf</a:t>
            </a:r>
            <a:endParaRPr lang="en-US" altLang="en-US" sz="3200" b="1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29BACDF-1A39-41E2-B202-CA48363647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43400" y="838200"/>
            <a:ext cx="4724400" cy="571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fscanf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, "%[^\n]s", str1);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printf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("Read String1:   %s\n", str1 );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fscanf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, "%s %s %s %d", str1, str2, str3, &amp;year);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printf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("Read String1:   %s\n", str1 );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printf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("Read String2:   %s\n", str2 );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printf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("Read String3:   %s\n", str3 );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printf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("Read Integer:   %d\n", year 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fclose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(</a:t>
            </a:r>
            <a:r>
              <a:rPr lang="en-US" altLang="en-US" sz="1800" kern="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endParaRPr lang="en-US" altLang="en-US" sz="1800" kern="0" dirty="0">
              <a:solidFill>
                <a:srgbClr val="006600"/>
              </a:solidFill>
              <a:ea typeface="+mn-ea"/>
              <a:cs typeface="+mn-cs"/>
            </a:endParaRP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        return(0);</a:t>
            </a:r>
          </a:p>
          <a:p>
            <a:pPr marL="457200" lvl="1" indent="0" algn="just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1800" kern="0" dirty="0">
                <a:solidFill>
                  <a:srgbClr val="006600"/>
                </a:solidFill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78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05600" y="762000"/>
            <a:ext cx="2438400" cy="6096000"/>
          </a:xfrm>
        </p:spPr>
        <p:txBody>
          <a:bodyPr/>
          <a:lstStyle/>
          <a:p>
            <a:r>
              <a:rPr lang="en-US" altLang="en-US" dirty="0"/>
              <a:t>1. Initialize variables and </a:t>
            </a:r>
            <a:r>
              <a:rPr lang="en-US" altLang="en-US" dirty="0">
                <a:latin typeface="Courier New" pitchFamily="49" charset="0"/>
              </a:rPr>
              <a:t>FILE</a:t>
            </a:r>
            <a:r>
              <a:rPr lang="en-US" altLang="en-US" dirty="0"/>
              <a:t> pointer</a:t>
            </a:r>
          </a:p>
          <a:p>
            <a:endParaRPr lang="en-US" altLang="en-US" dirty="0"/>
          </a:p>
          <a:p>
            <a:r>
              <a:rPr lang="en-US" altLang="en-US" dirty="0"/>
              <a:t>1.1 Link the pointer to a file</a:t>
            </a:r>
          </a:p>
          <a:p>
            <a:endParaRPr lang="en-US" altLang="en-US" dirty="0"/>
          </a:p>
          <a:p>
            <a:r>
              <a:rPr lang="en-US" altLang="en-US" dirty="0"/>
              <a:t>2. Input data</a:t>
            </a:r>
          </a:p>
          <a:p>
            <a:endParaRPr lang="en-US" altLang="en-US" dirty="0"/>
          </a:p>
          <a:p>
            <a:r>
              <a:rPr lang="en-US" altLang="en-US" dirty="0"/>
              <a:t>2.1 Write to file (</a:t>
            </a:r>
            <a:r>
              <a:rPr lang="en-US" altLang="en-US" dirty="0" err="1">
                <a:latin typeface="Courier New" pitchFamily="49" charset="0"/>
              </a:rPr>
              <a:t>fprintf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3. Close file</a:t>
            </a:r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623"/>
          </a:xfrm>
        </p:grpSpPr>
        <p:grpSp>
          <p:nvGrpSpPr>
            <p:cNvPr id="70660" name="Group 4"/>
            <p:cNvGrpSpPr>
              <a:grpSpLocks/>
            </p:cNvGrpSpPr>
            <p:nvPr/>
          </p:nvGrpSpPr>
          <p:grpSpPr bwMode="auto">
            <a:xfrm>
              <a:off x="0" y="0"/>
              <a:ext cx="3072" cy="403"/>
              <a:chOff x="0" y="0"/>
              <a:chExt cx="3072" cy="403"/>
            </a:xfrm>
          </p:grpSpPr>
          <p:sp>
            <p:nvSpPr>
              <p:cNvPr id="7066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6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1	</a:t>
                </a:r>
                <a:endParaRPr lang="en-US" altLang="en-US" sz="1200" b="1" dirty="0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663" name="Group 7"/>
            <p:cNvGrpSpPr>
              <a:grpSpLocks/>
            </p:cNvGrpSpPr>
            <p:nvPr/>
          </p:nvGrpSpPr>
          <p:grpSpPr bwMode="auto">
            <a:xfrm>
              <a:off x="0" y="403"/>
              <a:ext cx="3072" cy="374"/>
              <a:chOff x="0" y="403"/>
              <a:chExt cx="3072" cy="374"/>
            </a:xfrm>
          </p:grpSpPr>
          <p:sp>
            <p:nvSpPr>
              <p:cNvPr id="70664" name="Rectangle 8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65" name="Rectangle 9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2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/* </a:t>
                </a:r>
                <a:r>
                  <a:rPr lang="en-US" altLang="en-US" sz="1200" b="1" dirty="0">
                    <a:solidFill>
                      <a:srgbClr val="33CC33"/>
                    </a:solidFill>
                    <a:latin typeface="Courier New" pitchFamily="49" charset="0"/>
                  </a:rPr>
                  <a:t>Create a sequential file */</a:t>
                </a:r>
                <a:endParaRPr lang="en-US" altLang="en-US" sz="1200" b="1" dirty="0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666" name="Group 10"/>
            <p:cNvGrpSpPr>
              <a:grpSpLocks/>
            </p:cNvGrpSpPr>
            <p:nvPr/>
          </p:nvGrpSpPr>
          <p:grpSpPr bwMode="auto">
            <a:xfrm>
              <a:off x="0" y="777"/>
              <a:ext cx="3072" cy="374"/>
              <a:chOff x="0" y="777"/>
              <a:chExt cx="3072" cy="374"/>
            </a:xfrm>
          </p:grpSpPr>
          <p:sp>
            <p:nvSpPr>
              <p:cNvPr id="70667" name="Rectangle 11"/>
              <p:cNvSpPr>
                <a:spLocks noChangeArrowheads="1"/>
              </p:cNvSpPr>
              <p:nvPr/>
            </p:nvSpPr>
            <p:spPr bwMode="auto">
              <a:xfrm>
                <a:off x="0" y="77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68" name="Rectangle 12"/>
              <p:cNvSpPr>
                <a:spLocks noChangeArrowheads="1"/>
              </p:cNvSpPr>
              <p:nvPr/>
            </p:nvSpPr>
            <p:spPr bwMode="auto">
              <a:xfrm>
                <a:off x="0" y="77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#include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&lt;stdio.h&gt;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669" name="Group 13"/>
            <p:cNvGrpSpPr>
              <a:grpSpLocks/>
            </p:cNvGrpSpPr>
            <p:nvPr/>
          </p:nvGrpSpPr>
          <p:grpSpPr bwMode="auto">
            <a:xfrm>
              <a:off x="0" y="1151"/>
              <a:ext cx="3072" cy="374"/>
              <a:chOff x="0" y="1151"/>
              <a:chExt cx="3072" cy="374"/>
            </a:xfrm>
          </p:grpSpPr>
          <p:sp>
            <p:nvSpPr>
              <p:cNvPr id="70670" name="Rectangle 14"/>
              <p:cNvSpPr>
                <a:spLocks noChangeArrowheads="1"/>
              </p:cNvSpPr>
              <p:nvPr/>
            </p:nvSpPr>
            <p:spPr bwMode="auto">
              <a:xfrm>
                <a:off x="0" y="115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71" name="Rectangle 15"/>
              <p:cNvSpPr>
                <a:spLocks noChangeArrowheads="1"/>
              </p:cNvSpPr>
              <p:nvPr/>
            </p:nvSpPr>
            <p:spPr bwMode="auto">
              <a:xfrm>
                <a:off x="0" y="115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672" name="Group 16"/>
            <p:cNvGrpSpPr>
              <a:grpSpLocks/>
            </p:cNvGrpSpPr>
            <p:nvPr/>
          </p:nvGrpSpPr>
          <p:grpSpPr bwMode="auto">
            <a:xfrm>
              <a:off x="0" y="1525"/>
              <a:ext cx="3072" cy="374"/>
              <a:chOff x="0" y="1525"/>
              <a:chExt cx="3072" cy="374"/>
            </a:xfrm>
          </p:grpSpPr>
          <p:sp>
            <p:nvSpPr>
              <p:cNvPr id="70673" name="Rectangle 17"/>
              <p:cNvSpPr>
                <a:spLocks noChangeArrowheads="1"/>
              </p:cNvSpPr>
              <p:nvPr/>
            </p:nvSpPr>
            <p:spPr bwMode="auto">
              <a:xfrm>
                <a:off x="0" y="152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74" name="Rectangle 18"/>
              <p:cNvSpPr>
                <a:spLocks noChangeArrowheads="1"/>
              </p:cNvSpPr>
              <p:nvPr/>
            </p:nvSpPr>
            <p:spPr bwMode="auto">
              <a:xfrm>
                <a:off x="0" y="152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5	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itchFamily="49" charset="0"/>
                  </a:rPr>
                  <a:t>int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main()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675" name="Group 19"/>
            <p:cNvGrpSpPr>
              <a:grpSpLocks/>
            </p:cNvGrpSpPr>
            <p:nvPr/>
          </p:nvGrpSpPr>
          <p:grpSpPr bwMode="auto">
            <a:xfrm>
              <a:off x="0" y="1899"/>
              <a:ext cx="3072" cy="374"/>
              <a:chOff x="0" y="1899"/>
              <a:chExt cx="3072" cy="374"/>
            </a:xfrm>
          </p:grpSpPr>
          <p:sp>
            <p:nvSpPr>
              <p:cNvPr id="70676" name="Rectangle 20"/>
              <p:cNvSpPr>
                <a:spLocks noChangeArrowheads="1"/>
              </p:cNvSpPr>
              <p:nvPr/>
            </p:nvSpPr>
            <p:spPr bwMode="auto">
              <a:xfrm>
                <a:off x="0" y="189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77" name="Rectangle 21"/>
              <p:cNvSpPr>
                <a:spLocks noChangeArrowheads="1"/>
              </p:cNvSpPr>
              <p:nvPr/>
            </p:nvSpPr>
            <p:spPr bwMode="auto">
              <a:xfrm>
                <a:off x="0" y="189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678" name="Group 22"/>
            <p:cNvGrpSpPr>
              <a:grpSpLocks/>
            </p:cNvGrpSpPr>
            <p:nvPr/>
          </p:nvGrpSpPr>
          <p:grpSpPr bwMode="auto">
            <a:xfrm>
              <a:off x="0" y="2273"/>
              <a:ext cx="3072" cy="374"/>
              <a:chOff x="0" y="2273"/>
              <a:chExt cx="3072" cy="374"/>
            </a:xfrm>
          </p:grpSpPr>
          <p:sp>
            <p:nvSpPr>
              <p:cNvPr id="70679" name="Rectangle 23"/>
              <p:cNvSpPr>
                <a:spLocks noChangeArrowheads="1"/>
              </p:cNvSpPr>
              <p:nvPr/>
            </p:nvSpPr>
            <p:spPr bwMode="auto">
              <a:xfrm>
                <a:off x="0" y="227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80" name="Rectangle 24"/>
              <p:cNvSpPr>
                <a:spLocks noChangeArrowheads="1"/>
              </p:cNvSpPr>
              <p:nvPr/>
            </p:nvSpPr>
            <p:spPr bwMode="auto">
              <a:xfrm>
                <a:off x="0" y="227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7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itchFamily="49" charset="0"/>
                  </a:rPr>
                  <a:t>int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account;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681" name="Group 25"/>
            <p:cNvGrpSpPr>
              <a:grpSpLocks/>
            </p:cNvGrpSpPr>
            <p:nvPr/>
          </p:nvGrpSpPr>
          <p:grpSpPr bwMode="auto">
            <a:xfrm>
              <a:off x="0" y="2647"/>
              <a:ext cx="3072" cy="374"/>
              <a:chOff x="0" y="2647"/>
              <a:chExt cx="3072" cy="374"/>
            </a:xfrm>
          </p:grpSpPr>
          <p:sp>
            <p:nvSpPr>
              <p:cNvPr id="70682" name="Rectangle 26"/>
              <p:cNvSpPr>
                <a:spLocks noChangeArrowheads="1"/>
              </p:cNvSpPr>
              <p:nvPr/>
            </p:nvSpPr>
            <p:spPr bwMode="auto">
              <a:xfrm>
                <a:off x="0" y="264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83" name="Rectangle 27"/>
              <p:cNvSpPr>
                <a:spLocks noChangeArrowheads="1"/>
              </p:cNvSpPr>
              <p:nvPr/>
            </p:nvSpPr>
            <p:spPr bwMode="auto">
              <a:xfrm>
                <a:off x="0" y="264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char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name[ 30 ];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684" name="Group 28"/>
            <p:cNvGrpSpPr>
              <a:grpSpLocks/>
            </p:cNvGrpSpPr>
            <p:nvPr/>
          </p:nvGrpSpPr>
          <p:grpSpPr bwMode="auto">
            <a:xfrm>
              <a:off x="0" y="3021"/>
              <a:ext cx="3072" cy="374"/>
              <a:chOff x="0" y="3021"/>
              <a:chExt cx="3072" cy="374"/>
            </a:xfrm>
          </p:grpSpPr>
          <p:sp>
            <p:nvSpPr>
              <p:cNvPr id="70685" name="Rectangle 29"/>
              <p:cNvSpPr>
                <a:spLocks noChangeArrowheads="1"/>
              </p:cNvSpPr>
              <p:nvPr/>
            </p:nvSpPr>
            <p:spPr bwMode="auto">
              <a:xfrm>
                <a:off x="0" y="302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86" name="Rectangle 30"/>
              <p:cNvSpPr>
                <a:spLocks noChangeArrowheads="1"/>
              </p:cNvSpPr>
              <p:nvPr/>
            </p:nvSpPr>
            <p:spPr bwMode="auto">
              <a:xfrm>
                <a:off x="0" y="302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double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balance;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687" name="Group 31"/>
            <p:cNvGrpSpPr>
              <a:grpSpLocks/>
            </p:cNvGrpSpPr>
            <p:nvPr/>
          </p:nvGrpSpPr>
          <p:grpSpPr bwMode="auto">
            <a:xfrm>
              <a:off x="0" y="3395"/>
              <a:ext cx="3072" cy="374"/>
              <a:chOff x="0" y="3395"/>
              <a:chExt cx="3072" cy="374"/>
            </a:xfrm>
          </p:grpSpPr>
          <p:sp>
            <p:nvSpPr>
              <p:cNvPr id="70688" name="Rectangle 32"/>
              <p:cNvSpPr>
                <a:spLocks noChangeArrowheads="1"/>
              </p:cNvSpPr>
              <p:nvPr/>
            </p:nvSpPr>
            <p:spPr bwMode="auto"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89" name="Rectangle 33"/>
              <p:cNvSpPr>
                <a:spLocks noChangeArrowheads="1"/>
              </p:cNvSpPr>
              <p:nvPr/>
            </p:nvSpPr>
            <p:spPr bwMode="auto"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10	</a:t>
                </a:r>
                <a:r>
                  <a:rPr lang="en-US" altLang="en-US" sz="1200" b="1" dirty="0">
                    <a:solidFill>
                      <a:srgbClr val="7028C0"/>
                    </a:solidFill>
                    <a:latin typeface="Courier New" pitchFamily="49" charset="0"/>
                  </a:rPr>
                  <a:t>   FILE *</a:t>
                </a:r>
                <a:r>
                  <a:rPr lang="en-US" altLang="en-US" sz="1200" b="1" dirty="0" err="1">
                    <a:solidFill>
                      <a:srgbClr val="7028C0"/>
                    </a:solidFill>
                    <a:latin typeface="Courier New" pitchFamily="49" charset="0"/>
                  </a:rPr>
                  <a:t>cfPtr</a:t>
                </a:r>
                <a:r>
                  <a:rPr lang="en-US" altLang="en-US" sz="1200" b="1" dirty="0">
                    <a:solidFill>
                      <a:srgbClr val="7028C0"/>
                    </a:solidFill>
                    <a:latin typeface="Courier New" pitchFamily="49" charset="0"/>
                  </a:rPr>
                  <a:t>;   </a:t>
                </a:r>
                <a:r>
                  <a:rPr lang="en-US" altLang="en-US" sz="1200" b="1" dirty="0">
                    <a:solidFill>
                      <a:srgbClr val="33CC33"/>
                    </a:solidFill>
                    <a:latin typeface="Courier New" pitchFamily="49" charset="0"/>
                  </a:rPr>
                  <a:t>/* </a:t>
                </a:r>
                <a:r>
                  <a:rPr lang="en-US" altLang="en-US" sz="1200" b="1" dirty="0" err="1">
                    <a:solidFill>
                      <a:srgbClr val="33CC33"/>
                    </a:solidFill>
                    <a:latin typeface="Courier New" pitchFamily="49" charset="0"/>
                  </a:rPr>
                  <a:t>cfPtr</a:t>
                </a:r>
                <a:r>
                  <a:rPr lang="en-US" altLang="en-US" sz="1200" b="1" dirty="0">
                    <a:solidFill>
                      <a:srgbClr val="33CC33"/>
                    </a:solidFill>
                    <a:latin typeface="Courier New" pitchFamily="49" charset="0"/>
                  </a:rPr>
                  <a:t> = clients.dat file pointer */</a:t>
                </a:r>
                <a:endParaRPr lang="en-US" altLang="en-US" sz="1200" b="1" dirty="0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690" name="Group 34"/>
            <p:cNvGrpSpPr>
              <a:grpSpLocks/>
            </p:cNvGrpSpPr>
            <p:nvPr/>
          </p:nvGrpSpPr>
          <p:grpSpPr bwMode="auto">
            <a:xfrm>
              <a:off x="0" y="3769"/>
              <a:ext cx="3072" cy="374"/>
              <a:chOff x="0" y="3769"/>
              <a:chExt cx="3072" cy="374"/>
            </a:xfrm>
          </p:grpSpPr>
          <p:sp>
            <p:nvSpPr>
              <p:cNvPr id="70691" name="Rectangle 35"/>
              <p:cNvSpPr>
                <a:spLocks noChangeArrowheads="1"/>
              </p:cNvSpPr>
              <p:nvPr/>
            </p:nvSpPr>
            <p:spPr bwMode="auto">
              <a:xfrm>
                <a:off x="0" y="376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92" name="Rectangle 36"/>
              <p:cNvSpPr>
                <a:spLocks noChangeArrowheads="1"/>
              </p:cNvSpPr>
              <p:nvPr/>
            </p:nvSpPr>
            <p:spPr bwMode="auto">
              <a:xfrm>
                <a:off x="0" y="376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11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693" name="Group 37"/>
            <p:cNvGrpSpPr>
              <a:grpSpLocks/>
            </p:cNvGrpSpPr>
            <p:nvPr/>
          </p:nvGrpSpPr>
          <p:grpSpPr bwMode="auto">
            <a:xfrm>
              <a:off x="0" y="4143"/>
              <a:ext cx="3072" cy="374"/>
              <a:chOff x="0" y="4143"/>
              <a:chExt cx="3072" cy="374"/>
            </a:xfrm>
          </p:grpSpPr>
          <p:sp>
            <p:nvSpPr>
              <p:cNvPr id="70694" name="Rectangle 38"/>
              <p:cNvSpPr>
                <a:spLocks noChangeArrowheads="1"/>
              </p:cNvSpPr>
              <p:nvPr/>
            </p:nvSpPr>
            <p:spPr bwMode="auto">
              <a:xfrm>
                <a:off x="0" y="414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95" name="Rectangle 39"/>
              <p:cNvSpPr>
                <a:spLocks noChangeArrowheads="1"/>
              </p:cNvSpPr>
              <p:nvPr/>
            </p:nvSpPr>
            <p:spPr bwMode="auto">
              <a:xfrm>
                <a:off x="0" y="414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12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itchFamily="49" charset="0"/>
                  </a:rPr>
                  <a:t>if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( (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itchFamily="49" charset="0"/>
                  </a:rPr>
                  <a:t>cfPtr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28C0"/>
                    </a:solidFill>
                    <a:latin typeface="Courier New" pitchFamily="49" charset="0"/>
                  </a:rPr>
                  <a:t>fopen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( "clients.dat", "w" ) ) == NULL )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696" name="Group 40"/>
            <p:cNvGrpSpPr>
              <a:grpSpLocks/>
            </p:cNvGrpSpPr>
            <p:nvPr/>
          </p:nvGrpSpPr>
          <p:grpSpPr bwMode="auto">
            <a:xfrm>
              <a:off x="0" y="4517"/>
              <a:ext cx="3072" cy="374"/>
              <a:chOff x="0" y="4517"/>
              <a:chExt cx="3072" cy="374"/>
            </a:xfrm>
          </p:grpSpPr>
          <p:sp>
            <p:nvSpPr>
              <p:cNvPr id="70697" name="Rectangle 41"/>
              <p:cNvSpPr>
                <a:spLocks noChangeArrowheads="1"/>
              </p:cNvSpPr>
              <p:nvPr/>
            </p:nvSpPr>
            <p:spPr bwMode="auto">
              <a:xfrm>
                <a:off x="0" y="451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698" name="Rectangle 42"/>
              <p:cNvSpPr>
                <a:spLocks noChangeArrowheads="1"/>
              </p:cNvSpPr>
              <p:nvPr/>
            </p:nvSpPr>
            <p:spPr bwMode="auto">
              <a:xfrm>
                <a:off x="0" y="451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printf( "File could not be opened\n"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699" name="Group 43"/>
            <p:cNvGrpSpPr>
              <a:grpSpLocks/>
            </p:cNvGrpSpPr>
            <p:nvPr/>
          </p:nvGrpSpPr>
          <p:grpSpPr bwMode="auto">
            <a:xfrm>
              <a:off x="0" y="4891"/>
              <a:ext cx="3072" cy="374"/>
              <a:chOff x="0" y="4891"/>
              <a:chExt cx="3072" cy="374"/>
            </a:xfrm>
          </p:grpSpPr>
          <p:sp>
            <p:nvSpPr>
              <p:cNvPr id="70700" name="Rectangle 44"/>
              <p:cNvSpPr>
                <a:spLocks noChangeArrowheads="1"/>
              </p:cNvSpPr>
              <p:nvPr/>
            </p:nvSpPr>
            <p:spPr bwMode="auto">
              <a:xfrm>
                <a:off x="0" y="489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01" name="Rectangle 45"/>
              <p:cNvSpPr>
                <a:spLocks noChangeArrowheads="1"/>
              </p:cNvSpPr>
              <p:nvPr/>
            </p:nvSpPr>
            <p:spPr bwMode="auto">
              <a:xfrm>
                <a:off x="0" y="489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else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02" name="Group 46"/>
            <p:cNvGrpSpPr>
              <a:grpSpLocks/>
            </p:cNvGrpSpPr>
            <p:nvPr/>
          </p:nvGrpSpPr>
          <p:grpSpPr bwMode="auto">
            <a:xfrm>
              <a:off x="0" y="5265"/>
              <a:ext cx="3072" cy="374"/>
              <a:chOff x="0" y="5265"/>
              <a:chExt cx="3072" cy="374"/>
            </a:xfrm>
          </p:grpSpPr>
          <p:sp>
            <p:nvSpPr>
              <p:cNvPr id="70703" name="Rectangle 47"/>
              <p:cNvSpPr>
                <a:spLocks noChangeArrowheads="1"/>
              </p:cNvSpPr>
              <p:nvPr/>
            </p:nvSpPr>
            <p:spPr bwMode="auto">
              <a:xfrm>
                <a:off x="0" y="526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04" name="Rectangle 48"/>
              <p:cNvSpPr>
                <a:spLocks noChangeArrowheads="1"/>
              </p:cNvSpPr>
              <p:nvPr/>
            </p:nvSpPr>
            <p:spPr bwMode="auto">
              <a:xfrm>
                <a:off x="0" y="526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15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printf( "Enter the account, name, and balance.\n"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05" name="Group 49"/>
            <p:cNvGrpSpPr>
              <a:grpSpLocks/>
            </p:cNvGrpSpPr>
            <p:nvPr/>
          </p:nvGrpSpPr>
          <p:grpSpPr bwMode="auto">
            <a:xfrm>
              <a:off x="0" y="5639"/>
              <a:ext cx="3072" cy="374"/>
              <a:chOff x="0" y="5639"/>
              <a:chExt cx="3072" cy="374"/>
            </a:xfrm>
          </p:grpSpPr>
          <p:sp>
            <p:nvSpPr>
              <p:cNvPr id="70706" name="Rectangle 50"/>
              <p:cNvSpPr>
                <a:spLocks noChangeArrowheads="1"/>
              </p:cNvSpPr>
              <p:nvPr/>
            </p:nvSpPr>
            <p:spPr bwMode="auto">
              <a:xfrm>
                <a:off x="0" y="563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07" name="Rectangle 51"/>
              <p:cNvSpPr>
                <a:spLocks noChangeArrowheads="1"/>
              </p:cNvSpPr>
              <p:nvPr/>
            </p:nvSpPr>
            <p:spPr bwMode="auto">
              <a:xfrm>
                <a:off x="0" y="563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printf( "Enter EOF to end input.\n"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08" name="Group 52"/>
            <p:cNvGrpSpPr>
              <a:grpSpLocks/>
            </p:cNvGrpSpPr>
            <p:nvPr/>
          </p:nvGrpSpPr>
          <p:grpSpPr bwMode="auto">
            <a:xfrm>
              <a:off x="0" y="6013"/>
              <a:ext cx="3072" cy="374"/>
              <a:chOff x="0" y="6013"/>
              <a:chExt cx="3072" cy="374"/>
            </a:xfrm>
          </p:grpSpPr>
          <p:sp>
            <p:nvSpPr>
              <p:cNvPr id="70709" name="Rectangle 53"/>
              <p:cNvSpPr>
                <a:spLocks noChangeArrowheads="1"/>
              </p:cNvSpPr>
              <p:nvPr/>
            </p:nvSpPr>
            <p:spPr bwMode="auto">
              <a:xfrm>
                <a:off x="0" y="601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10" name="Rectangle 54"/>
              <p:cNvSpPr>
                <a:spLocks noChangeArrowheads="1"/>
              </p:cNvSpPr>
              <p:nvPr/>
            </p:nvSpPr>
            <p:spPr bwMode="auto">
              <a:xfrm>
                <a:off x="0" y="601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printf( "? 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11" name="Group 55"/>
            <p:cNvGrpSpPr>
              <a:grpSpLocks/>
            </p:cNvGrpSpPr>
            <p:nvPr/>
          </p:nvGrpSpPr>
          <p:grpSpPr bwMode="auto">
            <a:xfrm>
              <a:off x="0" y="6387"/>
              <a:ext cx="3072" cy="374"/>
              <a:chOff x="0" y="6387"/>
              <a:chExt cx="3072" cy="374"/>
            </a:xfrm>
          </p:grpSpPr>
          <p:sp>
            <p:nvSpPr>
              <p:cNvPr id="70712" name="Rectangle 56"/>
              <p:cNvSpPr>
                <a:spLocks noChangeArrowheads="1"/>
              </p:cNvSpPr>
              <p:nvPr/>
            </p:nvSpPr>
            <p:spPr bwMode="auto">
              <a:xfrm>
                <a:off x="0" y="638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13" name="Rectangle 57"/>
              <p:cNvSpPr>
                <a:spLocks noChangeArrowheads="1"/>
              </p:cNvSpPr>
              <p:nvPr/>
            </p:nvSpPr>
            <p:spPr bwMode="auto">
              <a:xfrm>
                <a:off x="0" y="638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18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  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itchFamily="49" charset="0"/>
                  </a:rPr>
                  <a:t>scanf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( "%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itchFamily="49" charset="0"/>
                  </a:rPr>
                  <a:t>d%s%lf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", &amp;account, name, &amp;balance );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714" name="Group 58"/>
            <p:cNvGrpSpPr>
              <a:grpSpLocks/>
            </p:cNvGrpSpPr>
            <p:nvPr/>
          </p:nvGrpSpPr>
          <p:grpSpPr bwMode="auto">
            <a:xfrm>
              <a:off x="0" y="6761"/>
              <a:ext cx="3072" cy="374"/>
              <a:chOff x="0" y="6761"/>
              <a:chExt cx="3072" cy="374"/>
            </a:xfrm>
          </p:grpSpPr>
          <p:sp>
            <p:nvSpPr>
              <p:cNvPr id="70715" name="Rectangle 59"/>
              <p:cNvSpPr>
                <a:spLocks noChangeArrowheads="1"/>
              </p:cNvSpPr>
              <p:nvPr/>
            </p:nvSpPr>
            <p:spPr bwMode="auto">
              <a:xfrm>
                <a:off x="0" y="676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16" name="Rectangle 60"/>
              <p:cNvSpPr>
                <a:spLocks noChangeArrowheads="1"/>
              </p:cNvSpPr>
              <p:nvPr/>
            </p:nvSpPr>
            <p:spPr bwMode="auto">
              <a:xfrm>
                <a:off x="0" y="676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19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17" name="Group 61"/>
            <p:cNvGrpSpPr>
              <a:grpSpLocks/>
            </p:cNvGrpSpPr>
            <p:nvPr/>
          </p:nvGrpSpPr>
          <p:grpSpPr bwMode="auto">
            <a:xfrm>
              <a:off x="0" y="7135"/>
              <a:ext cx="3072" cy="374"/>
              <a:chOff x="0" y="7135"/>
              <a:chExt cx="3072" cy="374"/>
            </a:xfrm>
          </p:grpSpPr>
          <p:sp>
            <p:nvSpPr>
              <p:cNvPr id="70718" name="Rectangle 62"/>
              <p:cNvSpPr>
                <a:spLocks noChangeArrowheads="1"/>
              </p:cNvSpPr>
              <p:nvPr/>
            </p:nvSpPr>
            <p:spPr bwMode="auto">
              <a:xfrm>
                <a:off x="0" y="713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19" name="Rectangle 63"/>
              <p:cNvSpPr>
                <a:spLocks noChangeArrowheads="1"/>
              </p:cNvSpPr>
              <p:nvPr/>
            </p:nvSpPr>
            <p:spPr bwMode="auto">
              <a:xfrm>
                <a:off x="0" y="713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20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   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itchFamily="49" charset="0"/>
                  </a:rPr>
                  <a:t>while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( </a:t>
                </a:r>
                <a:r>
                  <a:rPr lang="en-US" altLang="en-US" sz="1200" b="1" dirty="0">
                    <a:solidFill>
                      <a:srgbClr val="7028C0"/>
                    </a:solidFill>
                    <a:latin typeface="Courier New" pitchFamily="49" charset="0"/>
                  </a:rPr>
                  <a:t>!</a:t>
                </a:r>
                <a:r>
                  <a:rPr lang="en-US" altLang="en-US" sz="1200" b="1" dirty="0" err="1">
                    <a:solidFill>
                      <a:srgbClr val="7028C0"/>
                    </a:solidFill>
                    <a:latin typeface="Courier New" pitchFamily="49" charset="0"/>
                  </a:rPr>
                  <a:t>feof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(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itchFamily="49" charset="0"/>
                  </a:rPr>
                  <a:t>stdin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) ) { 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720" name="Group 64"/>
            <p:cNvGrpSpPr>
              <a:grpSpLocks/>
            </p:cNvGrpSpPr>
            <p:nvPr/>
          </p:nvGrpSpPr>
          <p:grpSpPr bwMode="auto">
            <a:xfrm>
              <a:off x="0" y="7509"/>
              <a:ext cx="3072" cy="374"/>
              <a:chOff x="0" y="7509"/>
              <a:chExt cx="3072" cy="374"/>
            </a:xfrm>
          </p:grpSpPr>
          <p:sp>
            <p:nvSpPr>
              <p:cNvPr id="70721" name="Rectangle 65"/>
              <p:cNvSpPr>
                <a:spLocks noChangeArrowheads="1"/>
              </p:cNvSpPr>
              <p:nvPr/>
            </p:nvSpPr>
            <p:spPr bwMode="auto">
              <a:xfrm>
                <a:off x="0" y="750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22" name="Rectangle 66"/>
              <p:cNvSpPr>
                <a:spLocks noChangeArrowheads="1"/>
              </p:cNvSpPr>
              <p:nvPr/>
            </p:nvSpPr>
            <p:spPr bwMode="auto">
              <a:xfrm>
                <a:off x="0" y="750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21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      </a:t>
                </a:r>
                <a:r>
                  <a:rPr lang="en-US" altLang="en-US" sz="1200" b="1" dirty="0" err="1">
                    <a:solidFill>
                      <a:srgbClr val="7028C0"/>
                    </a:solidFill>
                    <a:latin typeface="Courier New" pitchFamily="49" charset="0"/>
                  </a:rPr>
                  <a:t>fprintf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(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itchFamily="49" charset="0"/>
                  </a:rPr>
                  <a:t>cfPtr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, "%d %s %.2f\n", 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723" name="Group 67"/>
            <p:cNvGrpSpPr>
              <a:grpSpLocks/>
            </p:cNvGrpSpPr>
            <p:nvPr/>
          </p:nvGrpSpPr>
          <p:grpSpPr bwMode="auto">
            <a:xfrm>
              <a:off x="0" y="7883"/>
              <a:ext cx="3072" cy="374"/>
              <a:chOff x="0" y="7883"/>
              <a:chExt cx="3072" cy="374"/>
            </a:xfrm>
          </p:grpSpPr>
          <p:sp>
            <p:nvSpPr>
              <p:cNvPr id="70724" name="Rectangle 68"/>
              <p:cNvSpPr>
                <a:spLocks noChangeArrowheads="1"/>
              </p:cNvSpPr>
              <p:nvPr/>
            </p:nvSpPr>
            <p:spPr bwMode="auto">
              <a:xfrm>
                <a:off x="0" y="788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25" name="Rectangle 69"/>
              <p:cNvSpPr>
                <a:spLocks noChangeArrowheads="1"/>
              </p:cNvSpPr>
              <p:nvPr/>
            </p:nvSpPr>
            <p:spPr bwMode="auto">
              <a:xfrm>
                <a:off x="0" y="788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22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              account, name, balance );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726" name="Group 70"/>
            <p:cNvGrpSpPr>
              <a:grpSpLocks/>
            </p:cNvGrpSpPr>
            <p:nvPr/>
          </p:nvGrpSpPr>
          <p:grpSpPr bwMode="auto">
            <a:xfrm>
              <a:off x="0" y="8257"/>
              <a:ext cx="3072" cy="374"/>
              <a:chOff x="0" y="8257"/>
              <a:chExt cx="3072" cy="374"/>
            </a:xfrm>
          </p:grpSpPr>
          <p:sp>
            <p:nvSpPr>
              <p:cNvPr id="70727" name="Rectangle 71"/>
              <p:cNvSpPr>
                <a:spLocks noChangeArrowheads="1"/>
              </p:cNvSpPr>
              <p:nvPr/>
            </p:nvSpPr>
            <p:spPr bwMode="auto">
              <a:xfrm>
                <a:off x="0" y="825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28" name="Rectangle 72"/>
              <p:cNvSpPr>
                <a:spLocks noChangeArrowheads="1"/>
              </p:cNvSpPr>
              <p:nvPr/>
            </p:nvSpPr>
            <p:spPr bwMode="auto">
              <a:xfrm>
                <a:off x="0" y="825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23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     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itchFamily="49" charset="0"/>
                  </a:rPr>
                  <a:t>printf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( "? " );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729" name="Group 73"/>
            <p:cNvGrpSpPr>
              <a:grpSpLocks/>
            </p:cNvGrpSpPr>
            <p:nvPr/>
          </p:nvGrpSpPr>
          <p:grpSpPr bwMode="auto">
            <a:xfrm>
              <a:off x="0" y="8631"/>
              <a:ext cx="3072" cy="374"/>
              <a:chOff x="0" y="8631"/>
              <a:chExt cx="3072" cy="374"/>
            </a:xfrm>
          </p:grpSpPr>
          <p:sp>
            <p:nvSpPr>
              <p:cNvPr id="70730" name="Rectangle 74"/>
              <p:cNvSpPr>
                <a:spLocks noChangeArrowheads="1"/>
              </p:cNvSpPr>
              <p:nvPr/>
            </p:nvSpPr>
            <p:spPr bwMode="auto">
              <a:xfrm>
                <a:off x="0" y="863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31" name="Rectangle 75"/>
              <p:cNvSpPr>
                <a:spLocks noChangeArrowheads="1"/>
              </p:cNvSpPr>
              <p:nvPr/>
            </p:nvSpPr>
            <p:spPr bwMode="auto">
              <a:xfrm>
                <a:off x="0" y="863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scanf( "%d%s%lf", &amp;account, name, &amp;balance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32" name="Group 76"/>
            <p:cNvGrpSpPr>
              <a:grpSpLocks/>
            </p:cNvGrpSpPr>
            <p:nvPr/>
          </p:nvGrpSpPr>
          <p:grpSpPr bwMode="auto">
            <a:xfrm>
              <a:off x="0" y="9005"/>
              <a:ext cx="3072" cy="374"/>
              <a:chOff x="0" y="9005"/>
              <a:chExt cx="3072" cy="374"/>
            </a:xfrm>
          </p:grpSpPr>
          <p:sp>
            <p:nvSpPr>
              <p:cNvPr id="70733" name="Rectangle 77"/>
              <p:cNvSpPr>
                <a:spLocks noChangeArrowheads="1"/>
              </p:cNvSpPr>
              <p:nvPr/>
            </p:nvSpPr>
            <p:spPr bwMode="auto">
              <a:xfrm>
                <a:off x="0" y="900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34" name="Rectangle 78"/>
              <p:cNvSpPr>
                <a:spLocks noChangeArrowheads="1"/>
              </p:cNvSpPr>
              <p:nvPr/>
            </p:nvSpPr>
            <p:spPr bwMode="auto">
              <a:xfrm>
                <a:off x="0" y="900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25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   }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0735" name="Group 79"/>
            <p:cNvGrpSpPr>
              <a:grpSpLocks/>
            </p:cNvGrpSpPr>
            <p:nvPr/>
          </p:nvGrpSpPr>
          <p:grpSpPr bwMode="auto">
            <a:xfrm>
              <a:off x="0" y="9379"/>
              <a:ext cx="3072" cy="374"/>
              <a:chOff x="0" y="9379"/>
              <a:chExt cx="3072" cy="374"/>
            </a:xfrm>
          </p:grpSpPr>
          <p:sp>
            <p:nvSpPr>
              <p:cNvPr id="70736" name="Rectangle 80"/>
              <p:cNvSpPr>
                <a:spLocks noChangeArrowheads="1"/>
              </p:cNvSpPr>
              <p:nvPr/>
            </p:nvSpPr>
            <p:spPr bwMode="auto">
              <a:xfrm>
                <a:off x="0" y="937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37" name="Rectangle 81"/>
              <p:cNvSpPr>
                <a:spLocks noChangeArrowheads="1"/>
              </p:cNvSpPr>
              <p:nvPr/>
            </p:nvSpPr>
            <p:spPr bwMode="auto">
              <a:xfrm>
                <a:off x="0" y="937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38" name="Group 82"/>
            <p:cNvGrpSpPr>
              <a:grpSpLocks/>
            </p:cNvGrpSpPr>
            <p:nvPr/>
          </p:nvGrpSpPr>
          <p:grpSpPr bwMode="auto">
            <a:xfrm>
              <a:off x="0" y="9753"/>
              <a:ext cx="3072" cy="374"/>
              <a:chOff x="0" y="9753"/>
              <a:chExt cx="3072" cy="374"/>
            </a:xfrm>
          </p:grpSpPr>
          <p:sp>
            <p:nvSpPr>
              <p:cNvPr id="70739" name="Rectangle 83"/>
              <p:cNvSpPr>
                <a:spLocks noChangeArrowheads="1"/>
              </p:cNvSpPr>
              <p:nvPr/>
            </p:nvSpPr>
            <p:spPr bwMode="auto">
              <a:xfrm>
                <a:off x="0" y="975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40" name="Rectangle 84"/>
              <p:cNvSpPr>
                <a:spLocks noChangeArrowheads="1"/>
              </p:cNvSpPr>
              <p:nvPr/>
            </p:nvSpPr>
            <p:spPr bwMode="auto">
              <a:xfrm>
                <a:off x="0" y="975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fclose( cfPtr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41" name="Group 85"/>
            <p:cNvGrpSpPr>
              <a:grpSpLocks/>
            </p:cNvGrpSpPr>
            <p:nvPr/>
          </p:nvGrpSpPr>
          <p:grpSpPr bwMode="auto">
            <a:xfrm>
              <a:off x="0" y="10127"/>
              <a:ext cx="3072" cy="374"/>
              <a:chOff x="0" y="10127"/>
              <a:chExt cx="3072" cy="374"/>
            </a:xfrm>
          </p:grpSpPr>
          <p:sp>
            <p:nvSpPr>
              <p:cNvPr id="70742" name="Rectangle 86"/>
              <p:cNvSpPr>
                <a:spLocks noChangeArrowheads="1"/>
              </p:cNvSpPr>
              <p:nvPr/>
            </p:nvSpPr>
            <p:spPr bwMode="auto">
              <a:xfrm>
                <a:off x="0" y="1012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43" name="Rectangle 87"/>
              <p:cNvSpPr>
                <a:spLocks noChangeArrowheads="1"/>
              </p:cNvSpPr>
              <p:nvPr/>
            </p:nvSpPr>
            <p:spPr bwMode="auto">
              <a:xfrm>
                <a:off x="0" y="1012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}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44" name="Group 88"/>
            <p:cNvGrpSpPr>
              <a:grpSpLocks/>
            </p:cNvGrpSpPr>
            <p:nvPr/>
          </p:nvGrpSpPr>
          <p:grpSpPr bwMode="auto">
            <a:xfrm>
              <a:off x="0" y="10501"/>
              <a:ext cx="3072" cy="374"/>
              <a:chOff x="0" y="10501"/>
              <a:chExt cx="3072" cy="374"/>
            </a:xfrm>
          </p:grpSpPr>
          <p:sp>
            <p:nvSpPr>
              <p:cNvPr id="70745" name="Rectangle 89"/>
              <p:cNvSpPr>
                <a:spLocks noChangeArrowheads="1"/>
              </p:cNvSpPr>
              <p:nvPr/>
            </p:nvSpPr>
            <p:spPr bwMode="auto">
              <a:xfrm>
                <a:off x="0" y="1050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46" name="Rectangle 90"/>
              <p:cNvSpPr>
                <a:spLocks noChangeArrowheads="1"/>
              </p:cNvSpPr>
              <p:nvPr/>
            </p:nvSpPr>
            <p:spPr bwMode="auto">
              <a:xfrm>
                <a:off x="0" y="1050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29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47" name="Group 91"/>
            <p:cNvGrpSpPr>
              <a:grpSpLocks/>
            </p:cNvGrpSpPr>
            <p:nvPr/>
          </p:nvGrpSpPr>
          <p:grpSpPr bwMode="auto">
            <a:xfrm>
              <a:off x="0" y="10875"/>
              <a:ext cx="3072" cy="374"/>
              <a:chOff x="0" y="10875"/>
              <a:chExt cx="3072" cy="374"/>
            </a:xfrm>
          </p:grpSpPr>
          <p:sp>
            <p:nvSpPr>
              <p:cNvPr id="70748" name="Rectangle 92"/>
              <p:cNvSpPr>
                <a:spLocks noChangeArrowheads="1"/>
              </p:cNvSpPr>
              <p:nvPr/>
            </p:nvSpPr>
            <p:spPr bwMode="auto">
              <a:xfrm>
                <a:off x="0" y="1087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49" name="Rectangle 93"/>
              <p:cNvSpPr>
                <a:spLocks noChangeArrowheads="1"/>
              </p:cNvSpPr>
              <p:nvPr/>
            </p:nvSpPr>
            <p:spPr bwMode="auto">
              <a:xfrm>
                <a:off x="0" y="1087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return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0;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0750" name="Group 94"/>
            <p:cNvGrpSpPr>
              <a:grpSpLocks/>
            </p:cNvGrpSpPr>
            <p:nvPr/>
          </p:nvGrpSpPr>
          <p:grpSpPr bwMode="auto">
            <a:xfrm>
              <a:off x="0" y="11249"/>
              <a:ext cx="3072" cy="374"/>
              <a:chOff x="0" y="11249"/>
              <a:chExt cx="3072" cy="374"/>
            </a:xfrm>
          </p:grpSpPr>
          <p:sp>
            <p:nvSpPr>
              <p:cNvPr id="70751" name="Rectangle 95"/>
              <p:cNvSpPr>
                <a:spLocks noChangeArrowheads="1"/>
              </p:cNvSpPr>
              <p:nvPr/>
            </p:nvSpPr>
            <p:spPr bwMode="auto">
              <a:xfrm>
                <a:off x="0" y="1124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752" name="Rectangle 96"/>
              <p:cNvSpPr>
                <a:spLocks noChangeArrowheads="1"/>
              </p:cNvSpPr>
              <p:nvPr/>
            </p:nvSpPr>
            <p:spPr bwMode="auto">
              <a:xfrm>
                <a:off x="0" y="1124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}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4898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934200" y="762000"/>
            <a:ext cx="2057400" cy="361384"/>
          </a:xfrm>
        </p:spPr>
        <p:txBody>
          <a:bodyPr/>
          <a:lstStyle/>
          <a:p>
            <a:r>
              <a:rPr lang="en-US" altLang="en-US" dirty="0"/>
              <a:t>Program Output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0"/>
            <a:ext cx="6781800" cy="3754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Enter the account, name, and balance.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Enter EOF to end input.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? 100 Jones 24.98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? 200 Doe 345.67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? 300 White 0.00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? 400 Stone -42.16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? 500 Rich 224.62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?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3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372600" cy="533400"/>
          </a:xfrm>
        </p:spPr>
        <p:txBody>
          <a:bodyPr/>
          <a:lstStyle/>
          <a:p>
            <a:pPr algn="l"/>
            <a:r>
              <a:rPr lang="en-US" altLang="en-US" sz="3200" b="1" dirty="0"/>
              <a:t>5. Reading Data from a Sequential Access File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763000" cy="62484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solidFill>
                  <a:srgbClr val="C00000"/>
                </a:solidFill>
              </a:rPr>
              <a:t>Reading a sequential access file</a:t>
            </a:r>
          </a:p>
          <a:p>
            <a:pPr marL="838200" lvl="1" indent="-381000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Create a FILE pointer, link it to the file to read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myPtr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 = 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fopen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( "myFile.dat", "r" );</a:t>
            </a:r>
          </a:p>
          <a:p>
            <a:pPr marL="838200" lvl="1" indent="-381000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solidFill>
                  <a:srgbClr val="990099"/>
                </a:solidFill>
                <a:ea typeface="+mn-ea"/>
                <a:cs typeface="+mn-cs"/>
              </a:rPr>
              <a:t>Use “</a:t>
            </a:r>
            <a:r>
              <a:rPr lang="en-US" altLang="en-US" sz="2100" dirty="0" err="1">
                <a:solidFill>
                  <a:srgbClr val="990099"/>
                </a:solidFill>
                <a:ea typeface="+mn-ea"/>
                <a:cs typeface="+mn-cs"/>
              </a:rPr>
              <a:t>fscanf</a:t>
            </a:r>
            <a:r>
              <a:rPr lang="en-US" altLang="en-US" sz="2100" dirty="0">
                <a:solidFill>
                  <a:srgbClr val="990099"/>
                </a:solidFill>
                <a:ea typeface="+mn-ea"/>
                <a:cs typeface="+mn-cs"/>
              </a:rPr>
              <a:t>” to read from the file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Like </a:t>
            </a:r>
            <a:r>
              <a:rPr lang="en-US" altLang="en-US" sz="2100" dirty="0" err="1">
                <a:ea typeface="+mn-ea"/>
                <a:cs typeface="+mn-cs"/>
              </a:rPr>
              <a:t>scanf</a:t>
            </a:r>
            <a:r>
              <a:rPr lang="en-US" altLang="en-US" sz="2100" dirty="0">
                <a:ea typeface="+mn-ea"/>
                <a:cs typeface="+mn-cs"/>
              </a:rPr>
              <a:t>, except first argument is a FILE pointer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fscanf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( 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myPtr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, "%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d%s%f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", &amp;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myInt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, &amp;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myString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, &amp;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myFloat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 );</a:t>
            </a:r>
          </a:p>
          <a:p>
            <a:pPr marL="838200" lvl="1" indent="-381000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Data read from beginning to end</a:t>
            </a:r>
          </a:p>
          <a:p>
            <a:pPr marL="838200" lvl="1" indent="-381000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solidFill>
                  <a:srgbClr val="7028C0"/>
                </a:solidFill>
                <a:ea typeface="+mn-ea"/>
                <a:cs typeface="+mn-cs"/>
              </a:rPr>
              <a:t>File position pointer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Indicates number of next byte to be read / written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Not really a pointer, but an integer value (specifies byte location), Also called byte offset</a:t>
            </a:r>
          </a:p>
          <a:p>
            <a:pPr marL="838200" lvl="1" indent="-381000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rewind( 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myPtr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 )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Repositions file position pointer to </a:t>
            </a:r>
            <a:r>
              <a:rPr lang="en-US" altLang="en-US" sz="2100" b="1" dirty="0">
                <a:ea typeface="+mn-ea"/>
                <a:cs typeface="+mn-cs"/>
              </a:rPr>
              <a:t>beginning of file</a:t>
            </a:r>
            <a:r>
              <a:rPr lang="en-US" altLang="en-US" sz="2100" dirty="0">
                <a:ea typeface="+mn-ea"/>
                <a:cs typeface="+mn-cs"/>
              </a:rPr>
              <a:t> (byte 0)</a:t>
            </a:r>
          </a:p>
        </p:txBody>
      </p:sp>
    </p:spTree>
    <p:extLst>
      <p:ext uri="{BB962C8B-B14F-4D97-AF65-F5344CB8AC3E}">
        <p14:creationId xmlns:p14="http://schemas.microsoft.com/office/powerpoint/2010/main" xmlns="" val="4174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>
                <a:solidFill>
                  <a:srgbClr val="7028C0"/>
                </a:solidFill>
              </a:rPr>
              <a:t>Initialize variables</a:t>
            </a:r>
          </a:p>
          <a:p>
            <a:endParaRPr lang="en-US" altLang="en-US" dirty="0">
              <a:solidFill>
                <a:srgbClr val="7028C0"/>
              </a:solidFill>
            </a:endParaRPr>
          </a:p>
          <a:p>
            <a:r>
              <a:rPr lang="en-US" altLang="en-US" dirty="0">
                <a:solidFill>
                  <a:srgbClr val="7028C0"/>
                </a:solidFill>
              </a:rPr>
              <a:t>1.1 Link pointer to file</a:t>
            </a:r>
          </a:p>
          <a:p>
            <a:endParaRPr lang="en-US" altLang="en-US" dirty="0">
              <a:solidFill>
                <a:srgbClr val="7028C0"/>
              </a:solidFill>
            </a:endParaRPr>
          </a:p>
          <a:p>
            <a:r>
              <a:rPr lang="en-US" altLang="en-US" dirty="0">
                <a:solidFill>
                  <a:srgbClr val="7028C0"/>
                </a:solidFill>
              </a:rPr>
              <a:t>2. Read data (</a:t>
            </a:r>
            <a:r>
              <a:rPr lang="en-US" altLang="en-US" dirty="0" err="1">
                <a:solidFill>
                  <a:srgbClr val="7028C0"/>
                </a:solidFill>
                <a:latin typeface="Courier New" pitchFamily="49" charset="0"/>
              </a:rPr>
              <a:t>fscanf</a:t>
            </a:r>
            <a:r>
              <a:rPr lang="en-US" altLang="en-US" dirty="0">
                <a:solidFill>
                  <a:srgbClr val="7028C0"/>
                </a:solidFill>
              </a:rPr>
              <a:t>)</a:t>
            </a:r>
          </a:p>
          <a:p>
            <a:endParaRPr lang="en-US" altLang="en-US" dirty="0">
              <a:solidFill>
                <a:srgbClr val="7028C0"/>
              </a:solidFill>
            </a:endParaRPr>
          </a:p>
          <a:p>
            <a:r>
              <a:rPr lang="en-US" altLang="en-US" dirty="0">
                <a:solidFill>
                  <a:srgbClr val="7028C0"/>
                </a:solidFill>
              </a:rPr>
              <a:t>2.1 Print</a:t>
            </a:r>
          </a:p>
          <a:p>
            <a:endParaRPr lang="en-US" altLang="en-US" dirty="0">
              <a:solidFill>
                <a:srgbClr val="7028C0"/>
              </a:solidFill>
            </a:endParaRPr>
          </a:p>
          <a:p>
            <a:r>
              <a:rPr lang="en-US" altLang="en-US" dirty="0">
                <a:solidFill>
                  <a:srgbClr val="7028C0"/>
                </a:solidFill>
              </a:rPr>
              <a:t>3. Close file</a:t>
            </a:r>
          </a:p>
          <a:p>
            <a:endParaRPr lang="en-US" altLang="en-US" dirty="0">
              <a:solidFill>
                <a:srgbClr val="7028C0"/>
              </a:solidFill>
            </a:endParaRPr>
          </a:p>
          <a:p>
            <a:endParaRPr lang="en-US" altLang="en-US" dirty="0">
              <a:solidFill>
                <a:srgbClr val="7028C0"/>
              </a:solidFill>
            </a:endParaRPr>
          </a:p>
          <a:p>
            <a:endParaRPr lang="en-US" altLang="en-US" dirty="0">
              <a:solidFill>
                <a:srgbClr val="7028C0"/>
              </a:solidFill>
            </a:endParaRPr>
          </a:p>
          <a:p>
            <a:endParaRPr lang="en-US" altLang="en-US" dirty="0">
              <a:solidFill>
                <a:srgbClr val="7028C0"/>
              </a:solidFill>
            </a:endParaRPr>
          </a:p>
          <a:p>
            <a:endParaRPr lang="en-US" altLang="en-US" dirty="0">
              <a:solidFill>
                <a:srgbClr val="7028C0"/>
              </a:solidFill>
            </a:endParaRPr>
          </a:p>
          <a:p>
            <a:endParaRPr lang="en-US" altLang="en-US" dirty="0">
              <a:solidFill>
                <a:srgbClr val="7028C0"/>
              </a:solidFill>
            </a:endParaRPr>
          </a:p>
          <a:p>
            <a:endParaRPr lang="en-US" altLang="en-US" dirty="0">
              <a:solidFill>
                <a:srgbClr val="7028C0"/>
              </a:solidFill>
            </a:endParaRPr>
          </a:p>
          <a:p>
            <a:r>
              <a:rPr lang="en-US" altLang="en-US" dirty="0">
                <a:solidFill>
                  <a:srgbClr val="7028C0"/>
                </a:solidFill>
              </a:rPr>
              <a:t> Program Output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0" y="0"/>
            <a:ext cx="6781800" cy="5410200"/>
            <a:chOff x="0" y="0"/>
            <a:chExt cx="3072" cy="10098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4759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74760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1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2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</a:t>
                </a:r>
                <a:r>
                  <a:rPr lang="en-US" altLang="en-US" sz="1200" b="1" dirty="0">
                    <a:solidFill>
                      <a:srgbClr val="C00000"/>
                    </a:solidFill>
                    <a:latin typeface="Courier New" pitchFamily="49" charset="0"/>
                  </a:rPr>
                  <a:t>/* Reading and printing a sequential file */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4762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3	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itchFamily="49" charset="0"/>
                  </a:rPr>
                  <a:t>#include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&lt;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itchFamily="49" charset="0"/>
                  </a:rPr>
                  <a:t>stdio.h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&gt;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4765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74766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7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768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74769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70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5	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itchFamily="49" charset="0"/>
                  </a:rPr>
                  <a:t>int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main()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4771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74772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73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774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4775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76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7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itchFamily="49" charset="0"/>
                  </a:rPr>
                  <a:t>int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account;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4777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4778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79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char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name[ 30 ];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780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4781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82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double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balance;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783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74784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85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10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FILE *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itchFamily="49" charset="0"/>
                  </a:rPr>
                  <a:t>cfPtr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;   </a:t>
                </a:r>
                <a:r>
                  <a:rPr lang="en-US" altLang="en-US" sz="1200" b="1" dirty="0">
                    <a:solidFill>
                      <a:srgbClr val="33CC33"/>
                    </a:solidFill>
                    <a:latin typeface="Courier New" pitchFamily="49" charset="0"/>
                  </a:rPr>
                  <a:t>/* </a:t>
                </a:r>
                <a:r>
                  <a:rPr lang="en-US" altLang="en-US" sz="1200" b="1" dirty="0" err="1">
                    <a:solidFill>
                      <a:srgbClr val="33CC33"/>
                    </a:solidFill>
                    <a:latin typeface="Courier New" pitchFamily="49" charset="0"/>
                  </a:rPr>
                  <a:t>cfPtr</a:t>
                </a:r>
                <a:r>
                  <a:rPr lang="en-US" altLang="en-US" sz="1200" b="1" dirty="0">
                    <a:solidFill>
                      <a:srgbClr val="33CC33"/>
                    </a:solidFill>
                    <a:latin typeface="Courier New" pitchFamily="49" charset="0"/>
                  </a:rPr>
                  <a:t> = clients.dat file pointer */</a:t>
                </a:r>
                <a:endParaRPr lang="en-US" altLang="en-US" sz="1200" b="1" dirty="0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4786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74787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88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11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789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74790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91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( cfPtr = fopen( "clients.dat", "r" ) ) == NULL )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792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74793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94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13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  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itchFamily="49" charset="0"/>
                  </a:rPr>
                  <a:t>printf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( "File could not be opened\n" );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4795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74796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97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else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798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74799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00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15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  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itchFamily="49" charset="0"/>
                  </a:rPr>
                  <a:t>printf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( "%-10s%-13s%s\n", "Account", "Name", "Balance" );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4801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74802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03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fscanf( cfPtr, "%d%s%lf", &amp;account, name, &amp;balance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804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74805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06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17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807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74808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09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while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!feof( cfPtr ) ) 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810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74811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12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printf( "%-10d%-13s%7.2f\n", account, name, 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813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74814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15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fscanf( cfPtr, "%d%s%lf", &amp;account, name, &amp;balance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816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74817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18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}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819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74820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21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22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822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74823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24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fclose( cfPtr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825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74826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27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}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828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74829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30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25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4831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74832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33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26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itchFamily="49" charset="0"/>
                  </a:rPr>
                  <a:t>return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0;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4834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74835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836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}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</p:grpSp>
      <p:sp>
        <p:nvSpPr>
          <p:cNvPr id="74837" name="Rectangle 85"/>
          <p:cNvSpPr>
            <a:spLocks noChangeArrowheads="1"/>
          </p:cNvSpPr>
          <p:nvPr/>
        </p:nvSpPr>
        <p:spPr bwMode="auto">
          <a:xfrm>
            <a:off x="0" y="5444706"/>
            <a:ext cx="678180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itchFamily="49" charset="0"/>
              </a:rPr>
              <a:t>Account   Name         Balance</a:t>
            </a: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itchFamily="49" charset="0"/>
              </a:rPr>
              <a:t>100       Jones          24.98</a:t>
            </a: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itchFamily="49" charset="0"/>
              </a:rPr>
              <a:t>200       Doe           345.67</a:t>
            </a: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itchFamily="49" charset="0"/>
              </a:rPr>
              <a:t>300       White           0.00</a:t>
            </a: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itchFamily="49" charset="0"/>
              </a:rPr>
              <a:t>400       Stone         -42.16</a:t>
            </a: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itchFamily="49" charset="0"/>
              </a:rPr>
              <a:t>500       Rich          224.62 </a:t>
            </a:r>
          </a:p>
        </p:txBody>
      </p:sp>
    </p:spTree>
    <p:extLst>
      <p:ext uri="{BB962C8B-B14F-4D97-AF65-F5344CB8AC3E}">
        <p14:creationId xmlns:p14="http://schemas.microsoft.com/office/powerpoint/2010/main" xmlns="" val="14051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1. Introduction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0260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Data files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/>
              <a:t>Can be </a:t>
            </a:r>
            <a:r>
              <a:rPr lang="en-US" altLang="en-US" sz="2400" b="1" dirty="0">
                <a:solidFill>
                  <a:srgbClr val="006600"/>
                </a:solidFill>
              </a:rPr>
              <a:t>created,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6600"/>
                </a:solidFill>
              </a:rPr>
              <a:t>updated</a:t>
            </a:r>
            <a:r>
              <a:rPr lang="en-US" altLang="en-US" sz="2400" dirty="0"/>
              <a:t>, and </a:t>
            </a:r>
            <a:r>
              <a:rPr lang="en-US" altLang="en-US" sz="2400" b="1" dirty="0">
                <a:solidFill>
                  <a:srgbClr val="006600"/>
                </a:solidFill>
              </a:rPr>
              <a:t>processed</a:t>
            </a:r>
            <a:r>
              <a:rPr lang="en-US" altLang="en-US" sz="2400" b="1" dirty="0"/>
              <a:t> </a:t>
            </a:r>
            <a:r>
              <a:rPr lang="en-US" altLang="en-US" sz="2400" dirty="0"/>
              <a:t>by C programs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/>
              <a:t>Are </a:t>
            </a:r>
            <a:r>
              <a:rPr lang="en-US" altLang="en-US" sz="2400" dirty="0">
                <a:solidFill>
                  <a:srgbClr val="FF6600"/>
                </a:solidFill>
              </a:rPr>
              <a:t>used for permanent storage </a:t>
            </a:r>
            <a:r>
              <a:rPr lang="en-US" altLang="en-US" sz="2400" dirty="0"/>
              <a:t>of large amounts of data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Storage of data in variables and arrays is only temporary</a:t>
            </a:r>
          </a:p>
        </p:txBody>
      </p:sp>
    </p:spTree>
    <p:extLst>
      <p:ext uri="{BB962C8B-B14F-4D97-AF65-F5344CB8AC3E}">
        <p14:creationId xmlns:p14="http://schemas.microsoft.com/office/powerpoint/2010/main" xmlns="" val="24301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05600" y="762000"/>
            <a:ext cx="2438400" cy="6096000"/>
          </a:xfrm>
        </p:spPr>
        <p:txBody>
          <a:bodyPr/>
          <a:lstStyle/>
          <a:p>
            <a:r>
              <a:rPr lang="en-US" altLang="en-US"/>
              <a:t>1. Initialize variables</a:t>
            </a:r>
          </a:p>
          <a:p>
            <a:endParaRPr lang="en-US" altLang="en-US"/>
          </a:p>
          <a:p>
            <a:r>
              <a:rPr lang="en-US" altLang="en-US"/>
              <a:t>2. Open file</a:t>
            </a:r>
          </a:p>
          <a:p>
            <a:endParaRPr lang="en-US" altLang="en-US"/>
          </a:p>
          <a:p>
            <a:r>
              <a:rPr lang="en-US" altLang="en-US"/>
              <a:t>2.1 Input choice</a:t>
            </a:r>
          </a:p>
          <a:p>
            <a:endParaRPr lang="en-US" altLang="en-US"/>
          </a:p>
          <a:p>
            <a:r>
              <a:rPr lang="en-US" altLang="en-US"/>
              <a:t>2.2 Scan files</a:t>
            </a:r>
          </a:p>
          <a:p>
            <a:endParaRPr lang="en-US" altLang="en-US"/>
          </a:p>
          <a:p>
            <a:r>
              <a:rPr lang="en-US" altLang="en-US"/>
              <a:t>3. Print</a:t>
            </a: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968"/>
          </a:xfrm>
        </p:grpSpPr>
        <p:grpSp>
          <p:nvGrpSpPr>
            <p:cNvPr id="75780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7578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78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1	</a:t>
                </a:r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5783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75784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785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2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/*  </a:t>
                </a:r>
                <a:r>
                  <a:rPr lang="en-US" altLang="en-US" sz="1200" dirty="0">
                    <a:solidFill>
                      <a:srgbClr val="C00000"/>
                    </a:solidFill>
                    <a:latin typeface="Courier New" pitchFamily="49" charset="0"/>
                  </a:rPr>
                  <a:t>Credit inquiry program */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578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75787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788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#include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&lt;stdio.h&gt;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789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75790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791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792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75793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794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5	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itchFamily="49" charset="0"/>
                  </a:rPr>
                  <a:t>int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main()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5795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75796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797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798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5799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00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itchFamily="49" charset="0"/>
                  </a:rPr>
                  <a:t>	7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itchFamily="49" charset="0"/>
                  </a:rPr>
                  <a:t>int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itchFamily="49" charset="0"/>
                  </a:rPr>
                  <a:t> request, account;</a:t>
                </a:r>
              </a:p>
              <a:p>
                <a:endParaRPr lang="en-US" alt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75801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5802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03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double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balance;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04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5805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06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char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name[ 30 ];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07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75808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09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FILE *cfPtr;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10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75811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12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11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13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75814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15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( cfPtr = fopen( "clients.dat", "r" ) ) == NULL )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16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75817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18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printf( "File could not be opened\n"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19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75820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21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else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22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75823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24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15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printf( "Enter request\n"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25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75826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27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" 1 - List accounts with zero balances\n"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28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75829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30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" 2 - List accounts with credit balances\n"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31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75832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33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" 3 - List accounts with debit balances\n"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34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75835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36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19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" 4 - End of run\n? 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37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75838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39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scanf( "%d", &amp;request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40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75841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42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21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43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75844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45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while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request != 4 ) 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46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75847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48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fscanf( cfPtr, "%d%s%lf", &amp;account, name,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49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75850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51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&amp;balance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52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75853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54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25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55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75856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57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switch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request ) 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58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75859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60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case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1: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61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75862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63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printf( "\nAccounts with zero "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64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75865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66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29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  "balances:\n"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67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75868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69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30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70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75871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72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while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!feof( cfPtr ) ) 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5873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75874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875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32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6173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05600" y="762000"/>
            <a:ext cx="2438400" cy="6096000"/>
          </a:xfrm>
        </p:spPr>
        <p:txBody>
          <a:bodyPr/>
          <a:lstStyle/>
          <a:p>
            <a:r>
              <a:rPr lang="en-US" altLang="en-US"/>
              <a:t>2.2 Scan files</a:t>
            </a:r>
          </a:p>
          <a:p>
            <a:endParaRPr lang="en-US" altLang="en-US"/>
          </a:p>
          <a:p>
            <a:r>
              <a:rPr lang="en-US" altLang="en-US"/>
              <a:t>3. Print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968"/>
          </a:xfrm>
        </p:grpSpPr>
        <p:grpSp>
          <p:nvGrpSpPr>
            <p:cNvPr id="7680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7680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0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balance == 0 )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07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76808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0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printf( "%-10d%-13s%7.2f\n",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10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76811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12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35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       account, name, 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13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76814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15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36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16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76817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18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fscanf( cfPtr, "%d%s%lf",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1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76820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21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    &amp;account, name, &amp;balance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22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6823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24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39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}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25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6826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27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40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28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6829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30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break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31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76832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33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case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2: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34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76835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36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printf( "\nAccounts with credit "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37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76838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39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  "balances:\n"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40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76841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42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45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43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76844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45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while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!feof( cfPtr ) ) 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46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76847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48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47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49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76850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51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balance &lt; 0 )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52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76853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54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49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printf( "%-10d%-13s%7.2f\n",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55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76856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57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50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       account, name, 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58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76859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60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51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61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76862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63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52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fscanf( cfPtr, "%d%s%lf",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64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76865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66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53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    &amp;account, name, &amp;balance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67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76868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69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54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}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70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76871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72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55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73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76874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75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56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break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76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76877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78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57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case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3: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79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76880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81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58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printf( "\nAccounts with debit "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82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76883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84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59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  "balances:\n"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85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76886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87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60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88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76889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90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while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!feof( cfPtr ) ) {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91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76892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93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62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94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76895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96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( balance &gt; 0 )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6897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76898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99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printf( "%-10d%-13s%7.2f\n",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953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05600" y="762000"/>
            <a:ext cx="2438400" cy="6096000"/>
          </a:xfrm>
        </p:spPr>
        <p:txBody>
          <a:bodyPr/>
          <a:lstStyle/>
          <a:p>
            <a:r>
              <a:rPr lang="en-US" altLang="en-US"/>
              <a:t>3.1 Close file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0" y="0"/>
            <a:ext cx="6781800" cy="4419600"/>
            <a:chOff x="0" y="0"/>
            <a:chExt cx="3072" cy="7480"/>
          </a:xfrm>
        </p:grpSpPr>
        <p:grpSp>
          <p:nvGrpSpPr>
            <p:cNvPr id="77828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7782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3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65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       account, name, 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31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77832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33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66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34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77835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36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fscanf( cfPtr, "%d%s%lf",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37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77838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39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          &amp;account, name, &amp;balance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40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77841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42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69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}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43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77844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45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70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46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7847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48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71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   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break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;           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49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7850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51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72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}      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52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7853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54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73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55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77856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57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74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rewind( cfPtr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58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77859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60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75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printf( "\n? 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61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77862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63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76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   scanf( "%d", &amp;request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64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77865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66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77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}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67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77868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69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78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70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77871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72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79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printf( "End of run.\n"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73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77874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75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80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   fclose( cfPtr );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76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77877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78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81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}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79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77880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81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82	</a:t>
                </a:r>
                <a:endParaRPr lang="en-US" altLang="en-US" sz="1200" b="1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77883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884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itchFamily="49" charset="0"/>
                  </a:rPr>
                  <a:t>	83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itchFamily="49" charset="0"/>
                  </a:rPr>
                  <a:t>return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itchFamily="49" charset="0"/>
                  </a:rPr>
                  <a:t> 0;</a:t>
                </a:r>
              </a:p>
              <a:p>
                <a:endParaRPr lang="en-US" alt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77885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77886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7887" name="Group 63"/>
              <p:cNvGrpSpPr>
                <a:grpSpLocks/>
              </p:cNvGrpSpPr>
              <p:nvPr/>
            </p:nvGrpSpPr>
            <p:grpSpPr bwMode="auto">
              <a:xfrm>
                <a:off x="0" y="7106"/>
                <a:ext cx="3072" cy="374"/>
                <a:chOff x="0" y="7106"/>
                <a:chExt cx="3072" cy="374"/>
              </a:xfrm>
            </p:grpSpPr>
            <p:sp>
              <p:nvSpPr>
                <p:cNvPr id="77888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710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200" b="1">
                      <a:solidFill>
                        <a:srgbClr val="4D8DFF"/>
                      </a:solidFill>
                      <a:latin typeface="Courier New" pitchFamily="49" charset="0"/>
                    </a:rPr>
                    <a:t>	84	</a:t>
                  </a:r>
                  <a:r>
                    <a:rPr lang="en-US" altLang="en-US" sz="1200" b="1">
                      <a:solidFill>
                        <a:srgbClr val="000000"/>
                      </a:solidFill>
                      <a:latin typeface="Courier New" pitchFamily="49" charset="0"/>
                    </a:rPr>
                    <a:t>}</a:t>
                  </a:r>
                </a:p>
                <a:p>
                  <a:endParaRPr lang="en-US" altLang="en-US" sz="1200" b="1">
                    <a:latin typeface="Courier New" pitchFamily="49" charset="0"/>
                  </a:endParaRPr>
                </a:p>
              </p:txBody>
            </p:sp>
            <p:sp>
              <p:nvSpPr>
                <p:cNvPr id="77889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7106"/>
                  <a:ext cx="307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7">
                      <a:solidFill>
                        <a:srgbClr val="A0A0A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11353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05600" y="762000"/>
            <a:ext cx="2438400" cy="6096000"/>
          </a:xfrm>
        </p:spPr>
        <p:txBody>
          <a:bodyPr/>
          <a:lstStyle/>
          <a:p>
            <a:r>
              <a:rPr lang="en-US" altLang="en-US"/>
              <a:t>Program Output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0"/>
            <a:ext cx="6781800" cy="6740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Enter request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1 - List accounts with zero balances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2 - List accounts with credit balances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3 - List accounts with debit balances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4 - End of run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? 1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Accounts with zero balances: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300       White           0.00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? 2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Accounts with credit balances: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400       Stone         -42.16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? 3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Accounts with debit balances: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100       Jones          24.98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200       Doe           345.67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500       Rich          224.62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? 4</a:t>
            </a:r>
          </a:p>
          <a:p>
            <a:pPr>
              <a:lnSpc>
                <a:spcPct val="150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End of run.</a:t>
            </a:r>
          </a:p>
        </p:txBody>
      </p:sp>
    </p:spTree>
    <p:extLst>
      <p:ext uri="{BB962C8B-B14F-4D97-AF65-F5344CB8AC3E}">
        <p14:creationId xmlns:p14="http://schemas.microsoft.com/office/powerpoint/2010/main" xmlns="" val="31692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pPr algn="l"/>
            <a:r>
              <a:rPr lang="en-US" altLang="en-US" sz="2800" b="1" dirty="0"/>
              <a:t>Binary file reading and writing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4191000" cy="57912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#include &lt;</a:t>
            </a:r>
            <a:r>
              <a:rPr lang="en-US" altLang="en-US" sz="1800" kern="1200" dirty="0" err="1">
                <a:latin typeface="Arial" charset="0"/>
              </a:rPr>
              <a:t>stdio.h</a:t>
            </a:r>
            <a:r>
              <a:rPr lang="en-US" altLang="en-US" sz="1800" kern="1200" dirty="0">
                <a:latin typeface="Arial" charset="0"/>
              </a:rPr>
              <a:t>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struct 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char name[50];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int height;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};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int main(){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struct s </a:t>
            </a:r>
            <a:r>
              <a:rPr lang="en-US" altLang="en-US" sz="1800" kern="1200" dirty="0" err="1">
                <a:latin typeface="Arial" charset="0"/>
              </a:rPr>
              <a:t>a,b</a:t>
            </a:r>
            <a:r>
              <a:rPr lang="en-US" altLang="en-US" sz="1800" kern="1200" dirty="0">
                <a:latin typeface="Arial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FILE *</a:t>
            </a:r>
            <a:r>
              <a:rPr lang="en-US" altLang="en-US" sz="1800" kern="1200" dirty="0" err="1">
                <a:latin typeface="Arial" charset="0"/>
              </a:rPr>
              <a:t>fptr</a:t>
            </a:r>
            <a:r>
              <a:rPr lang="en-US" altLang="en-US" sz="1800" kern="1200" dirty="0">
                <a:latin typeface="Arial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int </a:t>
            </a:r>
            <a:r>
              <a:rPr lang="en-US" altLang="en-US" sz="1800" kern="1200" dirty="0" err="1">
                <a:latin typeface="Arial" charset="0"/>
              </a:rPr>
              <a:t>i</a:t>
            </a:r>
            <a:r>
              <a:rPr lang="en-US" altLang="en-US" sz="1800" kern="1200" dirty="0">
                <a:latin typeface="Arial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</a:t>
            </a:r>
            <a:r>
              <a:rPr lang="en-US" altLang="en-US" sz="1800" kern="1200" dirty="0" err="1">
                <a:latin typeface="Arial" charset="0"/>
              </a:rPr>
              <a:t>fptr</a:t>
            </a:r>
            <a:r>
              <a:rPr lang="en-US" altLang="en-US" sz="1800" kern="1200" dirty="0">
                <a:latin typeface="Arial" charset="0"/>
              </a:rPr>
              <a:t>=</a:t>
            </a:r>
            <a:r>
              <a:rPr lang="en-US" altLang="en-US" sz="1800" kern="1200" dirty="0" err="1">
                <a:latin typeface="Arial" charset="0"/>
              </a:rPr>
              <a:t>fopen</a:t>
            </a:r>
            <a:r>
              <a:rPr lang="en-US" altLang="en-US" sz="1800" kern="1200" dirty="0">
                <a:latin typeface="Arial" charset="0"/>
              </a:rPr>
              <a:t>("file.txt","</a:t>
            </a:r>
            <a:r>
              <a:rPr lang="en-US" altLang="en-US" sz="1800" kern="1200" dirty="0" err="1">
                <a:latin typeface="Arial" charset="0"/>
              </a:rPr>
              <a:t>wb</a:t>
            </a:r>
            <a:r>
              <a:rPr lang="en-US" altLang="en-US" sz="1800" kern="1200" dirty="0">
                <a:latin typeface="Arial" charset="0"/>
              </a:rPr>
              <a:t>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for(</a:t>
            </a:r>
            <a:r>
              <a:rPr lang="en-US" altLang="en-US" sz="1800" kern="1200" dirty="0" err="1">
                <a:latin typeface="Arial" charset="0"/>
              </a:rPr>
              <a:t>i</a:t>
            </a:r>
            <a:r>
              <a:rPr lang="en-US" altLang="en-US" sz="1800" kern="1200" dirty="0">
                <a:latin typeface="Arial" charset="0"/>
              </a:rPr>
              <a:t>=0;i&lt;5;++</a:t>
            </a:r>
            <a:r>
              <a:rPr lang="en-US" altLang="en-US" sz="1800" kern="1200" dirty="0" err="1">
                <a:latin typeface="Arial" charset="0"/>
              </a:rPr>
              <a:t>i</a:t>
            </a:r>
            <a:r>
              <a:rPr lang="en-US" altLang="en-US" sz="1800" kern="1200" dirty="0">
                <a:latin typeface="Arial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    //</a:t>
            </a:r>
            <a:r>
              <a:rPr lang="en-US" altLang="en-US" sz="1800" kern="1200" dirty="0" err="1">
                <a:latin typeface="Arial" charset="0"/>
              </a:rPr>
              <a:t>fflush</a:t>
            </a:r>
            <a:r>
              <a:rPr lang="en-US" altLang="en-US" sz="1800" kern="1200" dirty="0">
                <a:latin typeface="Arial" charset="0"/>
              </a:rPr>
              <a:t>(stdin);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    </a:t>
            </a:r>
            <a:r>
              <a:rPr lang="en-US" altLang="en-US" sz="1800" kern="1200" dirty="0" err="1">
                <a:latin typeface="Arial" charset="0"/>
              </a:rPr>
              <a:t>printf</a:t>
            </a:r>
            <a:r>
              <a:rPr lang="en-US" altLang="en-US" sz="1800" kern="1200" dirty="0">
                <a:latin typeface="Arial" charset="0"/>
              </a:rPr>
              <a:t>("Enter name: 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    </a:t>
            </a:r>
            <a:r>
              <a:rPr lang="en-US" altLang="en-US" sz="1800" kern="1200" dirty="0" err="1">
                <a:latin typeface="Arial" charset="0"/>
              </a:rPr>
              <a:t>scanf</a:t>
            </a:r>
            <a:r>
              <a:rPr lang="en-US" altLang="en-US" sz="1800" kern="1200" dirty="0">
                <a:latin typeface="Arial" charset="0"/>
              </a:rPr>
              <a:t>("%</a:t>
            </a:r>
            <a:r>
              <a:rPr lang="en-US" altLang="en-US" sz="1800" kern="1200" dirty="0" err="1">
                <a:latin typeface="Arial" charset="0"/>
              </a:rPr>
              <a:t>s",a.name</a:t>
            </a:r>
            <a:r>
              <a:rPr lang="en-US" altLang="en-US" sz="1800" kern="1200" dirty="0">
                <a:latin typeface="Arial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    </a:t>
            </a:r>
            <a:r>
              <a:rPr lang="en-US" altLang="en-US" sz="1800" kern="1200" dirty="0" err="1">
                <a:latin typeface="Arial" charset="0"/>
              </a:rPr>
              <a:t>printf</a:t>
            </a:r>
            <a:r>
              <a:rPr lang="en-US" altLang="en-US" sz="1800" kern="1200" dirty="0">
                <a:latin typeface="Arial" charset="0"/>
              </a:rPr>
              <a:t>("Enter height: 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    </a:t>
            </a:r>
            <a:r>
              <a:rPr lang="en-US" altLang="en-US" sz="1800" kern="1200" dirty="0" err="1">
                <a:latin typeface="Arial" charset="0"/>
              </a:rPr>
              <a:t>scanf</a:t>
            </a:r>
            <a:r>
              <a:rPr lang="en-US" altLang="en-US" sz="1800" kern="1200" dirty="0">
                <a:latin typeface="Arial" charset="0"/>
              </a:rPr>
              <a:t>("%d",&amp;</a:t>
            </a:r>
            <a:r>
              <a:rPr lang="en-US" altLang="en-US" sz="1800" kern="1200" dirty="0" err="1">
                <a:latin typeface="Arial" charset="0"/>
              </a:rPr>
              <a:t>a.height</a:t>
            </a:r>
            <a:r>
              <a:rPr lang="en-US" altLang="en-US" sz="1800" kern="1200" dirty="0">
                <a:latin typeface="Arial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    </a:t>
            </a:r>
            <a:r>
              <a:rPr lang="en-US" altLang="en-US" sz="1800" kern="1200" dirty="0" err="1">
                <a:latin typeface="Arial" charset="0"/>
              </a:rPr>
              <a:t>fwrite</a:t>
            </a:r>
            <a:r>
              <a:rPr lang="en-US" altLang="en-US" sz="1800" kern="1200" dirty="0">
                <a:latin typeface="Arial" charset="0"/>
              </a:rPr>
              <a:t>(&amp;</a:t>
            </a:r>
            <a:r>
              <a:rPr lang="en-US" altLang="en-US" sz="1800" kern="1200" dirty="0" err="1">
                <a:latin typeface="Arial" charset="0"/>
              </a:rPr>
              <a:t>a,sizeof</a:t>
            </a:r>
            <a:r>
              <a:rPr lang="en-US" altLang="en-US" sz="1800" kern="1200" dirty="0">
                <a:latin typeface="Arial" charset="0"/>
              </a:rPr>
              <a:t>(a),1,fptr);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kern="1200" dirty="0">
                <a:latin typeface="Arial" charset="0"/>
              </a:rPr>
              <a:t>    </a:t>
            </a:r>
            <a:r>
              <a:rPr lang="en-US" altLang="en-US" sz="1800" kern="1200" dirty="0" err="1">
                <a:latin typeface="Arial" charset="0"/>
              </a:rPr>
              <a:t>fclose</a:t>
            </a:r>
            <a:r>
              <a:rPr lang="en-US" altLang="en-US" sz="1800" kern="1200" dirty="0">
                <a:latin typeface="Arial" charset="0"/>
              </a:rPr>
              <a:t>(</a:t>
            </a:r>
            <a:r>
              <a:rPr lang="en-US" altLang="en-US" sz="1800" kern="1200" dirty="0" err="1">
                <a:latin typeface="Arial" charset="0"/>
              </a:rPr>
              <a:t>fptr</a:t>
            </a:r>
            <a:r>
              <a:rPr lang="en-US" altLang="en-US" sz="1800" kern="1200" dirty="0">
                <a:latin typeface="Arial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D07F35-E66E-4C10-8EAE-C62A8B120B62}"/>
              </a:ext>
            </a:extLst>
          </p:cNvPr>
          <p:cNvSpPr txBox="1"/>
          <p:nvPr/>
        </p:nvSpPr>
        <p:spPr>
          <a:xfrm>
            <a:off x="4495800" y="1219200"/>
            <a:ext cx="449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fptr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("file.txt","</a:t>
            </a:r>
            <a:r>
              <a:rPr lang="en-IN" dirty="0" err="1"/>
              <a:t>rb</a:t>
            </a:r>
            <a:r>
              <a:rPr lang="en-IN" dirty="0"/>
              <a:t>");</a:t>
            </a:r>
          </a:p>
          <a:p>
            <a:r>
              <a:rPr lang="en-IN" dirty="0"/>
              <a:t>    while(1)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    if(</a:t>
            </a:r>
            <a:r>
              <a:rPr lang="en-IN" dirty="0" err="1"/>
              <a:t>fread</a:t>
            </a:r>
            <a:r>
              <a:rPr lang="en-IN" dirty="0"/>
              <a:t>(&amp;</a:t>
            </a:r>
            <a:r>
              <a:rPr lang="en-IN" dirty="0" err="1"/>
              <a:t>b,sizeof</a:t>
            </a:r>
            <a:r>
              <a:rPr lang="en-IN" dirty="0"/>
              <a:t>(b),1,fptr)==1)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("Name: %s      Height: %d\n",</a:t>
            </a:r>
            <a:r>
              <a:rPr lang="en-IN" dirty="0" err="1"/>
              <a:t>b.name,b.height</a:t>
            </a:r>
            <a:r>
              <a:rPr lang="en-IN" dirty="0"/>
              <a:t>);</a:t>
            </a:r>
          </a:p>
          <a:p>
            <a:r>
              <a:rPr lang="en-IN" dirty="0"/>
              <a:t>                else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fptr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pPr algn="l"/>
            <a:r>
              <a:rPr lang="en-US" altLang="en-US" sz="2800" b="1" dirty="0" err="1"/>
              <a:t>fseek</a:t>
            </a:r>
            <a:r>
              <a:rPr lang="en-US" altLang="en-US" sz="2800" b="1" dirty="0"/>
              <a:t>()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4953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b="1" dirty="0" err="1">
                <a:solidFill>
                  <a:srgbClr val="C00000"/>
                </a:solidFill>
              </a:rPr>
              <a:t>fseek</a:t>
            </a:r>
            <a:endParaRPr lang="en-US" altLang="en-US" sz="2100" b="1" dirty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Sets file position pointer to a specific position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fseek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( FILE *</a:t>
            </a:r>
            <a:r>
              <a:rPr lang="en-US" altLang="en-US" sz="2100" dirty="0" err="1">
                <a:solidFill>
                  <a:srgbClr val="006600"/>
                </a:solidFill>
                <a:ea typeface="+mn-ea"/>
                <a:cs typeface="+mn-cs"/>
              </a:rPr>
              <a:t>fp</a:t>
            </a:r>
            <a:r>
              <a:rPr lang="en-US" altLang="en-US" sz="2100" dirty="0">
                <a:solidFill>
                  <a:srgbClr val="006600"/>
                </a:solidFill>
                <a:ea typeface="+mn-ea"/>
                <a:cs typeface="+mn-cs"/>
              </a:rPr>
              <a:t>, offset, whence);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pointer – pointer to file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offset – Number of bytes to offset from whence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100" dirty="0">
                <a:ea typeface="+mn-ea"/>
                <a:cs typeface="+mn-cs"/>
              </a:rPr>
              <a:t>whence – Position from where offset is added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700" dirty="0">
                <a:ea typeface="+mn-ea"/>
                <a:cs typeface="+mn-cs"/>
              </a:rPr>
              <a:t>SEEK_SET – seek starts at beginning of file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700" dirty="0">
                <a:ea typeface="+mn-ea"/>
                <a:cs typeface="+mn-cs"/>
              </a:rPr>
              <a:t>SEEK_CUR – seek starts at current location in file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700" dirty="0">
                <a:ea typeface="+mn-ea"/>
                <a:cs typeface="+mn-cs"/>
              </a:rPr>
              <a:t>SEEK_END – seek starts at end of file</a:t>
            </a:r>
          </a:p>
        </p:txBody>
      </p:sp>
    </p:spTree>
    <p:extLst>
      <p:ext uri="{BB962C8B-B14F-4D97-AF65-F5344CB8AC3E}">
        <p14:creationId xmlns:p14="http://schemas.microsoft.com/office/powerpoint/2010/main" xmlns="" val="26775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2204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Rectangle 5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2. The Data Hierarchy</a:t>
            </a:r>
          </a:p>
        </p:txBody>
      </p:sp>
      <p:sp>
        <p:nvSpPr>
          <p:cNvPr id="1079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867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</a:rPr>
              <a:t>Data Hierarchy: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solidFill>
                  <a:srgbClr val="7028C0"/>
                </a:solidFill>
              </a:rPr>
              <a:t>Bit</a:t>
            </a:r>
            <a:r>
              <a:rPr lang="en-US" altLang="en-US" sz="2200" dirty="0"/>
              <a:t> – smallest data item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/>
              <a:t>Value of 0 or 1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solidFill>
                  <a:srgbClr val="7028C0"/>
                </a:solidFill>
              </a:rPr>
              <a:t>Byte</a:t>
            </a:r>
            <a:r>
              <a:rPr lang="en-US" altLang="en-US" sz="2200" dirty="0"/>
              <a:t> – 8 bits 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/>
              <a:t>Used to store a character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solidFill>
                  <a:srgbClr val="7028C0"/>
                </a:solidFill>
              </a:rPr>
              <a:t>Decimal digits, letters, and special symbols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solidFill>
                  <a:srgbClr val="7028C0"/>
                </a:solidFill>
              </a:rPr>
              <a:t>Field </a:t>
            </a:r>
            <a:r>
              <a:rPr lang="en-US" altLang="en-US" sz="2200" dirty="0"/>
              <a:t>– </a:t>
            </a:r>
            <a:r>
              <a:rPr lang="en-US" altLang="en-US" sz="2200" dirty="0">
                <a:solidFill>
                  <a:srgbClr val="006600"/>
                </a:solidFill>
              </a:rPr>
              <a:t>group of characters </a:t>
            </a:r>
            <a:r>
              <a:rPr lang="en-US" altLang="en-US" sz="2200" dirty="0"/>
              <a:t>conveying meaning 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/>
              <a:t>Example:</a:t>
            </a:r>
            <a:r>
              <a:rPr lang="en-US" altLang="en-US" sz="1800" dirty="0"/>
              <a:t> your name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solidFill>
                  <a:srgbClr val="7028C0"/>
                </a:solidFill>
              </a:rPr>
              <a:t>Record</a:t>
            </a:r>
            <a:r>
              <a:rPr lang="en-US" altLang="en-US" sz="2200" dirty="0"/>
              <a:t> – </a:t>
            </a:r>
            <a:r>
              <a:rPr lang="en-US" altLang="en-US" sz="2200" dirty="0">
                <a:solidFill>
                  <a:srgbClr val="006600"/>
                </a:solidFill>
              </a:rPr>
              <a:t>group of related fields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/>
              <a:t>Represented by a </a:t>
            </a:r>
            <a:r>
              <a:rPr lang="en-US" altLang="en-US" sz="1800" dirty="0" err="1"/>
              <a:t>struct</a:t>
            </a:r>
            <a:r>
              <a:rPr lang="en-US" altLang="en-US" sz="1800" dirty="0"/>
              <a:t> or a class</a:t>
            </a:r>
          </a:p>
          <a:p>
            <a:pPr marL="5715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Example:</a:t>
            </a:r>
            <a:r>
              <a:rPr lang="en-US" altLang="en-US" sz="2000" dirty="0"/>
              <a:t> In a payroll system, a record for a particular employee that contained his/her identification number, name, address,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9605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0260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rgbClr val="C00000"/>
                </a:solidFill>
              </a:rPr>
              <a:t>Data Hierarchy (continued):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b="1" dirty="0">
                <a:solidFill>
                  <a:srgbClr val="7028C0"/>
                </a:solidFill>
              </a:rPr>
              <a:t>File</a:t>
            </a:r>
            <a:r>
              <a:rPr lang="en-US" altLang="en-US" sz="2200" dirty="0"/>
              <a:t> – group of related records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/>
              <a:t>Example: Employee information file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b="1" dirty="0">
                <a:solidFill>
                  <a:srgbClr val="7028C0"/>
                </a:solidFill>
              </a:rPr>
              <a:t>Database </a:t>
            </a:r>
            <a:r>
              <a:rPr lang="en-US" altLang="en-US" sz="2200" dirty="0"/>
              <a:t>– group of related files</a:t>
            </a:r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1381125" y="3276600"/>
            <a:ext cx="5172075" cy="3124200"/>
            <a:chOff x="1056" y="768"/>
            <a:chExt cx="3258" cy="1968"/>
          </a:xfrm>
        </p:grpSpPr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1631" y="2633"/>
              <a:ext cx="104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en-US" altLang="en-US" sz="1000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1400" y="2330"/>
              <a:ext cx="65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00000001</a:t>
              </a:r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1453" y="2009"/>
              <a:ext cx="571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   1</a:t>
              </a:r>
            </a:p>
          </p:txBody>
        </p:sp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1537" y="1733"/>
              <a:ext cx="33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1	</a:t>
              </a:r>
            </a:p>
          </p:txBody>
        </p:sp>
        <p:sp>
          <p:nvSpPr>
            <p:cNvPr id="101385" name="Rectangle 9"/>
            <p:cNvSpPr>
              <a:spLocks noChangeArrowheads="1"/>
            </p:cNvSpPr>
            <p:nvPr/>
          </p:nvSpPr>
          <p:spPr bwMode="auto">
            <a:xfrm>
              <a:off x="1965" y="1733"/>
              <a:ext cx="415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DSSD</a:t>
              </a:r>
            </a:p>
          </p:txBody>
        </p:sp>
        <p:sp>
          <p:nvSpPr>
            <p:cNvPr id="101386" name="Freeform 10"/>
            <p:cNvSpPr>
              <a:spLocks/>
            </p:cNvSpPr>
            <p:nvPr/>
          </p:nvSpPr>
          <p:spPr bwMode="auto">
            <a:xfrm>
              <a:off x="1673" y="2460"/>
              <a:ext cx="1" cy="1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4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7" name="Freeform 11"/>
            <p:cNvSpPr>
              <a:spLocks/>
            </p:cNvSpPr>
            <p:nvPr/>
          </p:nvSpPr>
          <p:spPr bwMode="auto">
            <a:xfrm>
              <a:off x="1673" y="2124"/>
              <a:ext cx="1" cy="1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4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8" name="Freeform 12"/>
            <p:cNvSpPr>
              <a:spLocks/>
            </p:cNvSpPr>
            <p:nvPr/>
          </p:nvSpPr>
          <p:spPr bwMode="auto">
            <a:xfrm>
              <a:off x="1670" y="1844"/>
              <a:ext cx="0" cy="1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44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9" name="Freeform 13"/>
            <p:cNvSpPr>
              <a:spLocks/>
            </p:cNvSpPr>
            <p:nvPr/>
          </p:nvSpPr>
          <p:spPr bwMode="auto">
            <a:xfrm>
              <a:off x="1460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0" name="Freeform 14"/>
            <p:cNvSpPr>
              <a:spLocks/>
            </p:cNvSpPr>
            <p:nvPr/>
          </p:nvSpPr>
          <p:spPr bwMode="auto">
            <a:xfrm>
              <a:off x="1927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1" name="Freeform 15"/>
            <p:cNvSpPr>
              <a:spLocks/>
            </p:cNvSpPr>
            <p:nvPr/>
          </p:nvSpPr>
          <p:spPr bwMode="auto">
            <a:xfrm>
              <a:off x="2861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2" name="Freeform 16"/>
            <p:cNvSpPr>
              <a:spLocks/>
            </p:cNvSpPr>
            <p:nvPr/>
          </p:nvSpPr>
          <p:spPr bwMode="auto">
            <a:xfrm>
              <a:off x="2394" y="173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3" name="Rectangle 17"/>
            <p:cNvSpPr>
              <a:spLocks noChangeArrowheads="1"/>
            </p:cNvSpPr>
            <p:nvPr/>
          </p:nvSpPr>
          <p:spPr bwMode="auto">
            <a:xfrm>
              <a:off x="2004" y="768"/>
              <a:ext cx="416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2425" y="768"/>
              <a:ext cx="415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DSSD</a:t>
              </a:r>
            </a:p>
          </p:txBody>
        </p:sp>
        <p:sp>
          <p:nvSpPr>
            <p:cNvPr id="101395" name="Freeform 19"/>
            <p:cNvSpPr>
              <a:spLocks/>
            </p:cNvSpPr>
            <p:nvPr/>
          </p:nvSpPr>
          <p:spPr bwMode="auto">
            <a:xfrm>
              <a:off x="1927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6" name="Freeform 20"/>
            <p:cNvSpPr>
              <a:spLocks/>
            </p:cNvSpPr>
            <p:nvPr/>
          </p:nvSpPr>
          <p:spPr bwMode="auto">
            <a:xfrm>
              <a:off x="2394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7" name="Freeform 21"/>
            <p:cNvSpPr>
              <a:spLocks/>
            </p:cNvSpPr>
            <p:nvPr/>
          </p:nvSpPr>
          <p:spPr bwMode="auto">
            <a:xfrm>
              <a:off x="3328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8" name="Freeform 22"/>
            <p:cNvSpPr>
              <a:spLocks/>
            </p:cNvSpPr>
            <p:nvPr/>
          </p:nvSpPr>
          <p:spPr bwMode="auto">
            <a:xfrm>
              <a:off x="2861" y="770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2004" y="900"/>
              <a:ext cx="26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  2</a:t>
              </a:r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2425" y="900"/>
              <a:ext cx="338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DAC</a:t>
              </a:r>
            </a:p>
          </p:txBody>
        </p:sp>
        <p:sp>
          <p:nvSpPr>
            <p:cNvPr id="101401" name="Freeform 25"/>
            <p:cNvSpPr>
              <a:spLocks/>
            </p:cNvSpPr>
            <p:nvPr/>
          </p:nvSpPr>
          <p:spPr bwMode="auto">
            <a:xfrm>
              <a:off x="1927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2" name="Freeform 26"/>
            <p:cNvSpPr>
              <a:spLocks/>
            </p:cNvSpPr>
            <p:nvPr/>
          </p:nvSpPr>
          <p:spPr bwMode="auto">
            <a:xfrm>
              <a:off x="2394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3" name="Freeform 27"/>
            <p:cNvSpPr>
              <a:spLocks/>
            </p:cNvSpPr>
            <p:nvPr/>
          </p:nvSpPr>
          <p:spPr bwMode="auto">
            <a:xfrm>
              <a:off x="3328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4" name="Freeform 28"/>
            <p:cNvSpPr>
              <a:spLocks/>
            </p:cNvSpPr>
            <p:nvPr/>
          </p:nvSpPr>
          <p:spPr bwMode="auto">
            <a:xfrm>
              <a:off x="2861" y="901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5" name="Rectangle 29"/>
            <p:cNvSpPr>
              <a:spLocks noChangeArrowheads="1"/>
            </p:cNvSpPr>
            <p:nvPr/>
          </p:nvSpPr>
          <p:spPr bwMode="auto">
            <a:xfrm>
              <a:off x="2004" y="1032"/>
              <a:ext cx="33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101406" name="Rectangle 30"/>
            <p:cNvSpPr>
              <a:spLocks noChangeArrowheads="1"/>
            </p:cNvSpPr>
            <p:nvPr/>
          </p:nvSpPr>
          <p:spPr bwMode="auto">
            <a:xfrm>
              <a:off x="2425" y="1032"/>
              <a:ext cx="415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WiMC</a:t>
              </a:r>
            </a:p>
          </p:txBody>
        </p:sp>
        <p:sp>
          <p:nvSpPr>
            <p:cNvPr id="101407" name="Freeform 31"/>
            <p:cNvSpPr>
              <a:spLocks/>
            </p:cNvSpPr>
            <p:nvPr/>
          </p:nvSpPr>
          <p:spPr bwMode="auto">
            <a:xfrm>
              <a:off x="1927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8" name="Freeform 32"/>
            <p:cNvSpPr>
              <a:spLocks/>
            </p:cNvSpPr>
            <p:nvPr/>
          </p:nvSpPr>
          <p:spPr bwMode="auto">
            <a:xfrm>
              <a:off x="2394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9" name="Freeform 33"/>
            <p:cNvSpPr>
              <a:spLocks/>
            </p:cNvSpPr>
            <p:nvPr/>
          </p:nvSpPr>
          <p:spPr bwMode="auto">
            <a:xfrm>
              <a:off x="3328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0" name="Freeform 34"/>
            <p:cNvSpPr>
              <a:spLocks/>
            </p:cNvSpPr>
            <p:nvPr/>
          </p:nvSpPr>
          <p:spPr bwMode="auto">
            <a:xfrm>
              <a:off x="2861" y="1033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1" name="Rectangle 35"/>
            <p:cNvSpPr>
              <a:spLocks noChangeArrowheads="1"/>
            </p:cNvSpPr>
            <p:nvPr/>
          </p:nvSpPr>
          <p:spPr bwMode="auto">
            <a:xfrm>
              <a:off x="2004" y="1163"/>
              <a:ext cx="338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101412" name="Rectangle 36"/>
            <p:cNvSpPr>
              <a:spLocks noChangeArrowheads="1"/>
            </p:cNvSpPr>
            <p:nvPr/>
          </p:nvSpPr>
          <p:spPr bwMode="auto">
            <a:xfrm>
              <a:off x="2425" y="1163"/>
              <a:ext cx="493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DESD</a:t>
              </a:r>
            </a:p>
          </p:txBody>
        </p:sp>
        <p:sp>
          <p:nvSpPr>
            <p:cNvPr id="101413" name="Freeform 37"/>
            <p:cNvSpPr>
              <a:spLocks/>
            </p:cNvSpPr>
            <p:nvPr/>
          </p:nvSpPr>
          <p:spPr bwMode="auto">
            <a:xfrm>
              <a:off x="1927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4" name="Freeform 38"/>
            <p:cNvSpPr>
              <a:spLocks/>
            </p:cNvSpPr>
            <p:nvPr/>
          </p:nvSpPr>
          <p:spPr bwMode="auto">
            <a:xfrm>
              <a:off x="2394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5" name="Freeform 39"/>
            <p:cNvSpPr>
              <a:spLocks/>
            </p:cNvSpPr>
            <p:nvPr/>
          </p:nvSpPr>
          <p:spPr bwMode="auto">
            <a:xfrm>
              <a:off x="3328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6" name="Freeform 40"/>
            <p:cNvSpPr>
              <a:spLocks/>
            </p:cNvSpPr>
            <p:nvPr/>
          </p:nvSpPr>
          <p:spPr bwMode="auto">
            <a:xfrm>
              <a:off x="2861" y="1165"/>
              <a:ext cx="467" cy="87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7" name="Rectangle 41"/>
            <p:cNvSpPr>
              <a:spLocks noChangeArrowheads="1"/>
            </p:cNvSpPr>
            <p:nvPr/>
          </p:nvSpPr>
          <p:spPr bwMode="auto">
            <a:xfrm>
              <a:off x="2004" y="1294"/>
              <a:ext cx="416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5	</a:t>
              </a:r>
            </a:p>
          </p:txBody>
        </p:sp>
        <p:sp>
          <p:nvSpPr>
            <p:cNvPr id="101418" name="Rectangle 42"/>
            <p:cNvSpPr>
              <a:spLocks noChangeArrowheads="1"/>
            </p:cNvSpPr>
            <p:nvPr/>
          </p:nvSpPr>
          <p:spPr bwMode="auto">
            <a:xfrm>
              <a:off x="2425" y="1296"/>
              <a:ext cx="415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400" b="1" noProof="1">
                  <a:latin typeface="Courier New" pitchFamily="49" charset="0"/>
                </a:rPr>
                <a:t>DASS</a:t>
              </a:r>
            </a:p>
          </p:txBody>
        </p:sp>
        <p:sp>
          <p:nvSpPr>
            <p:cNvPr id="101419" name="Freeform 43"/>
            <p:cNvSpPr>
              <a:spLocks/>
            </p:cNvSpPr>
            <p:nvPr/>
          </p:nvSpPr>
          <p:spPr bwMode="auto">
            <a:xfrm>
              <a:off x="1927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0" name="Freeform 44"/>
            <p:cNvSpPr>
              <a:spLocks/>
            </p:cNvSpPr>
            <p:nvPr/>
          </p:nvSpPr>
          <p:spPr bwMode="auto">
            <a:xfrm>
              <a:off x="2394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1" name="Freeform 45"/>
            <p:cNvSpPr>
              <a:spLocks/>
            </p:cNvSpPr>
            <p:nvPr/>
          </p:nvSpPr>
          <p:spPr bwMode="auto">
            <a:xfrm>
              <a:off x="3328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2" name="Freeform 46"/>
            <p:cNvSpPr>
              <a:spLocks/>
            </p:cNvSpPr>
            <p:nvPr/>
          </p:nvSpPr>
          <p:spPr bwMode="auto">
            <a:xfrm>
              <a:off x="2861" y="1296"/>
              <a:ext cx="467" cy="88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17 h 20000"/>
                <a:gd name="T4" fmla="*/ 0 w 20000"/>
                <a:gd name="T5" fmla="*/ 19917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3" name="Freeform 47"/>
            <p:cNvSpPr>
              <a:spLocks/>
            </p:cNvSpPr>
            <p:nvPr/>
          </p:nvSpPr>
          <p:spPr bwMode="auto">
            <a:xfrm>
              <a:off x="1694" y="819"/>
              <a:ext cx="233" cy="872"/>
            </a:xfrm>
            <a:custGeom>
              <a:avLst/>
              <a:gdLst>
                <a:gd name="T0" fmla="*/ 19944 w 20000"/>
                <a:gd name="T1" fmla="*/ 0 h 20000"/>
                <a:gd name="T2" fmla="*/ 0 w 20000"/>
                <a:gd name="T3" fmla="*/ 0 h 20000"/>
                <a:gd name="T4" fmla="*/ 0 w 20000"/>
                <a:gd name="T5" fmla="*/ 1998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  <a:lnTo>
                    <a:pt x="0" y="19988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lg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4" name="Rectangle 48"/>
            <p:cNvSpPr>
              <a:spLocks noChangeArrowheads="1"/>
            </p:cNvSpPr>
            <p:nvPr/>
          </p:nvSpPr>
          <p:spPr bwMode="auto">
            <a:xfrm>
              <a:off x="3976" y="1032"/>
              <a:ext cx="338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700" b="1" noProof="1">
                  <a:solidFill>
                    <a:srgbClr val="7028C0"/>
                  </a:solidFill>
                  <a:latin typeface="Courier New" pitchFamily="49" charset="0"/>
                </a:rPr>
                <a:t>File</a:t>
              </a:r>
            </a:p>
          </p:txBody>
        </p:sp>
        <p:sp>
          <p:nvSpPr>
            <p:cNvPr id="101425" name="Rectangle 49"/>
            <p:cNvSpPr>
              <a:spLocks noChangeArrowheads="1"/>
            </p:cNvSpPr>
            <p:nvPr/>
          </p:nvSpPr>
          <p:spPr bwMode="auto">
            <a:xfrm>
              <a:off x="3543" y="1735"/>
              <a:ext cx="493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700" b="1" noProof="1">
                  <a:solidFill>
                    <a:srgbClr val="7028C0"/>
                  </a:solidFill>
                  <a:latin typeface="Courier New" pitchFamily="49" charset="0"/>
                </a:rPr>
                <a:t>Record</a:t>
              </a:r>
            </a:p>
          </p:txBody>
        </p:sp>
        <p:sp>
          <p:nvSpPr>
            <p:cNvPr id="101426" name="Rectangle 50"/>
            <p:cNvSpPr>
              <a:spLocks noChangeArrowheads="1"/>
            </p:cNvSpPr>
            <p:nvPr/>
          </p:nvSpPr>
          <p:spPr bwMode="auto">
            <a:xfrm>
              <a:off x="1818" y="1994"/>
              <a:ext cx="416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en-US" sz="1700" b="1" noProof="1">
                  <a:solidFill>
                    <a:srgbClr val="7028C0"/>
                  </a:solidFill>
                  <a:latin typeface="Courier New" pitchFamily="49" charset="0"/>
                </a:rPr>
                <a:t>Field</a:t>
              </a:r>
            </a:p>
          </p:txBody>
        </p:sp>
        <p:sp>
          <p:nvSpPr>
            <p:cNvPr id="101427" name="Rectangle 51"/>
            <p:cNvSpPr>
              <a:spLocks noChangeArrowheads="1"/>
            </p:cNvSpPr>
            <p:nvPr/>
          </p:nvSpPr>
          <p:spPr bwMode="auto">
            <a:xfrm>
              <a:off x="1984" y="2305"/>
              <a:ext cx="2177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en-US" sz="1700" b="1" noProof="1">
                  <a:solidFill>
                    <a:srgbClr val="7028C0"/>
                  </a:solidFill>
                  <a:latin typeface="Courier New" pitchFamily="49" charset="0"/>
                </a:rPr>
                <a:t>Byte (Stores 1)</a:t>
              </a:r>
            </a:p>
          </p:txBody>
        </p:sp>
        <p:sp>
          <p:nvSpPr>
            <p:cNvPr id="101428" name="Rectangle 52"/>
            <p:cNvSpPr>
              <a:spLocks noChangeArrowheads="1"/>
            </p:cNvSpPr>
            <p:nvPr/>
          </p:nvSpPr>
          <p:spPr bwMode="auto">
            <a:xfrm>
              <a:off x="1989" y="2633"/>
              <a:ext cx="261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en-US" sz="1700" b="1" noProof="1">
                  <a:solidFill>
                    <a:srgbClr val="7028C0"/>
                  </a:solidFill>
                  <a:latin typeface="Courier New" pitchFamily="49" charset="0"/>
                </a:rPr>
                <a:t>Bit</a:t>
              </a:r>
            </a:p>
          </p:txBody>
        </p:sp>
        <p:sp>
          <p:nvSpPr>
            <p:cNvPr id="101429" name="Rectangle 53"/>
            <p:cNvSpPr>
              <a:spLocks noChangeArrowheads="1"/>
            </p:cNvSpPr>
            <p:nvPr/>
          </p:nvSpPr>
          <p:spPr bwMode="auto">
            <a:xfrm>
              <a:off x="1056" y="2139"/>
              <a:ext cx="27" cy="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altLang="en-US" noProof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6" name="Rectangle 54"/>
          <p:cNvSpPr txBox="1">
            <a:spLocks noChangeArrowheads="1"/>
          </p:cNvSpPr>
          <p:nvPr/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 dirty="0"/>
              <a:t>2. The Data Hierarchy…</a:t>
            </a:r>
          </a:p>
        </p:txBody>
      </p:sp>
    </p:spTree>
    <p:extLst>
      <p:ext uri="{BB962C8B-B14F-4D97-AF65-F5344CB8AC3E}">
        <p14:creationId xmlns:p14="http://schemas.microsoft.com/office/powerpoint/2010/main" xmlns="" val="42760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8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60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rgbClr val="C00000"/>
                </a:solidFill>
              </a:rPr>
              <a:t>Data files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b="1" dirty="0">
                <a:solidFill>
                  <a:srgbClr val="7028C0"/>
                </a:solidFill>
              </a:rPr>
              <a:t>Record key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/>
              <a:t>Identifies a record to facilitate the retrieval of specific records from a file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b="1" dirty="0">
                <a:solidFill>
                  <a:srgbClr val="7028C0"/>
                </a:solidFill>
              </a:rPr>
              <a:t>Sequential file 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/>
              <a:t> Records typically sorted by key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 dirty="0"/>
              <a:t>2. The Data Hierarchy…</a:t>
            </a:r>
          </a:p>
        </p:txBody>
      </p:sp>
    </p:spTree>
    <p:extLst>
      <p:ext uri="{BB962C8B-B14F-4D97-AF65-F5344CB8AC3E}">
        <p14:creationId xmlns:p14="http://schemas.microsoft.com/office/powerpoint/2010/main" xmlns="" val="32624674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3. Files and Streams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841375"/>
            <a:ext cx="8763000" cy="50260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solidFill>
                  <a:srgbClr val="7028C0"/>
                </a:solidFill>
              </a:rPr>
              <a:t>C views each file as a sequence of bytes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/>
              <a:t>File ends with the end-of-file </a:t>
            </a:r>
            <a:r>
              <a:rPr lang="en-US" altLang="en-US" sz="2200" dirty="0">
                <a:solidFill>
                  <a:srgbClr val="C00000"/>
                </a:solidFill>
              </a:rPr>
              <a:t>(EOF) </a:t>
            </a:r>
            <a:r>
              <a:rPr lang="en-US" altLang="en-US" sz="2200" dirty="0"/>
              <a:t>marker, Or, file ends at a specified byte.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solidFill>
                  <a:srgbClr val="7028C0"/>
                </a:solidFill>
              </a:rPr>
              <a:t>Stream created when a file is opened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/>
              <a:t>Provide </a:t>
            </a:r>
            <a:r>
              <a:rPr lang="en-US" altLang="en-US" sz="2200" dirty="0">
                <a:solidFill>
                  <a:srgbClr val="C00000"/>
                </a:solidFill>
              </a:rPr>
              <a:t>communication channel </a:t>
            </a:r>
            <a:r>
              <a:rPr lang="en-US" altLang="en-US" sz="2200" dirty="0">
                <a:solidFill>
                  <a:srgbClr val="006600"/>
                </a:solidFill>
              </a:rPr>
              <a:t>between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C00000"/>
                </a:solidFill>
              </a:rPr>
              <a:t>files and programs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/>
              <a:t>Opening a file returns </a:t>
            </a:r>
            <a:r>
              <a:rPr lang="en-US" altLang="en-US" sz="2200" dirty="0">
                <a:solidFill>
                  <a:srgbClr val="FF6600"/>
                </a:solidFill>
              </a:rPr>
              <a:t>a pointer </a:t>
            </a:r>
            <a:r>
              <a:rPr lang="en-US" altLang="en-US" sz="2200" dirty="0"/>
              <a:t>to a FILE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/>
              <a:t>Example file pointers: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900" dirty="0" err="1">
                <a:solidFill>
                  <a:srgbClr val="800000"/>
                </a:solidFill>
              </a:rPr>
              <a:t>stdin</a:t>
            </a:r>
            <a:r>
              <a:rPr lang="en-US" altLang="en-US" sz="1900" dirty="0">
                <a:solidFill>
                  <a:srgbClr val="800000"/>
                </a:solidFill>
              </a:rPr>
              <a:t> -</a:t>
            </a:r>
            <a:r>
              <a:rPr lang="en-US" altLang="en-US" sz="1900" dirty="0"/>
              <a:t> standard input (keyboard)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900" dirty="0" err="1">
                <a:solidFill>
                  <a:srgbClr val="800000"/>
                </a:solidFill>
              </a:rPr>
              <a:t>stdout</a:t>
            </a:r>
            <a:r>
              <a:rPr lang="en-US" altLang="en-US" sz="1900" dirty="0"/>
              <a:t> - standard output (screen)</a:t>
            </a:r>
          </a:p>
          <a:p>
            <a:pPr lvl="3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900" dirty="0" err="1">
                <a:solidFill>
                  <a:srgbClr val="800000"/>
                </a:solidFill>
              </a:rPr>
              <a:t>stderr</a:t>
            </a:r>
            <a:r>
              <a:rPr lang="en-US" altLang="en-US" sz="1900" dirty="0"/>
              <a:t> - standard error (screen)</a:t>
            </a:r>
          </a:p>
        </p:txBody>
      </p:sp>
    </p:spTree>
    <p:extLst>
      <p:ext uri="{BB962C8B-B14F-4D97-AF65-F5344CB8AC3E}">
        <p14:creationId xmlns:p14="http://schemas.microsoft.com/office/powerpoint/2010/main" xmlns="" val="6222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3. Files and Streams…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1"/>
            <a:ext cx="8763000" cy="1752599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b="1" dirty="0">
                <a:solidFill>
                  <a:srgbClr val="7028C0"/>
                </a:solidFill>
              </a:rPr>
              <a:t>FILE structure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/>
              <a:t>File descriptor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ea typeface="+mn-ea"/>
                <a:cs typeface="+mn-cs"/>
              </a:rPr>
              <a:t>Index into operating system array called the </a:t>
            </a:r>
            <a:r>
              <a:rPr lang="en-US" altLang="en-US" sz="2200" dirty="0">
                <a:solidFill>
                  <a:srgbClr val="006600"/>
                </a:solidFill>
                <a:ea typeface="+mn-ea"/>
                <a:cs typeface="+mn-cs"/>
              </a:rPr>
              <a:t>open file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5099162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014" y="1066800"/>
            <a:ext cx="8229600" cy="54070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b="1" dirty="0">
                <a:solidFill>
                  <a:srgbClr val="C00000"/>
                </a:solidFill>
              </a:rPr>
              <a:t>Table of file open modes: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05800" cy="533400"/>
          </a:xfrm>
        </p:spPr>
        <p:txBody>
          <a:bodyPr/>
          <a:lstStyle/>
          <a:p>
            <a:r>
              <a:rPr lang="en-US" altLang="en-US" sz="3200" b="1" dirty="0"/>
              <a:t>3. Files and Streams…</a:t>
            </a:r>
          </a:p>
        </p:txBody>
      </p:sp>
      <p:pic>
        <p:nvPicPr>
          <p:cNvPr id="31954" name="Picture 2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12" t="29651" r="32301" b="45333"/>
          <a:stretch/>
        </p:blipFill>
        <p:spPr bwMode="auto">
          <a:xfrm>
            <a:off x="762000" y="1524000"/>
            <a:ext cx="785362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453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11921</TotalTime>
  <Words>2071</Words>
  <Application>Microsoft Office PowerPoint</Application>
  <PresentationFormat>On-screen Show (4:3)</PresentationFormat>
  <Paragraphs>597</Paragraphs>
  <Slides>36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verygood</vt:lpstr>
      <vt:lpstr>Title &amp; Subtitle copy</vt:lpstr>
      <vt:lpstr>Slide 1</vt:lpstr>
      <vt:lpstr>Slide 2</vt:lpstr>
      <vt:lpstr>1. Introduction</vt:lpstr>
      <vt:lpstr>2. The Data Hierarchy</vt:lpstr>
      <vt:lpstr>Slide 5</vt:lpstr>
      <vt:lpstr>Slide 6</vt:lpstr>
      <vt:lpstr>3. Files and Streams</vt:lpstr>
      <vt:lpstr>3. Files and Streams…</vt:lpstr>
      <vt:lpstr>3. Files and Streams…</vt:lpstr>
      <vt:lpstr>3. Files and Streams…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4. Creating a Sequential Access File</vt:lpstr>
      <vt:lpstr>4. Creating a Sequential Access File…</vt:lpstr>
      <vt:lpstr>4. Creating a Sequential Access File…</vt:lpstr>
      <vt:lpstr>File reading - fgetc</vt:lpstr>
      <vt:lpstr>File reading - fgets</vt:lpstr>
      <vt:lpstr>File writing and reading – fptus and fgets</vt:lpstr>
      <vt:lpstr>File reading - fscanf</vt:lpstr>
      <vt:lpstr>Slide 26</vt:lpstr>
      <vt:lpstr>Slide 27</vt:lpstr>
      <vt:lpstr>5. Reading Data from a Sequential Access File</vt:lpstr>
      <vt:lpstr>Slide 29</vt:lpstr>
      <vt:lpstr>Slide 30</vt:lpstr>
      <vt:lpstr>Slide 31</vt:lpstr>
      <vt:lpstr>Slide 32</vt:lpstr>
      <vt:lpstr>Slide 33</vt:lpstr>
      <vt:lpstr>Binary file reading and writing</vt:lpstr>
      <vt:lpstr>fseek()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mahendra</cp:lastModifiedBy>
  <cp:revision>4571</cp:revision>
  <dcterms:created xsi:type="dcterms:W3CDTF">2012-06-25T07:19:09Z</dcterms:created>
  <dcterms:modified xsi:type="dcterms:W3CDTF">2022-03-25T04:18:31Z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