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18"/>
  </p:notesMasterIdLst>
  <p:sldIdLst>
    <p:sldId id="1024" r:id="rId7"/>
    <p:sldId id="976" r:id="rId8"/>
    <p:sldId id="712" r:id="rId9"/>
    <p:sldId id="762" r:id="rId10"/>
    <p:sldId id="714" r:id="rId11"/>
    <p:sldId id="847" r:id="rId12"/>
    <p:sldId id="848" r:id="rId13"/>
    <p:sldId id="772" r:id="rId14"/>
    <p:sldId id="775" r:id="rId15"/>
    <p:sldId id="777" r:id="rId16"/>
    <p:sldId id="102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91" d="100"/>
          <a:sy n="91" d="100"/>
        </p:scale>
        <p:origin x="-12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CFE8B2C3-0F91-45F2-A97E-DC7EEF63C4D8}"/>
    <pc:docChg chg="undo custSel delSld modSld">
      <pc:chgData name="mahendra.cdac@gmail.com" userId="036982265d87b8e5" providerId="LiveId" clId="{CFE8B2C3-0F91-45F2-A97E-DC7EEF63C4D8}" dt="2021-05-24T02:34:25.669" v="176" actId="20577"/>
      <pc:docMkLst>
        <pc:docMk/>
      </pc:docMkLst>
      <pc:sldChg chg="del">
        <pc:chgData name="mahendra.cdac@gmail.com" userId="036982265d87b8e5" providerId="LiveId" clId="{CFE8B2C3-0F91-45F2-A97E-DC7EEF63C4D8}" dt="2021-05-23T12:12:13.269" v="18" actId="47"/>
        <pc:sldMkLst>
          <pc:docMk/>
          <pc:sldMk cId="3986470099" sldId="711"/>
        </pc:sldMkLst>
      </pc:sldChg>
      <pc:sldChg chg="del">
        <pc:chgData name="mahendra.cdac@gmail.com" userId="036982265d87b8e5" providerId="LiveId" clId="{CFE8B2C3-0F91-45F2-A97E-DC7EEF63C4D8}" dt="2021-05-23T12:12:54.339" v="20" actId="47"/>
        <pc:sldMkLst>
          <pc:docMk/>
          <pc:sldMk cId="1312306081" sldId="713"/>
        </pc:sldMkLst>
      </pc:sldChg>
      <pc:sldChg chg="del">
        <pc:chgData name="mahendra.cdac@gmail.com" userId="036982265d87b8e5" providerId="LiveId" clId="{CFE8B2C3-0F91-45F2-A97E-DC7EEF63C4D8}" dt="2021-05-23T12:13:23.410" v="21" actId="47"/>
        <pc:sldMkLst>
          <pc:docMk/>
          <pc:sldMk cId="1223928154" sldId="715"/>
        </pc:sldMkLst>
      </pc:sldChg>
      <pc:sldChg chg="del">
        <pc:chgData name="mahendra.cdac@gmail.com" userId="036982265d87b8e5" providerId="LiveId" clId="{CFE8B2C3-0F91-45F2-A97E-DC7EEF63C4D8}" dt="2021-05-23T12:13:26.561" v="22" actId="47"/>
        <pc:sldMkLst>
          <pc:docMk/>
          <pc:sldMk cId="3583985629" sldId="717"/>
        </pc:sldMkLst>
      </pc:sldChg>
      <pc:sldChg chg="del">
        <pc:chgData name="mahendra.cdac@gmail.com" userId="036982265d87b8e5" providerId="LiveId" clId="{CFE8B2C3-0F91-45F2-A97E-DC7EEF63C4D8}" dt="2021-05-23T12:13:29.489" v="23" actId="47"/>
        <pc:sldMkLst>
          <pc:docMk/>
          <pc:sldMk cId="461811987" sldId="718"/>
        </pc:sldMkLst>
      </pc:sldChg>
      <pc:sldChg chg="del">
        <pc:chgData name="mahendra.cdac@gmail.com" userId="036982265d87b8e5" providerId="LiveId" clId="{CFE8B2C3-0F91-45F2-A97E-DC7EEF63C4D8}" dt="2021-05-23T12:14:36.388" v="28" actId="47"/>
        <pc:sldMkLst>
          <pc:docMk/>
          <pc:sldMk cId="1768891808" sldId="747"/>
        </pc:sldMkLst>
      </pc:sldChg>
      <pc:sldChg chg="del">
        <pc:chgData name="mahendra.cdac@gmail.com" userId="036982265d87b8e5" providerId="LiveId" clId="{CFE8B2C3-0F91-45F2-A97E-DC7EEF63C4D8}" dt="2021-05-23T12:10:44.881" v="15" actId="47"/>
        <pc:sldMkLst>
          <pc:docMk/>
          <pc:sldMk cId="1061429216" sldId="759"/>
        </pc:sldMkLst>
      </pc:sldChg>
      <pc:sldChg chg="del">
        <pc:chgData name="mahendra.cdac@gmail.com" userId="036982265d87b8e5" providerId="LiveId" clId="{CFE8B2C3-0F91-45F2-A97E-DC7EEF63C4D8}" dt="2021-05-23T12:11:02.379" v="16" actId="47"/>
        <pc:sldMkLst>
          <pc:docMk/>
          <pc:sldMk cId="2193682046" sldId="760"/>
        </pc:sldMkLst>
      </pc:sldChg>
      <pc:sldChg chg="del">
        <pc:chgData name="mahendra.cdac@gmail.com" userId="036982265d87b8e5" providerId="LiveId" clId="{CFE8B2C3-0F91-45F2-A97E-DC7EEF63C4D8}" dt="2021-05-23T12:12:10.377" v="17" actId="47"/>
        <pc:sldMkLst>
          <pc:docMk/>
          <pc:sldMk cId="382540336" sldId="761"/>
        </pc:sldMkLst>
      </pc:sldChg>
      <pc:sldChg chg="del">
        <pc:chgData name="mahendra.cdac@gmail.com" userId="036982265d87b8e5" providerId="LiveId" clId="{CFE8B2C3-0F91-45F2-A97E-DC7EEF63C4D8}" dt="2021-05-23T12:14:21.960" v="24" actId="47"/>
        <pc:sldMkLst>
          <pc:docMk/>
          <pc:sldMk cId="233409437" sldId="763"/>
        </pc:sldMkLst>
      </pc:sldChg>
      <pc:sldChg chg="del">
        <pc:chgData name="mahendra.cdac@gmail.com" userId="036982265d87b8e5" providerId="LiveId" clId="{CFE8B2C3-0F91-45F2-A97E-DC7EEF63C4D8}" dt="2021-05-23T12:14:29.522" v="26" actId="47"/>
        <pc:sldMkLst>
          <pc:docMk/>
          <pc:sldMk cId="614350478" sldId="765"/>
        </pc:sldMkLst>
      </pc:sldChg>
      <pc:sldChg chg="del">
        <pc:chgData name="mahendra.cdac@gmail.com" userId="036982265d87b8e5" providerId="LiveId" clId="{CFE8B2C3-0F91-45F2-A97E-DC7EEF63C4D8}" dt="2021-05-23T12:14:38.994" v="29" actId="47"/>
        <pc:sldMkLst>
          <pc:docMk/>
          <pc:sldMk cId="2891219183" sldId="766"/>
        </pc:sldMkLst>
      </pc:sldChg>
      <pc:sldChg chg="del">
        <pc:chgData name="mahendra.cdac@gmail.com" userId="036982265d87b8e5" providerId="LiveId" clId="{CFE8B2C3-0F91-45F2-A97E-DC7EEF63C4D8}" dt="2021-05-23T12:14:34.080" v="27" actId="47"/>
        <pc:sldMkLst>
          <pc:docMk/>
          <pc:sldMk cId="4030756350" sldId="768"/>
        </pc:sldMkLst>
      </pc:sldChg>
      <pc:sldChg chg="del">
        <pc:chgData name="mahendra.cdac@gmail.com" userId="036982265d87b8e5" providerId="LiveId" clId="{CFE8B2C3-0F91-45F2-A97E-DC7EEF63C4D8}" dt="2021-05-23T16:06:15.482" v="133" actId="47"/>
        <pc:sldMkLst>
          <pc:docMk/>
          <pc:sldMk cId="1902379338" sldId="773"/>
        </pc:sldMkLst>
      </pc:sldChg>
      <pc:sldChg chg="del">
        <pc:chgData name="mahendra.cdac@gmail.com" userId="036982265d87b8e5" providerId="LiveId" clId="{CFE8B2C3-0F91-45F2-A97E-DC7EEF63C4D8}" dt="2021-05-23T16:05:38.182" v="132" actId="47"/>
        <pc:sldMkLst>
          <pc:docMk/>
          <pc:sldMk cId="2795665500" sldId="774"/>
        </pc:sldMkLst>
      </pc:sldChg>
      <pc:sldChg chg="delSp modSp mod">
        <pc:chgData name="mahendra.cdac@gmail.com" userId="036982265d87b8e5" providerId="LiveId" clId="{CFE8B2C3-0F91-45F2-A97E-DC7EEF63C4D8}" dt="2021-05-23T16:05:26.990" v="131" actId="14100"/>
        <pc:sldMkLst>
          <pc:docMk/>
          <pc:sldMk cId="4139059746" sldId="775"/>
        </pc:sldMkLst>
        <pc:spChg chg="del mod">
          <ac:chgData name="mahendra.cdac@gmail.com" userId="036982265d87b8e5" providerId="LiveId" clId="{CFE8B2C3-0F91-45F2-A97E-DC7EEF63C4D8}" dt="2021-05-23T16:05:10.986" v="129" actId="478"/>
          <ac:spMkLst>
            <pc:docMk/>
            <pc:sldMk cId="4139059746" sldId="775"/>
            <ac:spMk id="7" creationId="{00000000-0000-0000-0000-000000000000}"/>
          </ac:spMkLst>
        </pc:spChg>
        <pc:spChg chg="mod">
          <ac:chgData name="mahendra.cdac@gmail.com" userId="036982265d87b8e5" providerId="LiveId" clId="{CFE8B2C3-0F91-45F2-A97E-DC7EEF63C4D8}" dt="2021-05-23T16:05:26.990" v="131" actId="14100"/>
          <ac:spMkLst>
            <pc:docMk/>
            <pc:sldMk cId="4139059746" sldId="775"/>
            <ac:spMk id="8" creationId="{00000000-0000-0000-0000-000000000000}"/>
          </ac:spMkLst>
        </pc:spChg>
        <pc:spChg chg="del">
          <ac:chgData name="mahendra.cdac@gmail.com" userId="036982265d87b8e5" providerId="LiveId" clId="{CFE8B2C3-0F91-45F2-A97E-DC7EEF63C4D8}" dt="2021-05-23T16:04:27.082" v="125" actId="478"/>
          <ac:spMkLst>
            <pc:docMk/>
            <pc:sldMk cId="4139059746" sldId="775"/>
            <ac:spMk id="9" creationId="{00000000-0000-0000-0000-000000000000}"/>
          </ac:spMkLst>
        </pc:spChg>
      </pc:sldChg>
      <pc:sldChg chg="addSp delSp modSp mod">
        <pc:chgData name="mahendra.cdac@gmail.com" userId="036982265d87b8e5" providerId="LiveId" clId="{CFE8B2C3-0F91-45F2-A97E-DC7EEF63C4D8}" dt="2021-05-24T02:34:25.669" v="176" actId="20577"/>
        <pc:sldMkLst>
          <pc:docMk/>
          <pc:sldMk cId="2364735049" sldId="777"/>
        </pc:sldMkLst>
        <pc:spChg chg="mod">
          <ac:chgData name="mahendra.cdac@gmail.com" userId="036982265d87b8e5" providerId="LiveId" clId="{CFE8B2C3-0F91-45F2-A97E-DC7EEF63C4D8}" dt="2021-05-24T02:34:25.669" v="176" actId="20577"/>
          <ac:spMkLst>
            <pc:docMk/>
            <pc:sldMk cId="2364735049" sldId="777"/>
            <ac:spMk id="2" creationId="{00000000-0000-0000-0000-000000000000}"/>
          </ac:spMkLst>
        </pc:spChg>
        <pc:spChg chg="add del mod">
          <ac:chgData name="mahendra.cdac@gmail.com" userId="036982265d87b8e5" providerId="LiveId" clId="{CFE8B2C3-0F91-45F2-A97E-DC7EEF63C4D8}" dt="2021-05-23T15:44:17.192" v="98" actId="21"/>
          <ac:spMkLst>
            <pc:docMk/>
            <pc:sldMk cId="2364735049" sldId="777"/>
            <ac:spMk id="3" creationId="{F8EB30F5-5F86-4FF2-B439-6ACDEE0C6C9E}"/>
          </ac:spMkLst>
        </pc:spChg>
        <pc:spChg chg="add mod">
          <ac:chgData name="mahendra.cdac@gmail.com" userId="036982265d87b8e5" providerId="LiveId" clId="{CFE8B2C3-0F91-45F2-A97E-DC7EEF63C4D8}" dt="2021-05-23T15:45:46.100" v="109" actId="21"/>
          <ac:spMkLst>
            <pc:docMk/>
            <pc:sldMk cId="2364735049" sldId="777"/>
            <ac:spMk id="4" creationId="{00F86B82-5755-4551-848F-D249A999C77E}"/>
          </ac:spMkLst>
        </pc:spChg>
        <pc:spChg chg="mod">
          <ac:chgData name="mahendra.cdac@gmail.com" userId="036982265d87b8e5" providerId="LiveId" clId="{CFE8B2C3-0F91-45F2-A97E-DC7EEF63C4D8}" dt="2021-05-23T12:25:49.984" v="49" actId="20577"/>
          <ac:spMkLst>
            <pc:docMk/>
            <pc:sldMk cId="2364735049" sldId="777"/>
            <ac:spMk id="26626" creationId="{00000000-0000-0000-0000-000000000000}"/>
          </ac:spMkLst>
        </pc:spChg>
      </pc:sldChg>
      <pc:sldChg chg="del">
        <pc:chgData name="mahendra.cdac@gmail.com" userId="036982265d87b8e5" providerId="LiveId" clId="{CFE8B2C3-0F91-45F2-A97E-DC7EEF63C4D8}" dt="2021-05-23T12:12:47.916" v="19" actId="47"/>
        <pc:sldMkLst>
          <pc:docMk/>
          <pc:sldMk cId="1831874430" sldId="843"/>
        </pc:sldMkLst>
      </pc:sldChg>
      <pc:sldChg chg="del">
        <pc:chgData name="mahendra.cdac@gmail.com" userId="036982265d87b8e5" providerId="LiveId" clId="{CFE8B2C3-0F91-45F2-A97E-DC7EEF63C4D8}" dt="2021-05-23T12:14:25.633" v="25" actId="47"/>
        <pc:sldMkLst>
          <pc:docMk/>
          <pc:sldMk cId="2180190078" sldId="844"/>
        </pc:sldMkLst>
      </pc:sldChg>
      <pc:sldChg chg="modSp mod">
        <pc:chgData name="mahendra.cdac@gmail.com" userId="036982265d87b8e5" providerId="LiveId" clId="{CFE8B2C3-0F91-45F2-A97E-DC7EEF63C4D8}" dt="2021-05-23T12:26:45.034" v="55" actId="20577"/>
        <pc:sldMkLst>
          <pc:docMk/>
          <pc:sldMk cId="1794830576" sldId="847"/>
        </pc:sldMkLst>
        <pc:spChg chg="mod">
          <ac:chgData name="mahendra.cdac@gmail.com" userId="036982265d87b8e5" providerId="LiveId" clId="{CFE8B2C3-0F91-45F2-A97E-DC7EEF63C4D8}" dt="2021-05-23T12:26:45.034" v="55" actId="20577"/>
          <ac:spMkLst>
            <pc:docMk/>
            <pc:sldMk cId="1794830576" sldId="847"/>
            <ac:spMk id="2" creationId="{00000000-0000-0000-0000-000000000000}"/>
          </ac:spMkLst>
        </pc:spChg>
      </pc:sldChg>
      <pc:sldChg chg="modSp mod">
        <pc:chgData name="mahendra.cdac@gmail.com" userId="036982265d87b8e5" providerId="LiveId" clId="{CFE8B2C3-0F91-45F2-A97E-DC7EEF63C4D8}" dt="2021-05-23T12:26:59.262" v="61" actId="20577"/>
        <pc:sldMkLst>
          <pc:docMk/>
          <pc:sldMk cId="2511324396" sldId="848"/>
        </pc:sldMkLst>
        <pc:spChg chg="mod">
          <ac:chgData name="mahendra.cdac@gmail.com" userId="036982265d87b8e5" providerId="LiveId" clId="{CFE8B2C3-0F91-45F2-A97E-DC7EEF63C4D8}" dt="2021-05-23T12:26:59.262" v="61" actId="20577"/>
          <ac:spMkLst>
            <pc:docMk/>
            <pc:sldMk cId="2511324396" sldId="848"/>
            <ac:spMk id="2" creationId="{00000000-0000-0000-0000-000000000000}"/>
          </ac:spMkLst>
        </pc:spChg>
      </pc:sldChg>
      <pc:sldChg chg="modSp mod">
        <pc:chgData name="mahendra.cdac@gmail.com" userId="036982265d87b8e5" providerId="LiveId" clId="{CFE8B2C3-0F91-45F2-A97E-DC7EEF63C4D8}" dt="2021-05-23T12:10:29.041" v="14" actId="20577"/>
        <pc:sldMkLst>
          <pc:docMk/>
          <pc:sldMk cId="2848006198" sldId="976"/>
        </pc:sldMkLst>
        <pc:spChg chg="mod">
          <ac:chgData name="mahendra.cdac@gmail.com" userId="036982265d87b8e5" providerId="LiveId" clId="{CFE8B2C3-0F91-45F2-A97E-DC7EEF63C4D8}" dt="2021-05-23T12:10:29.041" v="14" actId="20577"/>
          <ac:spMkLst>
            <pc:docMk/>
            <pc:sldMk cId="2848006198" sldId="976"/>
            <ac:spMk id="3" creationId="{00000000-0000-0000-0000-000000000000}"/>
          </ac:spMkLst>
        </pc:spChg>
      </pc:sldChg>
      <pc:sldChg chg="delSp modSp modAnim">
        <pc:chgData name="mahendra.cdac@gmail.com" userId="036982265d87b8e5" providerId="LiveId" clId="{CFE8B2C3-0F91-45F2-A97E-DC7EEF63C4D8}" dt="2021-05-23T12:10:22.475" v="10" actId="20577"/>
        <pc:sldMkLst>
          <pc:docMk/>
          <pc:sldMk cId="4285678271" sldId="1024"/>
        </pc:sldMkLst>
        <pc:spChg chg="del">
          <ac:chgData name="mahendra.cdac@gmail.com" userId="036982265d87b8e5" providerId="LiveId" clId="{CFE8B2C3-0F91-45F2-A97E-DC7EEF63C4D8}" dt="2021-05-23T12:10:14.271" v="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CFE8B2C3-0F91-45F2-A97E-DC7EEF63C4D8}" dt="2021-05-23T12:10:22.475" v="10" actId="20577"/>
          <ac:spMkLst>
            <pc:docMk/>
            <pc:sldMk cId="4285678271" sldId="1024"/>
            <ac:spMk id="30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will be varying in different machines. However, you will notice that the version that uses the inline assembly executes a great deal faster.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GCC's optimizer attempts to rearrange and rewrite program' code to minimize execution time even in the presence of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expressions. If the optimizer determines that an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asm's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output values are not used, the instruction will be omitted unless the keyword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between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arguments. (As a special case, GCC will not move an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any output operands outside a loop.) Any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moved in ways that are difficult to predict, even across jumps. The only way to guarantee a particular assembly instruction ordering is to include all the instructions in the same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asm's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restrict the optimizer's effectiveness because the compiler does not know the </a:t>
            </a:r>
            <a:r>
              <a:rPr lang="en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asms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semantics. GCC is forced to make conservative guesses that may prevent some optimizations.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84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10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4082459/fatal-error-bits-libc-header-start-h-no-such-file-or-directory-while-compil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Compilation issues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92076"/>
            <a:ext cx="8915400" cy="8948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3"/>
            </a:endParaRPr>
          </a:p>
          <a:p>
            <a:pPr algn="just"/>
            <a:r>
              <a:rPr lang="en-IN" sz="1800" b="1" dirty="0"/>
              <a:t>For Compilation issues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3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https://stackoverflow.com/questions/54082459/fatal-error-bits-libc-header-start-h-no-such-file-or-directory-while-compili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see assembly code from exe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Objdump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–D exe &gt;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inline.dump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altLang="en-US" sz="1600" dirty="0">
              <a:latin typeface="Arial" panose="020B0604020202020204" pitchFamily="34" charset="0"/>
            </a:endParaRPr>
          </a:p>
          <a:p>
            <a:pPr algn="just"/>
            <a:endParaRPr lang="en-US" altLang="en-US" sz="1600" dirty="0">
              <a:latin typeface="Arial" panose="020B0604020202020204" pitchFamily="34" charset="0"/>
            </a:endParaRPr>
          </a:p>
          <a:p>
            <a:pPr algn="just"/>
            <a:r>
              <a:rPr lang="en-US" altLang="en-US" sz="1600" dirty="0">
                <a:latin typeface="Arial" panose="020B0604020202020204" pitchFamily="34" charset="0"/>
              </a:rPr>
              <a:t>__</a:t>
            </a:r>
            <a:r>
              <a:rPr lang="en-US" altLang="en-US" sz="1600" dirty="0" err="1">
                <a:latin typeface="Arial" panose="020B0604020202020204" pitchFamily="34" charset="0"/>
              </a:rPr>
              <a:t>asm</a:t>
            </a:r>
            <a:r>
              <a:rPr lang="en-US" altLang="en-US" sz="1600" dirty="0">
                <a:latin typeface="Arial" panose="020B0604020202020204" pitchFamily="34" charset="0"/>
              </a:rPr>
              <a:t>__ ( "</a:t>
            </a:r>
            <a:r>
              <a:rPr lang="en-US" altLang="en-US" sz="1600" dirty="0" err="1">
                <a:latin typeface="Arial" panose="020B0604020202020204" pitchFamily="34" charset="0"/>
              </a:rPr>
              <a:t>addl</a:t>
            </a:r>
            <a:r>
              <a:rPr lang="en-US" altLang="en-US" sz="1600" dirty="0">
                <a:latin typeface="Arial" panose="020B0604020202020204" pitchFamily="34" charset="0"/>
              </a:rPr>
              <a:t> %%</a:t>
            </a:r>
            <a:r>
              <a:rPr lang="en-US" altLang="en-US" sz="1600" dirty="0" err="1">
                <a:latin typeface="Arial" panose="020B0604020202020204" pitchFamily="34" charset="0"/>
              </a:rPr>
              <a:t>ebx</a:t>
            </a:r>
            <a:r>
              <a:rPr lang="en-US" altLang="en-US" sz="1600" dirty="0">
                <a:latin typeface="Arial" panose="020B0604020202020204" pitchFamily="34" charset="0"/>
              </a:rPr>
              <a:t>, %%</a:t>
            </a:r>
            <a:r>
              <a:rPr lang="en-US" altLang="en-US" sz="1600" dirty="0" err="1">
                <a:latin typeface="Arial" panose="020B0604020202020204" pitchFamily="34" charset="0"/>
              </a:rPr>
              <a:t>eax</a:t>
            </a:r>
            <a:r>
              <a:rPr lang="en-US" altLang="en-US" sz="1600" dirty="0">
                <a:latin typeface="Arial" panose="020B0604020202020204" pitchFamily="34" charset="0"/>
              </a:rPr>
              <a:t>;" : "=a" (add) : "a" (arg1) , "b" (arg2) );</a:t>
            </a:r>
          </a:p>
          <a:p>
            <a:pPr algn="just"/>
            <a:endParaRPr lang="en-US" altLang="en-US" sz="1600" dirty="0">
              <a:latin typeface="Arial" panose="020B0604020202020204" pitchFamily="34" charset="0"/>
            </a:endParaRPr>
          </a:p>
          <a:p>
            <a:pPr algn="just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no = 100,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%1, %%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%0;"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: "=r" (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       /* output 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: "r" ( no )         /* input 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: "%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        /* clobbered register 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);</a:t>
            </a:r>
          </a:p>
          <a:p>
            <a:pPr algn="just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F8EB30F5-5F86-4FF2-B439-6ACDEE0C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0F86B82-5755-4551-848F-D249A999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735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 C &amp; Assembly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0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Assembly Language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Language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Low level programming language for a computer or a device and there is a strong correspondence between the language and the machine code instructions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assembly code is specific to a particular architecture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utility program which </a:t>
            </a:r>
            <a:r>
              <a:rPr lang="en-US" altLang="en-US" sz="18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converts assembly language into executable machine code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this process is called ‘assembling’.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instructions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Straightforward translation to a group of machine language bits that describe one instruction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917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err="1"/>
              <a:t>gcc</a:t>
            </a:r>
            <a:r>
              <a:rPr lang="en-US" altLang="en-US" sz="3200" b="1" dirty="0"/>
              <a:t> Compilation – Various steps</a:t>
            </a: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636587" y="2590800"/>
            <a:ext cx="1066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91133" y="1447800"/>
            <a:ext cx="13211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C00000"/>
                </a:solidFill>
              </a:rPr>
              <a:t>C Source</a:t>
            </a:r>
          </a:p>
          <a:p>
            <a:pPr algn="ctr" eaLnBrk="1" hangingPunct="1"/>
            <a:r>
              <a:rPr lang="en-US" altLang="en-US" dirty="0">
                <a:solidFill>
                  <a:srgbClr val="C00000"/>
                </a:solidFill>
              </a:rPr>
              <a:t>Code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36587" y="2590800"/>
            <a:ext cx="1007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7028C0"/>
                </a:solidFill>
              </a:rPr>
              <a:t>prog.c</a:t>
            </a:r>
            <a:endParaRPr lang="en-US" altLang="en-US" b="1" dirty="0">
              <a:solidFill>
                <a:srgbClr val="7028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9752" y="1447800"/>
            <a:ext cx="3120880" cy="2273459"/>
            <a:chOff x="559752" y="1447800"/>
            <a:chExt cx="3120880" cy="2273459"/>
          </a:xfrm>
        </p:grpSpPr>
        <p:sp>
          <p:nvSpPr>
            <p:cNvPr id="8197" name="Text Box 4"/>
            <p:cNvSpPr txBox="1">
              <a:spLocks noChangeArrowheads="1"/>
            </p:cNvSpPr>
            <p:nvPr/>
          </p:nvSpPr>
          <p:spPr bwMode="auto">
            <a:xfrm>
              <a:off x="2312987" y="2590800"/>
              <a:ext cx="956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7028C0"/>
                  </a:solidFill>
                </a:rPr>
                <a:t>prog.i</a:t>
              </a:r>
              <a:endParaRPr lang="en-US" alt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559752" y="3259594"/>
              <a:ext cx="10470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006600"/>
                  </a:solidFill>
                </a:rPr>
                <a:t>gcc</a:t>
              </a:r>
              <a:r>
                <a:rPr lang="en-US" altLang="en-US" b="1" dirty="0">
                  <a:solidFill>
                    <a:srgbClr val="006600"/>
                  </a:solidFill>
                </a:rPr>
                <a:t> –E</a:t>
              </a:r>
            </a:p>
          </p:txBody>
        </p:sp>
        <p:sp>
          <p:nvSpPr>
            <p:cNvPr id="8200" name="Text Box 7"/>
            <p:cNvSpPr txBox="1">
              <a:spLocks noChangeArrowheads="1"/>
            </p:cNvSpPr>
            <p:nvPr/>
          </p:nvSpPr>
          <p:spPr bwMode="auto">
            <a:xfrm>
              <a:off x="1905786" y="1447800"/>
              <a:ext cx="17748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Preprocessor</a:t>
              </a:r>
            </a:p>
          </p:txBody>
        </p:sp>
        <p:sp>
          <p:nvSpPr>
            <p:cNvPr id="8205" name="AutoShape 12"/>
            <p:cNvSpPr>
              <a:spLocks noChangeArrowheads="1"/>
            </p:cNvSpPr>
            <p:nvPr/>
          </p:nvSpPr>
          <p:spPr bwMode="auto">
            <a:xfrm>
              <a:off x="2236787" y="2590800"/>
              <a:ext cx="1066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2770187" y="3081996"/>
              <a:ext cx="0" cy="42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1590675" y="3505200"/>
              <a:ext cx="12025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876" y="1447800"/>
            <a:ext cx="4684672" cy="3022096"/>
            <a:chOff x="561876" y="1447800"/>
            <a:chExt cx="4684672" cy="3022096"/>
          </a:xfrm>
        </p:grpSpPr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 flipH="1">
              <a:off x="4446586" y="3055718"/>
              <a:ext cx="1" cy="118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3830776" y="1447800"/>
              <a:ext cx="14157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Assembly</a:t>
              </a:r>
            </a:p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Code</a:t>
              </a:r>
            </a:p>
          </p:txBody>
        </p:sp>
        <p:sp>
          <p:nvSpPr>
            <p:cNvPr id="8206" name="AutoShape 13"/>
            <p:cNvSpPr>
              <a:spLocks noChangeArrowheads="1"/>
            </p:cNvSpPr>
            <p:nvPr/>
          </p:nvSpPr>
          <p:spPr bwMode="auto">
            <a:xfrm>
              <a:off x="3989387" y="2590800"/>
              <a:ext cx="1066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7028C0"/>
                </a:solidFill>
              </a:endParaRP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4065587" y="2590800"/>
              <a:ext cx="991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7028C0"/>
                  </a:solidFill>
                </a:rPr>
                <a:t>prog.s</a:t>
              </a:r>
              <a:endParaRPr lang="en-US" alt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1524000" y="4224996"/>
              <a:ext cx="2922586" cy="14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561876" y="4008231"/>
              <a:ext cx="9621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006600"/>
                  </a:solidFill>
                </a:rPr>
                <a:t>gcc</a:t>
              </a:r>
              <a:r>
                <a:rPr lang="en-US" altLang="en-US" b="1" dirty="0">
                  <a:solidFill>
                    <a:srgbClr val="006600"/>
                  </a:solidFill>
                </a:rPr>
                <a:t> -S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040" y="1447800"/>
            <a:ext cx="8119615" cy="4460240"/>
            <a:chOff x="574040" y="1447800"/>
            <a:chExt cx="8119615" cy="4460240"/>
          </a:xfrm>
        </p:grpSpPr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7144833" y="1447800"/>
              <a:ext cx="15488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Executable</a:t>
              </a:r>
            </a:p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File</a:t>
              </a:r>
            </a:p>
          </p:txBody>
        </p:sp>
        <p:sp>
          <p:nvSpPr>
            <p:cNvPr id="8208" name="AutoShape 15"/>
            <p:cNvSpPr>
              <a:spLocks noChangeArrowheads="1"/>
            </p:cNvSpPr>
            <p:nvPr/>
          </p:nvSpPr>
          <p:spPr bwMode="auto">
            <a:xfrm>
              <a:off x="7342187" y="2590800"/>
              <a:ext cx="1066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7028C0"/>
                </a:solidFill>
              </a:endParaRP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7494587" y="2590800"/>
              <a:ext cx="7946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7028C0"/>
                  </a:solidFill>
                </a:rPr>
                <a:t>prog</a:t>
              </a:r>
              <a:endParaRPr lang="en-US" alt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1523999" y="5715000"/>
              <a:ext cx="635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7875587" y="30480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74040" y="5446375"/>
              <a:ext cx="9444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006600"/>
                  </a:solidFill>
                </a:rPr>
                <a:t>gcc</a:t>
              </a:r>
              <a:r>
                <a:rPr lang="en-US" altLang="en-US" b="1" dirty="0">
                  <a:solidFill>
                    <a:srgbClr val="006600"/>
                  </a:solidFill>
                </a:rPr>
                <a:t> -o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4040" y="1447800"/>
            <a:ext cx="6269621" cy="3743960"/>
            <a:chOff x="574040" y="1447800"/>
            <a:chExt cx="6269621" cy="3743960"/>
          </a:xfrm>
        </p:grpSpPr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>
              <a:off x="6261318" y="3048000"/>
              <a:ext cx="16669" cy="1947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1524000" y="4995204"/>
              <a:ext cx="4751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5790156" y="1447800"/>
              <a:ext cx="10038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Object</a:t>
              </a:r>
            </a:p>
            <a:p>
              <a:pPr algn="ctr" eaLnBrk="1" hangingPunct="1"/>
              <a:r>
                <a:rPr lang="en-US" altLang="en-US" dirty="0">
                  <a:solidFill>
                    <a:srgbClr val="C00000"/>
                  </a:solidFill>
                </a:rPr>
                <a:t>Code</a:t>
              </a:r>
            </a:p>
          </p:txBody>
        </p:sp>
        <p:sp>
          <p:nvSpPr>
            <p:cNvPr id="8207" name="AutoShape 14"/>
            <p:cNvSpPr>
              <a:spLocks noChangeArrowheads="1"/>
            </p:cNvSpPr>
            <p:nvPr/>
          </p:nvSpPr>
          <p:spPr bwMode="auto">
            <a:xfrm>
              <a:off x="5741987" y="2590800"/>
              <a:ext cx="1066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7028C0"/>
                </a:solidFill>
              </a:endParaRP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5818187" y="2590800"/>
              <a:ext cx="10254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7028C0"/>
                  </a:solidFill>
                </a:rPr>
                <a:t>prog.o</a:t>
              </a:r>
              <a:endParaRPr lang="en-US" alt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74040" y="4730095"/>
              <a:ext cx="926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rgbClr val="006600"/>
                  </a:solidFill>
                </a:rPr>
                <a:t>gcc</a:t>
              </a:r>
              <a:r>
                <a:rPr lang="en-US" altLang="en-US" b="1" dirty="0">
                  <a:solidFill>
                    <a:srgbClr val="006600"/>
                  </a:solidFill>
                </a:rPr>
                <a:t> -c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256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8" grpId="0"/>
      <p:bldP spid="82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 C Program – Generate Assembly code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181600" cy="2696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20000"/>
              </a:spcBef>
              <a:defRPr b="1">
                <a:latin typeface="Courier New" pitchFamily="49" charset="0"/>
                <a:cs typeface="Arial" pitchFamily="34" charset="0"/>
              </a:defRPr>
            </a:lvl1pPr>
          </a:lstStyle>
          <a:p>
            <a:r>
              <a:rPr lang="en-US" altLang="en-US" dirty="0"/>
              <a:t>/* </a:t>
            </a:r>
            <a:r>
              <a:rPr lang="en-US" altLang="en-US" dirty="0" err="1"/>
              <a:t>main.c</a:t>
            </a:r>
            <a:r>
              <a:rPr lang="en-US" altLang="en-US" dirty="0"/>
              <a:t> */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 err="1"/>
              <a:t>int</a:t>
            </a:r>
            <a:r>
              <a:rPr lang="en-US" altLang="en-US" dirty="0"/>
              <a:t> main(void)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</a:t>
            </a:r>
            <a:r>
              <a:rPr lang="en-US" altLang="en-US" dirty="0" err="1"/>
              <a:t>printf</a:t>
            </a:r>
            <a:r>
              <a:rPr lang="en-US" altLang="en-US" dirty="0"/>
              <a:t>(“Generate Assembly Code”);</a:t>
            </a:r>
          </a:p>
          <a:p>
            <a:r>
              <a:rPr lang="en-US" altLang="en-US" dirty="0"/>
              <a:t>   return 0;</a:t>
            </a:r>
          </a:p>
          <a:p>
            <a:r>
              <a:rPr lang="en-US" altLang="en-US" dirty="0"/>
              <a:t>}</a:t>
            </a:r>
          </a:p>
          <a:p>
            <a:r>
              <a:rPr lang="en-US" altLang="en-US" dirty="0"/>
              <a:t>  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6129460" y="1764268"/>
            <a:ext cx="249299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</a:rPr>
              <a:t>$ </a:t>
            </a:r>
            <a:r>
              <a:rPr lang="en-US" altLang="en-US" sz="2000" b="1" dirty="0" err="1">
                <a:solidFill>
                  <a:srgbClr val="006600"/>
                </a:solidFill>
                <a:latin typeface="Courier New" pitchFamily="49" charset="0"/>
              </a:rPr>
              <a:t>gcc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</a:rPr>
              <a:t> -S </a:t>
            </a:r>
            <a:r>
              <a:rPr lang="en-US" altLang="en-US" sz="2000" b="1" dirty="0" err="1">
                <a:solidFill>
                  <a:srgbClr val="006600"/>
                </a:solidFill>
                <a:latin typeface="Courier New" pitchFamily="49" charset="0"/>
              </a:rPr>
              <a:t>main.c</a:t>
            </a:r>
            <a:endParaRPr lang="en-US" altLang="en-US" sz="20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9466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6129460" y="2819400"/>
            <a:ext cx="249299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4">
                    <a:lumMod val="75000"/>
                  </a:schemeClr>
                </a:solidFill>
              </a:rPr>
              <a:t>Output file:</a:t>
            </a:r>
            <a:r>
              <a:rPr lang="en-US" altLang="en-US" sz="1800" b="1" dirty="0">
                <a:solidFill>
                  <a:srgbClr val="006600"/>
                </a:solidFill>
              </a:rPr>
              <a:t> </a:t>
            </a:r>
            <a:r>
              <a:rPr lang="en-US" altLang="en-US" sz="1800" b="1" dirty="0" err="1">
                <a:solidFill>
                  <a:srgbClr val="006600"/>
                </a:solidFill>
              </a:rPr>
              <a:t>main.s</a:t>
            </a:r>
            <a:endParaRPr lang="en-US" altLang="en-US" sz="1800" b="1" dirty="0">
              <a:solidFill>
                <a:srgbClr val="0066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4038600"/>
            <a:ext cx="8229600" cy="2438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Generally, any assembly language instruction includes a label, a mnemonic, and operands. </a:t>
            </a:r>
          </a:p>
          <a:p>
            <a:pPr lvl="1" algn="just">
              <a:lnSpc>
                <a:spcPct val="150000"/>
              </a:lnSpc>
            </a:pPr>
            <a:r>
              <a:rPr lang="en-IN" sz="1800" dirty="0"/>
              <a:t>An operand's notation is sufficient to decipher the operand's addressing mode</a:t>
            </a:r>
            <a:endParaRPr lang="en-IN" sz="18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/>
              <a:t>The </a:t>
            </a:r>
            <a:r>
              <a:rPr lang="en-IN" sz="1800" i="1" dirty="0"/>
              <a:t>mnemonics</a:t>
            </a:r>
            <a:r>
              <a:rPr lang="en-IN" sz="1800" dirty="0"/>
              <a:t> operate on the information contained in the operands.</a:t>
            </a:r>
            <a:endParaRPr lang="en-US" altLang="en-US" sz="18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19800" y="990600"/>
            <a:ext cx="2914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How to obtain assembly code?</a:t>
            </a:r>
          </a:p>
        </p:txBody>
      </p:sp>
    </p:spTree>
    <p:extLst>
      <p:ext uri="{BB962C8B-B14F-4D97-AF65-F5344CB8AC3E}">
        <p14:creationId xmlns:p14="http://schemas.microsoft.com/office/powerpoint/2010/main" xmlns="" val="156118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001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Mixing C and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Write the main program in C (</a:t>
            </a:r>
            <a:r>
              <a:rPr lang="en-IN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main.c</a:t>
            </a: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the function square is in assembly (</a:t>
            </a:r>
            <a:r>
              <a:rPr lang="en-IN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sqr.s</a:t>
            </a: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C is calling assembly.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869281"/>
            <a:ext cx="42672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latin typeface="Courier New" pitchFamily="49" charset="0"/>
                <a:cs typeface="Arial" pitchFamily="34" charset="0"/>
              </a:rPr>
              <a:t>//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main.c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main()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int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=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sqr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(11);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("%d\n",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);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}</a:t>
            </a:r>
          </a:p>
          <a:p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//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sqr.s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.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globl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sqr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 err="1">
                <a:latin typeface="Courier New" pitchFamily="49" charset="0"/>
                <a:cs typeface="Arial" pitchFamily="34" charset="0"/>
              </a:rPr>
              <a:t>sqr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: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movl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4(%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esp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), 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eax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imull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eax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, 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eax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ret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906869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Arial" pitchFamily="34" charset="0"/>
              </a:rPr>
              <a:t>Compilation: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 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$ </a:t>
            </a:r>
            <a:r>
              <a:rPr lang="en-IN" b="1" dirty="0" err="1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gcc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 –m32 </a:t>
            </a:r>
            <a:r>
              <a:rPr lang="en-IN" b="1" dirty="0" err="1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main.c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IN" b="1" dirty="0" err="1" smtClean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sqr.s</a:t>
            </a: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 –o </a:t>
            </a:r>
            <a:r>
              <a:rPr lang="en-IN" b="1" dirty="0" err="1" smtClean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sqr</a:t>
            </a: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-exe</a:t>
            </a:r>
            <a:endParaRPr lang="en-IN" b="1" dirty="0">
              <a:solidFill>
                <a:srgbClr val="006600"/>
              </a:solidFill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8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001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Mixing C and Assembly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Write the main program in assembly (</a:t>
            </a:r>
            <a:r>
              <a:rPr lang="en-IN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main.s</a:t>
            </a: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the function print is in C (</a:t>
            </a:r>
            <a:r>
              <a:rPr lang="en-IN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print.c</a:t>
            </a: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 Assembly is calling C.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752600"/>
            <a:ext cx="42672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latin typeface="Courier New" pitchFamily="49" charset="0"/>
                <a:cs typeface="Arial" pitchFamily="34" charset="0"/>
              </a:rPr>
              <a:t>//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print.c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print(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int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("%d\n",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i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);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}</a:t>
            </a:r>
          </a:p>
          <a:p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//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main.s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.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globl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main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main: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movl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$123, 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eax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pushl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eax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call print</a:t>
            </a: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addl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$4, %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esp</a:t>
            </a: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r>
              <a:rPr lang="en-IN" b="1" dirty="0">
                <a:latin typeface="Courier New" pitchFamily="49" charset="0"/>
                <a:cs typeface="Arial" pitchFamily="34" charset="0"/>
              </a:rPr>
              <a:t>	ret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906869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Arial" pitchFamily="34" charset="0"/>
              </a:rPr>
              <a:t>Compilation: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 </a:t>
            </a:r>
            <a:r>
              <a:rPr lang="en-IN" dirty="0"/>
              <a:t> </a:t>
            </a:r>
            <a:r>
              <a:rPr lang="en-IN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IN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IN" i="1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r>
              <a:rPr lang="en-IN" i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–m32 </a:t>
            </a:r>
            <a:r>
              <a:rPr lang="en-IN" i="1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main.s</a:t>
            </a:r>
            <a:r>
              <a:rPr lang="en-IN" i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IN" i="1" dirty="0" err="1" smtClean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print.c</a:t>
            </a:r>
            <a:r>
              <a:rPr lang="en-IN" i="1" dirty="0" smtClean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-o print-exe</a:t>
            </a:r>
            <a:endParaRPr lang="en-IN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32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001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Inline Assembly Programming (</a:t>
            </a:r>
            <a:r>
              <a:rPr lang="en-US" altLang="en-US" sz="3200" b="1" dirty="0" err="1"/>
              <a:t>asm</a:t>
            </a:r>
            <a:r>
              <a:rPr lang="en-US" altLang="en-US" sz="32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864275"/>
            <a:ext cx="8763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INLINE ASSEMBLY PROGRAMMING? - </a:t>
            </a:r>
            <a:r>
              <a:rPr lang="en-IN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“</a:t>
            </a:r>
            <a:r>
              <a:rPr lang="en-IN" b="1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asm</a:t>
            </a:r>
            <a:r>
              <a:rPr lang="en-IN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instruction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C, </a:t>
            </a:r>
            <a:r>
              <a:rPr lang="en-IN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insert assembly code within C programs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such that register allocation can be either specified or left to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compiler.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assembly instruction are </a:t>
            </a:r>
            <a:r>
              <a:rPr lang="en-IN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dependent.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 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asm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instruction allows you to insert assembly instructions into your C or C++ programs. For example the instruction:</a:t>
            </a:r>
          </a:p>
          <a:p>
            <a:pPr lvl="1"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IN" dirty="0" err="1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asm</a:t>
            </a:r>
            <a:r>
              <a:rPr lang="en-IN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</a:t>
            </a:r>
            <a:r>
              <a:rPr lang="en-IN" dirty="0" err="1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fsin</a:t>
            </a:r>
            <a:r>
              <a:rPr lang="en-IN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: "=t" (answer) : "0" (angle));</a:t>
            </a: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C: 	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 = sin(angle);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Unlike ordinary assembly code instructions ”</a:t>
            </a:r>
            <a:r>
              <a:rPr lang="en-IN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asm</a:t>
            </a:r>
            <a:r>
              <a:rPr lang="en-IN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statements” permit you to specify input and output operands using C syntax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asm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statements should not be used indiscriminately</a:t>
            </a:r>
          </a:p>
        </p:txBody>
      </p:sp>
    </p:spTree>
    <p:extLst>
      <p:ext uri="{BB962C8B-B14F-4D97-AF65-F5344CB8AC3E}">
        <p14:creationId xmlns:p14="http://schemas.microsoft.com/office/powerpoint/2010/main" xmlns="" val="19120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Inline Assembly Programming - 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350288"/>
            <a:ext cx="89154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#include &lt;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stdio.h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&gt;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int main() {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int arg1, arg2, add, sub,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mul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  ;</a:t>
            </a:r>
          </a:p>
          <a:p>
            <a:endParaRPr lang="en-IN" sz="1600" b="1" dirty="0">
              <a:latin typeface="Courier New" pitchFamily="49" charset="0"/>
              <a:cs typeface="Arial" pitchFamily="34" charset="0"/>
            </a:endParaRP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( "Enter two integer numbers : " );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scanf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( "%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d%d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", &amp;arg1, &amp;arg2 );</a:t>
            </a:r>
          </a:p>
          <a:p>
            <a:endParaRPr lang="en-IN" sz="1600" b="1" dirty="0">
              <a:latin typeface="Courier New" pitchFamily="49" charset="0"/>
              <a:cs typeface="Arial" pitchFamily="34" charset="0"/>
            </a:endParaRP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/* Perform Addition, Subtraction, Multiplication */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__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asm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__ ( "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addl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 %%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ebx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, %%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eax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;" : "=a" (add) : "a" (arg1) , "b" (arg2) );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__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asm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__ ( "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subl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 %%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ebx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, %%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eax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;" : "=a" (sub) : "a" (arg1) , "b" (arg2) );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__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asm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__ ( "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imull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 %%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ebx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, %%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eax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;" : "=a" (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mul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) : "a" (arg1) , "b" (arg2) );</a:t>
            </a:r>
          </a:p>
          <a:p>
            <a:endParaRPr lang="en-IN" sz="1600" b="1" dirty="0">
              <a:latin typeface="Courier New" pitchFamily="49" charset="0"/>
              <a:cs typeface="Arial" pitchFamily="34" charset="0"/>
            </a:endParaRP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( "%d + %d = %d\n", arg1, arg2, add );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( "%d - %d = %d\n", arg1, arg2, sub );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( "%d * %d = %d\n", arg1, arg2, </a:t>
            </a:r>
            <a:r>
              <a:rPr lang="en-IN" sz="1600" b="1" dirty="0" err="1">
                <a:latin typeface="Courier New" pitchFamily="49" charset="0"/>
                <a:cs typeface="Arial" pitchFamily="34" charset="0"/>
              </a:rPr>
              <a:t>mul</a:t>
            </a:r>
            <a:r>
              <a:rPr lang="en-IN" sz="1600" b="1" dirty="0">
                <a:latin typeface="Courier New" pitchFamily="49" charset="0"/>
                <a:cs typeface="Arial" pitchFamily="34" charset="0"/>
              </a:rPr>
              <a:t> );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    return 0 ;</a:t>
            </a:r>
          </a:p>
          <a:p>
            <a:r>
              <a:rPr lang="en-IN" sz="1600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390597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12196</TotalTime>
  <Words>688</Words>
  <Application>Microsoft Office PowerPoint</Application>
  <PresentationFormat>On-screen Show (4:3)</PresentationFormat>
  <Paragraphs>142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verygood</vt:lpstr>
      <vt:lpstr>Title &amp; Subtitle copy</vt:lpstr>
      <vt:lpstr>Slide 1</vt:lpstr>
      <vt:lpstr>Slide 2</vt:lpstr>
      <vt:lpstr>Assembly Language</vt:lpstr>
      <vt:lpstr>gcc Compilation – Various steps</vt:lpstr>
      <vt:lpstr>A C Program – Generate Assembly code</vt:lpstr>
      <vt:lpstr>Mixing C and Assembly</vt:lpstr>
      <vt:lpstr>Mixing C and Assembly</vt:lpstr>
      <vt:lpstr>Inline Assembly Programming (asm)</vt:lpstr>
      <vt:lpstr>Inline Assembly Programming - Examples</vt:lpstr>
      <vt:lpstr>Compilation issues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ACTS</cp:lastModifiedBy>
  <cp:revision>4508</cp:revision>
  <dcterms:created xsi:type="dcterms:W3CDTF">2012-06-25T07:19:09Z</dcterms:created>
  <dcterms:modified xsi:type="dcterms:W3CDTF">2022-03-29T07:30:11Z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