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63" r:id="rId6"/>
  </p:sldMasterIdLst>
  <p:notesMasterIdLst>
    <p:notesMasterId r:id="rId27"/>
  </p:notesMasterIdLst>
  <p:sldIdLst>
    <p:sldId id="1024" r:id="rId7"/>
    <p:sldId id="979" r:id="rId8"/>
    <p:sldId id="883" r:id="rId9"/>
    <p:sldId id="890" r:id="rId10"/>
    <p:sldId id="893" r:id="rId11"/>
    <p:sldId id="894" r:id="rId12"/>
    <p:sldId id="902" r:id="rId13"/>
    <p:sldId id="903" r:id="rId14"/>
    <p:sldId id="904" r:id="rId15"/>
    <p:sldId id="905" r:id="rId16"/>
    <p:sldId id="907" r:id="rId17"/>
    <p:sldId id="908" r:id="rId18"/>
    <p:sldId id="914" r:id="rId19"/>
    <p:sldId id="915" r:id="rId20"/>
    <p:sldId id="916" r:id="rId21"/>
    <p:sldId id="917" r:id="rId22"/>
    <p:sldId id="918" r:id="rId23"/>
    <p:sldId id="919" r:id="rId24"/>
    <p:sldId id="1026" r:id="rId25"/>
    <p:sldId id="1025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600"/>
    <a:srgbClr val="800000"/>
    <a:srgbClr val="006600"/>
    <a:srgbClr val="990099"/>
    <a:srgbClr val="7028C0"/>
    <a:srgbClr val="333300"/>
    <a:srgbClr val="CCCC00"/>
    <a:srgbClr val="FF9900"/>
    <a:srgbClr val="6699FF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65" autoAdjust="0"/>
    <p:restoredTop sz="76521" autoAdjust="0"/>
  </p:normalViewPr>
  <p:slideViewPr>
    <p:cSldViewPr>
      <p:cViewPr varScale="1">
        <p:scale>
          <a:sx n="73" d="100"/>
          <a:sy n="73" d="100"/>
        </p:scale>
        <p:origin x="-106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7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ndra.cdac@gmail.com" userId="036982265d87b8e5" providerId="LiveId" clId="{AA852172-A102-4F96-9DF7-F6F5A51A468A}"/>
    <pc:docChg chg="undo redo custSel addSld delSld modSld">
      <pc:chgData name="mahendra.cdac@gmail.com" userId="036982265d87b8e5" providerId="LiveId" clId="{AA852172-A102-4F96-9DF7-F6F5A51A468A}" dt="2021-05-24T03:05:18.343" v="74"/>
      <pc:docMkLst>
        <pc:docMk/>
      </pc:docMkLst>
      <pc:sldChg chg="modSp modAnim">
        <pc:chgData name="mahendra.cdac@gmail.com" userId="036982265d87b8e5" providerId="LiveId" clId="{AA852172-A102-4F96-9DF7-F6F5A51A468A}" dt="2021-05-23T06:24:27.743" v="20" actId="6549"/>
        <pc:sldMkLst>
          <pc:docMk/>
          <pc:sldMk cId="1288870198" sldId="883"/>
        </pc:sldMkLst>
        <pc:spChg chg="mod">
          <ac:chgData name="mahendra.cdac@gmail.com" userId="036982265d87b8e5" providerId="LiveId" clId="{AA852172-A102-4F96-9DF7-F6F5A51A468A}" dt="2021-05-23T06:24:27.743" v="20" actId="6549"/>
          <ac:spMkLst>
            <pc:docMk/>
            <pc:sldMk cId="1288870198" sldId="883"/>
            <ac:spMk id="174083" creationId="{00000000-0000-0000-0000-000000000000}"/>
          </ac:spMkLst>
        </pc:spChg>
      </pc:sldChg>
      <pc:sldChg chg="del">
        <pc:chgData name="mahendra.cdac@gmail.com" userId="036982265d87b8e5" providerId="LiveId" clId="{AA852172-A102-4F96-9DF7-F6F5A51A468A}" dt="2021-05-23T06:25:01.998" v="22" actId="47"/>
        <pc:sldMkLst>
          <pc:docMk/>
          <pc:sldMk cId="3322946867" sldId="884"/>
        </pc:sldMkLst>
      </pc:sldChg>
      <pc:sldChg chg="del">
        <pc:chgData name="mahendra.cdac@gmail.com" userId="036982265d87b8e5" providerId="LiveId" clId="{AA852172-A102-4F96-9DF7-F6F5A51A468A}" dt="2021-05-23T06:25:15.004" v="23" actId="47"/>
        <pc:sldMkLst>
          <pc:docMk/>
          <pc:sldMk cId="1998197048" sldId="886"/>
        </pc:sldMkLst>
      </pc:sldChg>
      <pc:sldChg chg="del">
        <pc:chgData name="mahendra.cdac@gmail.com" userId="036982265d87b8e5" providerId="LiveId" clId="{AA852172-A102-4F96-9DF7-F6F5A51A468A}" dt="2021-05-23T06:25:26.079" v="24" actId="47"/>
        <pc:sldMkLst>
          <pc:docMk/>
          <pc:sldMk cId="4274601605" sldId="887"/>
        </pc:sldMkLst>
      </pc:sldChg>
      <pc:sldChg chg="del">
        <pc:chgData name="mahendra.cdac@gmail.com" userId="036982265d87b8e5" providerId="LiveId" clId="{AA852172-A102-4F96-9DF7-F6F5A51A468A}" dt="2021-05-23T06:24:48.861" v="21" actId="47"/>
        <pc:sldMkLst>
          <pc:docMk/>
          <pc:sldMk cId="888156975" sldId="888"/>
        </pc:sldMkLst>
      </pc:sldChg>
      <pc:sldChg chg="del">
        <pc:chgData name="mahendra.cdac@gmail.com" userId="036982265d87b8e5" providerId="LiveId" clId="{AA852172-A102-4F96-9DF7-F6F5A51A468A}" dt="2021-05-23T16:16:36.577" v="36" actId="47"/>
        <pc:sldMkLst>
          <pc:docMk/>
          <pc:sldMk cId="2840483599" sldId="889"/>
        </pc:sldMkLst>
      </pc:sldChg>
      <pc:sldChg chg="add del">
        <pc:chgData name="mahendra.cdac@gmail.com" userId="036982265d87b8e5" providerId="LiveId" clId="{AA852172-A102-4F96-9DF7-F6F5A51A468A}" dt="2021-05-23T06:27:26.331" v="27" actId="47"/>
        <pc:sldMkLst>
          <pc:docMk/>
          <pc:sldMk cId="1546072819" sldId="891"/>
        </pc:sldMkLst>
      </pc:sldChg>
      <pc:sldChg chg="del">
        <pc:chgData name="mahendra.cdac@gmail.com" userId="036982265d87b8e5" providerId="LiveId" clId="{AA852172-A102-4F96-9DF7-F6F5A51A468A}" dt="2021-05-23T06:27:27.314" v="28" actId="47"/>
        <pc:sldMkLst>
          <pc:docMk/>
          <pc:sldMk cId="373166290" sldId="892"/>
        </pc:sldMkLst>
      </pc:sldChg>
      <pc:sldChg chg="modSp mod">
        <pc:chgData name="mahendra.cdac@gmail.com" userId="036982265d87b8e5" providerId="LiveId" clId="{AA852172-A102-4F96-9DF7-F6F5A51A468A}" dt="2021-05-23T06:27:46.232" v="31" actId="20577"/>
        <pc:sldMkLst>
          <pc:docMk/>
          <pc:sldMk cId="2417443393" sldId="893"/>
        </pc:sldMkLst>
        <pc:spChg chg="mod">
          <ac:chgData name="mahendra.cdac@gmail.com" userId="036982265d87b8e5" providerId="LiveId" clId="{AA852172-A102-4F96-9DF7-F6F5A51A468A}" dt="2021-05-23T06:27:46.232" v="31" actId="20577"/>
          <ac:spMkLst>
            <pc:docMk/>
            <pc:sldMk cId="2417443393" sldId="893"/>
            <ac:spMk id="174082" creationId="{00000000-0000-0000-0000-000000000000}"/>
          </ac:spMkLst>
        </pc:spChg>
      </pc:sldChg>
      <pc:sldChg chg="modSp mod">
        <pc:chgData name="mahendra.cdac@gmail.com" userId="036982265d87b8e5" providerId="LiveId" clId="{AA852172-A102-4F96-9DF7-F6F5A51A468A}" dt="2021-05-23T16:13:28.716" v="35" actId="20577"/>
        <pc:sldMkLst>
          <pc:docMk/>
          <pc:sldMk cId="1465684817" sldId="894"/>
        </pc:sldMkLst>
        <pc:spChg chg="mod">
          <ac:chgData name="mahendra.cdac@gmail.com" userId="036982265d87b8e5" providerId="LiveId" clId="{AA852172-A102-4F96-9DF7-F6F5A51A468A}" dt="2021-05-23T16:13:28.716" v="35" actId="20577"/>
          <ac:spMkLst>
            <pc:docMk/>
            <pc:sldMk cId="1465684817" sldId="894"/>
            <ac:spMk id="174082" creationId="{00000000-0000-0000-0000-000000000000}"/>
          </ac:spMkLst>
        </pc:spChg>
      </pc:sldChg>
      <pc:sldChg chg="del">
        <pc:chgData name="mahendra.cdac@gmail.com" userId="036982265d87b8e5" providerId="LiveId" clId="{AA852172-A102-4F96-9DF7-F6F5A51A468A}" dt="2021-05-24T03:04:36.210" v="70" actId="47"/>
        <pc:sldMkLst>
          <pc:docMk/>
          <pc:sldMk cId="1850083657" sldId="895"/>
        </pc:sldMkLst>
      </pc:sldChg>
      <pc:sldChg chg="del">
        <pc:chgData name="mahendra.cdac@gmail.com" userId="036982265d87b8e5" providerId="LiveId" clId="{AA852172-A102-4F96-9DF7-F6F5A51A468A}" dt="2021-05-23T16:16:58.708" v="37" actId="47"/>
        <pc:sldMkLst>
          <pc:docMk/>
          <pc:sldMk cId="3132933923" sldId="896"/>
        </pc:sldMkLst>
      </pc:sldChg>
      <pc:sldChg chg="del">
        <pc:chgData name="mahendra.cdac@gmail.com" userId="036982265d87b8e5" providerId="LiveId" clId="{AA852172-A102-4F96-9DF7-F6F5A51A468A}" dt="2021-05-23T16:17:00.283" v="38" actId="47"/>
        <pc:sldMkLst>
          <pc:docMk/>
          <pc:sldMk cId="285765573" sldId="898"/>
        </pc:sldMkLst>
      </pc:sldChg>
      <pc:sldChg chg="del">
        <pc:chgData name="mahendra.cdac@gmail.com" userId="036982265d87b8e5" providerId="LiveId" clId="{AA852172-A102-4F96-9DF7-F6F5A51A468A}" dt="2021-05-24T03:04:38.054" v="71" actId="47"/>
        <pc:sldMkLst>
          <pc:docMk/>
          <pc:sldMk cId="1181376518" sldId="899"/>
        </pc:sldMkLst>
      </pc:sldChg>
      <pc:sldChg chg="del">
        <pc:chgData name="mahendra.cdac@gmail.com" userId="036982265d87b8e5" providerId="LiveId" clId="{AA852172-A102-4F96-9DF7-F6F5A51A468A}" dt="2021-05-24T03:04:46.171" v="72" actId="47"/>
        <pc:sldMkLst>
          <pc:docMk/>
          <pc:sldMk cId="3693332794" sldId="900"/>
        </pc:sldMkLst>
      </pc:sldChg>
      <pc:sldChg chg="del">
        <pc:chgData name="mahendra.cdac@gmail.com" userId="036982265d87b8e5" providerId="LiveId" clId="{AA852172-A102-4F96-9DF7-F6F5A51A468A}" dt="2021-05-23T16:17:20.615" v="39" actId="47"/>
        <pc:sldMkLst>
          <pc:docMk/>
          <pc:sldMk cId="424517560" sldId="901"/>
        </pc:sldMkLst>
      </pc:sldChg>
      <pc:sldChg chg="del">
        <pc:chgData name="mahendra.cdac@gmail.com" userId="036982265d87b8e5" providerId="LiveId" clId="{AA852172-A102-4F96-9DF7-F6F5A51A468A}" dt="2021-05-23T16:18:16.515" v="40" actId="47"/>
        <pc:sldMkLst>
          <pc:docMk/>
          <pc:sldMk cId="2685431383" sldId="910"/>
        </pc:sldMkLst>
      </pc:sldChg>
      <pc:sldChg chg="del">
        <pc:chgData name="mahendra.cdac@gmail.com" userId="036982265d87b8e5" providerId="LiveId" clId="{AA852172-A102-4F96-9DF7-F6F5A51A468A}" dt="2021-05-23T16:18:22.440" v="41" actId="47"/>
        <pc:sldMkLst>
          <pc:docMk/>
          <pc:sldMk cId="3610138922" sldId="911"/>
        </pc:sldMkLst>
      </pc:sldChg>
      <pc:sldChg chg="del">
        <pc:chgData name="mahendra.cdac@gmail.com" userId="036982265d87b8e5" providerId="LiveId" clId="{AA852172-A102-4F96-9DF7-F6F5A51A468A}" dt="2021-05-23T16:18:53.808" v="42" actId="47"/>
        <pc:sldMkLst>
          <pc:docMk/>
          <pc:sldMk cId="1290320090" sldId="912"/>
        </pc:sldMkLst>
      </pc:sldChg>
      <pc:sldChg chg="del">
        <pc:chgData name="mahendra.cdac@gmail.com" userId="036982265d87b8e5" providerId="LiveId" clId="{AA852172-A102-4F96-9DF7-F6F5A51A468A}" dt="2021-05-23T16:21:01.758" v="43" actId="47"/>
        <pc:sldMkLst>
          <pc:docMk/>
          <pc:sldMk cId="3125591851" sldId="913"/>
        </pc:sldMkLst>
      </pc:sldChg>
      <pc:sldChg chg="add">
        <pc:chgData name="mahendra.cdac@gmail.com" userId="036982265d87b8e5" providerId="LiveId" clId="{AA852172-A102-4F96-9DF7-F6F5A51A468A}" dt="2021-05-24T03:04:04.764" v="69"/>
        <pc:sldMkLst>
          <pc:docMk/>
          <pc:sldMk cId="2029285084" sldId="919"/>
        </pc:sldMkLst>
      </pc:sldChg>
      <pc:sldChg chg="del">
        <pc:chgData name="mahendra.cdac@gmail.com" userId="036982265d87b8e5" providerId="LiveId" clId="{AA852172-A102-4F96-9DF7-F6F5A51A468A}" dt="2021-05-24T03:04:01.974" v="68" actId="2696"/>
        <pc:sldMkLst>
          <pc:docMk/>
          <pc:sldMk cId="2847458535" sldId="919"/>
        </pc:sldMkLst>
      </pc:sldChg>
      <pc:sldChg chg="modSp mod">
        <pc:chgData name="mahendra.cdac@gmail.com" userId="036982265d87b8e5" providerId="LiveId" clId="{AA852172-A102-4F96-9DF7-F6F5A51A468A}" dt="2021-05-23T06:23:11.369" v="9" actId="20577"/>
        <pc:sldMkLst>
          <pc:docMk/>
          <pc:sldMk cId="2898577083" sldId="979"/>
        </pc:sldMkLst>
        <pc:spChg chg="mod">
          <ac:chgData name="mahendra.cdac@gmail.com" userId="036982265d87b8e5" providerId="LiveId" clId="{AA852172-A102-4F96-9DF7-F6F5A51A468A}" dt="2021-05-23T06:23:11.369" v="9" actId="20577"/>
          <ac:spMkLst>
            <pc:docMk/>
            <pc:sldMk cId="2898577083" sldId="979"/>
            <ac:spMk id="7" creationId="{00000000-0000-0000-0000-000000000000}"/>
          </ac:spMkLst>
        </pc:spChg>
      </pc:sldChg>
      <pc:sldChg chg="delSp modSp modAnim">
        <pc:chgData name="mahendra.cdac@gmail.com" userId="036982265d87b8e5" providerId="LiveId" clId="{AA852172-A102-4F96-9DF7-F6F5A51A468A}" dt="2021-05-23T06:23:25.843" v="19" actId="20577"/>
        <pc:sldMkLst>
          <pc:docMk/>
          <pc:sldMk cId="4285678271" sldId="1024"/>
        </pc:sldMkLst>
        <pc:spChg chg="del">
          <ac:chgData name="mahendra.cdac@gmail.com" userId="036982265d87b8e5" providerId="LiveId" clId="{AA852172-A102-4F96-9DF7-F6F5A51A468A}" dt="2021-05-23T06:23:16.716" v="10" actId="478"/>
          <ac:spMkLst>
            <pc:docMk/>
            <pc:sldMk cId="4285678271" sldId="1024"/>
            <ac:spMk id="3074" creationId="{00000000-0000-0000-0000-000000000000}"/>
          </ac:spMkLst>
        </pc:spChg>
        <pc:spChg chg="mod">
          <ac:chgData name="mahendra.cdac@gmail.com" userId="036982265d87b8e5" providerId="LiveId" clId="{AA852172-A102-4F96-9DF7-F6F5A51A468A}" dt="2021-05-23T06:23:25.843" v="19" actId="20577"/>
          <ac:spMkLst>
            <pc:docMk/>
            <pc:sldMk cId="4285678271" sldId="1024"/>
            <ac:spMk id="3077" creationId="{00000000-0000-0000-0000-000000000000}"/>
          </ac:spMkLst>
        </pc:spChg>
      </pc:sldChg>
      <pc:sldChg chg="modSp add del mod">
        <pc:chgData name="mahendra.cdac@gmail.com" userId="036982265d87b8e5" providerId="LiveId" clId="{AA852172-A102-4F96-9DF7-F6F5A51A468A}" dt="2021-05-24T03:05:15.258" v="73" actId="2696"/>
        <pc:sldMkLst>
          <pc:docMk/>
          <pc:sldMk cId="1274548481" sldId="1026"/>
        </pc:sldMkLst>
        <pc:spChg chg="mod">
          <ac:chgData name="mahendra.cdac@gmail.com" userId="036982265d87b8e5" providerId="LiveId" clId="{AA852172-A102-4F96-9DF7-F6F5A51A468A}" dt="2021-05-24T03:03:52.696" v="67"/>
          <ac:spMkLst>
            <pc:docMk/>
            <pc:sldMk cId="1274548481" sldId="1026"/>
            <ac:spMk id="4" creationId="{00000000-0000-0000-0000-000000000000}"/>
          </ac:spMkLst>
        </pc:spChg>
      </pc:sldChg>
      <pc:sldChg chg="add">
        <pc:chgData name="mahendra.cdac@gmail.com" userId="036982265d87b8e5" providerId="LiveId" clId="{AA852172-A102-4F96-9DF7-F6F5A51A468A}" dt="2021-05-24T03:05:18.343" v="74"/>
        <pc:sldMkLst>
          <pc:docMk/>
          <pc:sldMk cId="3472700147" sldId="10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5AAFB-75B1-43FD-9832-72A1E3143152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EB2E8-AC2F-4F75-B2AF-4BCD048A89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18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2466FB8-6C8C-4F86-98E5-42DDD0F498BF}" type="slidenum">
              <a:rPr lang="en-US" altLang="en-US">
                <a:solidFill>
                  <a:srgbClr val="000000"/>
                </a:solidFill>
                <a:latin typeface="GillSans" pitchFamily="1" charset="0"/>
                <a:ea typeface="ヒラギノ角ゴ ProN W3" charset="-128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  <a:latin typeface="GillSans" pitchFamily="1" charset="0"/>
              <a:ea typeface="ヒラギノ角ゴ ProN W3" charset="-128"/>
            </a:endParaRPr>
          </a:p>
        </p:txBody>
      </p:sp>
      <p:sp>
        <p:nvSpPr>
          <p:cNvPr id="106501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latin typeface="GillSans" pitchFamily="1" charset="0"/>
                <a:ea typeface="ヒラギノ角ゴ ProN W3" charset="-128"/>
              </a:rPr>
              <a:t>DSBDA-2015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FA4E2-8BD0-4D32-A723-5FAF5DD4DFC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CERT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FA4E2-8BD0-4D32-A723-5FAF5DD4DFC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CERT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FA4E2-8BD0-4D32-A723-5FAF5DD4DFC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CERT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FA4E2-8BD0-4D32-A723-5FAF5DD4DFC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CERT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FA4E2-8BD0-4D32-A723-5FAF5DD4DFC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CERT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FA4E2-8BD0-4D32-A723-5FAF5DD4DFC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CERT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FA4E2-8BD0-4D32-A723-5FAF5DD4DFC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CERT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FA4E2-8BD0-4D32-A723-5FAF5DD4DFC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CERT</a:t>
            </a:r>
          </a:p>
        </p:txBody>
      </p:sp>
    </p:spTree>
    <p:extLst>
      <p:ext uri="{BB962C8B-B14F-4D97-AF65-F5344CB8AC3E}">
        <p14:creationId xmlns:p14="http://schemas.microsoft.com/office/powerpoint/2010/main" xmlns="" val="1519906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FA4E2-8BD0-4D32-A723-5FAF5DD4DFC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CERT</a:t>
            </a:r>
          </a:p>
        </p:txBody>
      </p:sp>
    </p:spTree>
    <p:extLst>
      <p:ext uri="{BB962C8B-B14F-4D97-AF65-F5344CB8AC3E}">
        <p14:creationId xmlns:p14="http://schemas.microsoft.com/office/powerpoint/2010/main" xmlns="" val="2487114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139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FA4E2-8BD0-4D32-A723-5FAF5DD4DFC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https://developer.apple.com/library/ios/documentation/Security/Conceptual/SecureCodingGuide/SecureCodingGuide.pdf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FA4E2-8BD0-4D32-A723-5FAF5DD4DFC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CERT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FA4E2-8BD0-4D32-A723-5FAF5DD4DFC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CERT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FA4E2-8BD0-4D32-A723-5FAF5DD4DFC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CERT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FA4E2-8BD0-4D32-A723-5FAF5DD4DFC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CERT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FA4E2-8BD0-4D32-A723-5FAF5DD4DFCD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CERT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FA4E2-8BD0-4D32-A723-5FAF5DD4DFC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CERT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FA4E2-8BD0-4D32-A723-5FAF5DD4DFC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CERT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0" y="2081212"/>
            <a:ext cx="9144000" cy="34051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" name="Rectangle 65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590800"/>
            <a:ext cx="8229600" cy="685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dirty="0"/>
              <a:t>FORTRAN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Ramesh Naidu 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F6607AE-165A-4952-A897-D974FB66D96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gray">
          <a:xfrm>
            <a:off x="1276350" y="5267632"/>
            <a:ext cx="7867650" cy="21748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gray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2353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40" name="Rectangle 68"/>
          <p:cNvSpPr>
            <a:spLocks noChangeArrowheads="1"/>
          </p:cNvSpPr>
          <p:nvPr/>
        </p:nvSpPr>
        <p:spPr bwMode="gray">
          <a:xfrm>
            <a:off x="8305800" y="0"/>
            <a:ext cx="76200" cy="20812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16" y="19050"/>
            <a:ext cx="4991100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7" grpId="0" animBg="1"/>
      <p:bldP spid="314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5EBC0-2826-4E61-8DE6-E938CD22D1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198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61912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541DE-BC9C-467D-8B2F-D35728711F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180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502602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2145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6C36598A-39F1-4DEB-831C-0755B09952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8205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32548945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3"/>
            <a:ext cx="5111948" cy="5853113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114" cy="4691063"/>
          </a:xfrm>
        </p:spPr>
        <p:txBody>
          <a:bodyPr/>
          <a:lstStyle>
            <a:lvl1pPr marL="0" indent="0">
              <a:buNone/>
              <a:defRPr sz="600"/>
            </a:lvl1pPr>
            <a:lvl2pPr marL="192020" indent="0">
              <a:buNone/>
              <a:defRPr sz="500"/>
            </a:lvl2pPr>
            <a:lvl3pPr marL="384040" indent="0">
              <a:buNone/>
              <a:defRPr sz="400"/>
            </a:lvl3pPr>
            <a:lvl4pPr marL="576059" indent="0">
              <a:buNone/>
              <a:defRPr sz="400"/>
            </a:lvl4pPr>
            <a:lvl5pPr marL="768079" indent="0">
              <a:buNone/>
              <a:defRPr sz="400"/>
            </a:lvl5pPr>
            <a:lvl6pPr marL="960099" indent="0">
              <a:buNone/>
              <a:defRPr sz="400"/>
            </a:lvl6pPr>
            <a:lvl7pPr marL="1152119" indent="0">
              <a:buNone/>
              <a:defRPr sz="400"/>
            </a:lvl7pPr>
            <a:lvl8pPr marL="1344139" indent="0">
              <a:buNone/>
              <a:defRPr sz="400"/>
            </a:lvl8pPr>
            <a:lvl9pPr marL="1536158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75433059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0"/>
            <a:ext cx="5486400" cy="566739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300"/>
            </a:lvl1pPr>
            <a:lvl2pPr marL="192020" indent="0">
              <a:buNone/>
              <a:defRPr sz="1200"/>
            </a:lvl2pPr>
            <a:lvl3pPr marL="384040" indent="0">
              <a:buNone/>
              <a:defRPr sz="1000"/>
            </a:lvl3pPr>
            <a:lvl4pPr marL="576059" indent="0">
              <a:buNone/>
              <a:defRPr sz="800"/>
            </a:lvl4pPr>
            <a:lvl5pPr marL="768079" indent="0">
              <a:buNone/>
              <a:defRPr sz="800"/>
            </a:lvl5pPr>
            <a:lvl6pPr marL="960099" indent="0">
              <a:buNone/>
              <a:defRPr sz="800"/>
            </a:lvl6pPr>
            <a:lvl7pPr marL="1152119" indent="0">
              <a:buNone/>
              <a:defRPr sz="800"/>
            </a:lvl7pPr>
            <a:lvl8pPr marL="1344139" indent="0">
              <a:buNone/>
              <a:defRPr sz="800"/>
            </a:lvl8pPr>
            <a:lvl9pPr marL="1536158" indent="0">
              <a:buNone/>
              <a:defRPr sz="800"/>
            </a:lvl9pPr>
          </a:lstStyle>
          <a:p>
            <a:pPr lvl="0"/>
            <a:endParaRPr lang="en-US" noProof="0" dirty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41"/>
            <a:ext cx="5486400" cy="804863"/>
          </a:xfrm>
        </p:spPr>
        <p:txBody>
          <a:bodyPr/>
          <a:lstStyle>
            <a:lvl1pPr marL="0" indent="0">
              <a:buNone/>
              <a:defRPr sz="600"/>
            </a:lvl1pPr>
            <a:lvl2pPr marL="192020" indent="0">
              <a:buNone/>
              <a:defRPr sz="500"/>
            </a:lvl2pPr>
            <a:lvl3pPr marL="384040" indent="0">
              <a:buNone/>
              <a:defRPr sz="400"/>
            </a:lvl3pPr>
            <a:lvl4pPr marL="576059" indent="0">
              <a:buNone/>
              <a:defRPr sz="400"/>
            </a:lvl4pPr>
            <a:lvl5pPr marL="768079" indent="0">
              <a:buNone/>
              <a:defRPr sz="400"/>
            </a:lvl5pPr>
            <a:lvl6pPr marL="960099" indent="0">
              <a:buNone/>
              <a:defRPr sz="400"/>
            </a:lvl6pPr>
            <a:lvl7pPr marL="1152119" indent="0">
              <a:buNone/>
              <a:defRPr sz="400"/>
            </a:lvl7pPr>
            <a:lvl8pPr marL="1344139" indent="0">
              <a:buNone/>
              <a:defRPr sz="400"/>
            </a:lvl8pPr>
            <a:lvl9pPr marL="1536158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83506704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13054181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23522" y="292100"/>
            <a:ext cx="1268016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9478" y="292100"/>
            <a:ext cx="3746897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55267744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0BCA31-9918-44D6-B3EC-CA271DCD41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214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1AC81-5B81-496A-9221-40DF008D2F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366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131997-67FB-4CB6-B9F9-A977C132E2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587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9F34C-17EE-4E9D-834E-FF36685117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894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7B3BC-DD13-4D93-B211-266E5BAC9A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5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5CC18-88B9-4F8A-B490-CB0C881D51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349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E6B08-BBF6-404D-AF61-01593B35AD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241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6092B-F86B-45B0-A885-294F78D215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446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0" y="0"/>
            <a:ext cx="9144000" cy="76066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82550"/>
            <a:ext cx="9125894" cy="6032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1" name="Rectangle 47"/>
          <p:cNvSpPr>
            <a:spLocks noChangeArrowheads="1"/>
          </p:cNvSpPr>
          <p:nvPr/>
        </p:nvSpPr>
        <p:spPr bwMode="gray">
          <a:xfrm>
            <a:off x="0" y="760663"/>
            <a:ext cx="228600" cy="607017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gray">
          <a:xfrm>
            <a:off x="8686800" y="0"/>
            <a:ext cx="76200" cy="40123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0"/>
            <a:ext cx="8229600" cy="502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21450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fld id="{32CC08BF-3CA7-47E3-8221-01F3B1B40A9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" grpId="0" animBg="1"/>
      <p:bldP spid="1072" grpId="0" animBg="1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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 2" pitchFamily="18" charset="2"/>
        <a:buChar char="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419476" y="292101"/>
            <a:ext cx="5072063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336" tIns="21336" rIns="21336" bIns="2133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19476" y="4184649"/>
            <a:ext cx="5072063" cy="250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336" tIns="21336" rIns="21336" bIns="213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Arial" charset="0"/>
              </a:rPr>
              <a:t>Second level</a:t>
            </a:r>
          </a:p>
          <a:p>
            <a:pPr lvl="2"/>
            <a:r>
              <a:rPr lang="en-US" altLang="en-US">
                <a:sym typeface="Arial" charset="0"/>
              </a:rPr>
              <a:t>Third level</a:t>
            </a:r>
          </a:p>
          <a:p>
            <a:pPr lvl="3"/>
            <a:r>
              <a:rPr lang="en-US" altLang="en-US">
                <a:sym typeface="Arial" charset="0"/>
              </a:rPr>
              <a:t>Fourth level</a:t>
            </a:r>
          </a:p>
          <a:p>
            <a:pPr lvl="4"/>
            <a:r>
              <a:rPr lang="en-US" altLang="en-US">
                <a:sym typeface="Arial" charset="0"/>
              </a:rPr>
              <a:t>Fifth level</a:t>
            </a:r>
          </a:p>
        </p:txBody>
      </p:sp>
      <p:sp>
        <p:nvSpPr>
          <p:cNvPr id="4" name="Rectangle 44"/>
          <p:cNvSpPr>
            <a:spLocks noChangeArrowheads="1"/>
          </p:cNvSpPr>
          <p:nvPr userDrawn="1"/>
        </p:nvSpPr>
        <p:spPr bwMode="ltGray">
          <a:xfrm>
            <a:off x="285750" y="654050"/>
            <a:ext cx="2546747" cy="2204244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0"/>
                  <a:invGamma/>
                </a:schemeClr>
              </a:gs>
            </a:gsLst>
            <a:lin ang="0" scaled="1"/>
          </a:gra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8404" tIns="19202" rIns="38404" bIns="19202"/>
          <a:lstStyle/>
          <a:p>
            <a:pPr algn="ctr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ko-KR" sz="1200" dirty="0">
              <a:solidFill>
                <a:srgbClr val="FFFFFF"/>
              </a:solidFill>
              <a:latin typeface="GillSans" pitchFamily="1" charset="0"/>
              <a:sym typeface="GillSans" pitchFamily="1" charset="0"/>
            </a:endParaRPr>
          </a:p>
        </p:txBody>
      </p:sp>
      <p:sp>
        <p:nvSpPr>
          <p:cNvPr id="1030" name="Rectangle 44"/>
          <p:cNvSpPr>
            <a:spLocks noChangeArrowheads="1"/>
          </p:cNvSpPr>
          <p:nvPr userDrawn="1"/>
        </p:nvSpPr>
        <p:spPr bwMode="ltGray">
          <a:xfrm>
            <a:off x="-5953" y="6115844"/>
            <a:ext cx="3092053" cy="760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38404" tIns="19202" rIns="38404" bIns="19202"/>
          <a:lstStyle>
            <a:lvl1pPr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Wingdings" charset="2"/>
              <a:buNone/>
              <a:defRPr/>
            </a:pPr>
            <a:endParaRPr lang="en-US" altLang="ko-KR" dirty="0">
              <a:solidFill>
                <a:srgbClr val="FFFFFF"/>
              </a:solidFill>
            </a:endParaRPr>
          </a:p>
        </p:txBody>
      </p:sp>
      <p:pic>
        <p:nvPicPr>
          <p:cNvPr id="2" name="Picture 10" descr="http://www.v3.co.uk/IMG/632/223632/big-data-image-representation-540x334.jpg?1435222702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390902"/>
            <a:ext cx="30861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8465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9pPr>
    </p:titleStyle>
    <p:bodyStyle>
      <a:lvl1pPr marL="143351" indent="-143351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311372" indent="-11934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479393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671417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863441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5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7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9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1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3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58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6"/>
          <p:cNvSpPr txBox="1">
            <a:spLocks noChangeArrowheads="1"/>
          </p:cNvSpPr>
          <p:nvPr/>
        </p:nvSpPr>
        <p:spPr bwMode="auto">
          <a:xfrm>
            <a:off x="7744424" y="3909222"/>
            <a:ext cx="77617" cy="11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401" tIns="19202" rIns="38401" bIns="19202">
            <a:spAutoFit/>
          </a:bodyPr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eaLnBrk="1" hangingPunct="1"/>
            <a:endParaRPr lang="en-US" altLang="en-US" sz="500">
              <a:solidFill>
                <a:srgbClr val="000000"/>
              </a:solidFill>
              <a:latin typeface="GillSans" pitchFamily="1" charset="0"/>
              <a:sym typeface="GillSans" pitchFamily="1" charset="0"/>
            </a:endParaRPr>
          </a:p>
        </p:txBody>
      </p:sp>
      <p:sp>
        <p:nvSpPr>
          <p:cNvPr id="3076" name="Rectangle 1"/>
          <p:cNvSpPr txBox="1">
            <a:spLocks noChangeArrowheads="1"/>
          </p:cNvSpPr>
          <p:nvPr/>
        </p:nvSpPr>
        <p:spPr bwMode="auto">
          <a:xfrm>
            <a:off x="3086100" y="838201"/>
            <a:ext cx="60579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336" tIns="21336" rIns="21336" bIns="21336" anchor="b"/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algn="ctr" eaLnBrk="1" hangingPunct="1">
              <a:spcBef>
                <a:spcPts val="252"/>
              </a:spcBef>
              <a:spcAft>
                <a:spcPts val="252"/>
              </a:spcAft>
            </a:pPr>
            <a:r>
              <a:rPr lang="en-US" altLang="en-US" sz="2900" b="1" dirty="0">
                <a:solidFill>
                  <a:srgbClr val="002060"/>
                </a:solidFill>
                <a:latin typeface="Imprint MT Shadow" pitchFamily="82" charset="0"/>
                <a:ea typeface="ヒラギノ角ゴ ProN W6" charset="-128"/>
              </a:rPr>
              <a:t>“Advanced  C Programming”</a:t>
            </a:r>
          </a:p>
          <a:p>
            <a:pPr algn="ctr" eaLnBrk="1" hangingPunct="1">
              <a:spcBef>
                <a:spcPts val="252"/>
              </a:spcBef>
              <a:spcAft>
                <a:spcPts val="252"/>
              </a:spcAft>
            </a:pPr>
            <a:endParaRPr lang="en-US" altLang="en-US" sz="2100" dirty="0">
              <a:solidFill>
                <a:srgbClr val="002060"/>
              </a:solidFill>
              <a:latin typeface="Bookman Old Style" pitchFamily="18" charset="0"/>
              <a:ea typeface="ヒラギノ角ゴ ProN W6" charset="-128"/>
            </a:endParaRPr>
          </a:p>
        </p:txBody>
      </p:sp>
      <p:sp>
        <p:nvSpPr>
          <p:cNvPr id="3077" name="Rectangle 2"/>
          <p:cNvSpPr txBox="1">
            <a:spLocks noChangeArrowheads="1"/>
          </p:cNvSpPr>
          <p:nvPr/>
        </p:nvSpPr>
        <p:spPr bwMode="auto">
          <a:xfrm>
            <a:off x="3086100" y="6400800"/>
            <a:ext cx="6057900" cy="43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336" tIns="21336" rIns="21336" bIns="21336"/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500" b="1" dirty="0">
                <a:solidFill>
                  <a:srgbClr val="002060"/>
                </a:solidFill>
                <a:latin typeface="Imprint MT Shadow" pitchFamily="82" charset="0"/>
                <a:ea typeface="ヒラギノ角ゴ ProN W6" charset="-128"/>
              </a:rPr>
              <a:t>eDESD-201</a:t>
            </a:r>
          </a:p>
        </p:txBody>
      </p:sp>
      <p:pic>
        <p:nvPicPr>
          <p:cNvPr id="3079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43925" y="38100"/>
            <a:ext cx="56435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http://www.differencebetween.info/sites/default/files/images/1/embedded-c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505" t="18543" r="9962"/>
          <a:stretch/>
        </p:blipFill>
        <p:spPr bwMode="auto">
          <a:xfrm>
            <a:off x="4724400" y="1981201"/>
            <a:ext cx="2590800" cy="199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85678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5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7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 err="1"/>
              <a:t>sizeof</a:t>
            </a:r>
            <a:endParaRPr lang="en-US" alt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1902341" y="892314"/>
            <a:ext cx="64796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Operands to the </a:t>
            </a:r>
            <a:r>
              <a:rPr lang="en-IN" sz="2000" b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sizeof</a:t>
            </a:r>
            <a:r>
              <a:rPr lang="en-IN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operator should not </a:t>
            </a:r>
          </a:p>
          <a:p>
            <a:pPr algn="ctr"/>
            <a:r>
              <a:rPr lang="en-IN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 side effects 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888391"/>
            <a:ext cx="86106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</a:t>
            </a: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IN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= 14;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IN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 = </a:t>
            </a:r>
            <a:r>
              <a:rPr lang="en-IN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sizeof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(a++);		</a:t>
            </a:r>
          </a:p>
          <a:p>
            <a:pPr algn="just"/>
            <a:endParaRPr lang="en-IN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expression a++ will not be evaluated here.	</a:t>
            </a:r>
          </a:p>
          <a:p>
            <a:pPr algn="just"/>
            <a:endParaRPr lang="en-IN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IN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Solution:</a:t>
            </a:r>
          </a:p>
          <a:p>
            <a:pPr algn="just"/>
            <a:r>
              <a:rPr lang="en-IN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IN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= 14;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IN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 = </a:t>
            </a:r>
            <a:r>
              <a:rPr lang="en-IN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sizeof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(a);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a++;</a:t>
            </a:r>
            <a:r>
              <a:rPr lang="en-IN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8313867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 err="1"/>
              <a:t>Enum</a:t>
            </a:r>
            <a:endParaRPr lang="en-US" alt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1560043" y="892314"/>
            <a:ext cx="6745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Ensure </a:t>
            </a:r>
            <a:r>
              <a:rPr lang="en-IN" sz="2000" b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enum</a:t>
            </a:r>
            <a:r>
              <a:rPr lang="en-IN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constants map to unique values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600200"/>
            <a:ext cx="8610600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</a:t>
            </a: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IN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enum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{red=4, orange, yellow, green, blue, indigo=6, violet};</a:t>
            </a:r>
          </a:p>
          <a:p>
            <a:pPr algn="just"/>
            <a:endParaRPr lang="en-IN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IN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Problem:</a:t>
            </a:r>
          </a:p>
          <a:p>
            <a:r>
              <a:rPr lang="en-IN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yellow and indigo have same values</a:t>
            </a:r>
          </a:p>
          <a:p>
            <a:pPr algn="just"/>
            <a:endParaRPr lang="en-IN" sz="1900" b="1" dirty="0">
              <a:solidFill>
                <a:srgbClr val="0066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IN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Solution:</a:t>
            </a: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IN" sz="1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not do arbitrary assignments in </a:t>
            </a:r>
            <a:r>
              <a:rPr lang="en-IN" sz="19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enum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en-IN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IN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enum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{red, orange, yellow, green, blue, indigo, violet};</a:t>
            </a:r>
          </a:p>
        </p:txBody>
      </p:sp>
    </p:spTree>
    <p:extLst>
      <p:ext uri="{BB962C8B-B14F-4D97-AF65-F5344CB8AC3E}">
        <p14:creationId xmlns:p14="http://schemas.microsoft.com/office/powerpoint/2010/main" xmlns="" val="6017088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Integer Arithmetic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892314"/>
            <a:ext cx="79864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Ensure that integer arithmetic will not cause overflow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600200"/>
            <a:ext cx="86106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</a:t>
            </a: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unsigned </a:t>
            </a:r>
            <a:r>
              <a:rPr lang="en-IN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a, b, c;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c = a + b;</a:t>
            </a:r>
          </a:p>
          <a:p>
            <a:pPr algn="just"/>
            <a:endParaRPr lang="en-IN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IN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Problem:</a:t>
            </a:r>
          </a:p>
          <a:p>
            <a:r>
              <a:rPr lang="en-IN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+ b may not fit in c.</a:t>
            </a:r>
          </a:p>
          <a:p>
            <a:pPr algn="just"/>
            <a:endParaRPr lang="en-IN" sz="1900" b="1" dirty="0">
              <a:solidFill>
                <a:srgbClr val="0066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IN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Solution:</a:t>
            </a: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Do error handling to check whether </a:t>
            </a:r>
            <a:r>
              <a:rPr lang="en-IN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a+b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fits in c or not.</a:t>
            </a:r>
            <a:endParaRPr lang="en-IN" sz="1900" b="1" dirty="0">
              <a:solidFill>
                <a:srgbClr val="0066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00447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String Literals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7832" y="892314"/>
            <a:ext cx="66078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</a:t>
            </a:r>
            <a:r>
              <a:rPr lang="en-IN" sz="2000" b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IN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qualifier to initialize string literals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1600200"/>
            <a:ext cx="87630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  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IN" sz="2000" dirty="0"/>
              <a:t>char *c = "Hello";</a:t>
            </a:r>
            <a:endParaRPr lang="en-IN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IN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IN" sz="1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Solution:</a:t>
            </a:r>
          </a:p>
          <a:p>
            <a:r>
              <a:rPr lang="en-IN" sz="2000" dirty="0"/>
              <a:t>	char </a:t>
            </a:r>
            <a:r>
              <a:rPr lang="en-IN" sz="2000" dirty="0" err="1"/>
              <a:t>const</a:t>
            </a:r>
            <a:r>
              <a:rPr lang="en-IN" sz="2000" dirty="0"/>
              <a:t> *c = "Hello";</a:t>
            </a:r>
            <a:r>
              <a:rPr lang="en-IN" sz="1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endParaRPr lang="pt-BR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4332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Memory </a:t>
            </a:r>
            <a:r>
              <a:rPr lang="en-US" altLang="en-US" sz="3200" b="1" dirty="0" err="1"/>
              <a:t>deallocation</a:t>
            </a:r>
            <a:endParaRPr lang="en-US" alt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381001" y="892314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 pointers to dynamically allocated memory to NULL after they are released – It avoids double free vulnerability.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1600200"/>
            <a:ext cx="87630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IN" sz="1900" b="1" dirty="0">
              <a:solidFill>
                <a:srgbClr val="0066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IN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  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if (</a:t>
            </a:r>
            <a:r>
              <a:rPr lang="en-IN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message_type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== value_1) {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/* Process message type 1 */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free(message);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}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/* ...*/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if (</a:t>
            </a:r>
            <a:r>
              <a:rPr lang="en-IN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message_type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== value_2) {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/* Process message type 2 */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free(message);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}</a:t>
            </a:r>
          </a:p>
          <a:p>
            <a:endParaRPr lang="en-IN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IN" sz="1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Problem:</a:t>
            </a:r>
          </a:p>
          <a:p>
            <a:pPr algn="just"/>
            <a:r>
              <a:rPr lang="en-IN" sz="2000" dirty="0"/>
              <a:t>	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are trying to </a:t>
            </a:r>
            <a:r>
              <a:rPr lang="en-IN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deallocate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“message”  twice. It causes double free vulnerability.</a:t>
            </a:r>
            <a:endParaRPr lang="pt-BR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0708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Memory </a:t>
            </a:r>
            <a:r>
              <a:rPr lang="en-US" altLang="en-US" sz="3200" b="1" dirty="0" err="1"/>
              <a:t>deallocation</a:t>
            </a:r>
            <a:r>
              <a:rPr lang="en-US" altLang="en-US" sz="3200" b="1" dirty="0"/>
              <a:t>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1" y="892314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 pointers to dynamically allocated memory to NULL after they are released – It avoids double free vulnerability.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1600200"/>
            <a:ext cx="8763000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IN" sz="1900" b="1" dirty="0">
              <a:solidFill>
                <a:srgbClr val="0066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IN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Solution:  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if (</a:t>
            </a:r>
            <a:r>
              <a:rPr lang="en-IN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message_type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== value_1) {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/* Process message type 1 */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free(message);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IN" sz="1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message = NULL;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}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/* ...*/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if (</a:t>
            </a:r>
            <a:r>
              <a:rPr lang="en-IN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message_type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== value_2) {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/* Process message type 2 */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free(message);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IN" sz="1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message = NULL;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}</a:t>
            </a:r>
          </a:p>
          <a:p>
            <a:endParaRPr lang="en-IN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	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Assign NULL to message after free(). We can call free() on  a NULL pointer. It will do nothing. </a:t>
            </a:r>
            <a:endParaRPr lang="pt-BR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41738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 err="1"/>
              <a:t>Malloc</a:t>
            </a:r>
            <a:endParaRPr lang="en-US" alt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381001" y="762000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not use user-defined functions as parameters to allocation routines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1600200"/>
            <a:ext cx="8763000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 </a:t>
            </a:r>
          </a:p>
          <a:p>
            <a:pPr marL="540000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stdlib.h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marL="540000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marL="540000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#define MAXLINE 1000</a:t>
            </a:r>
          </a:p>
          <a:p>
            <a:pPr marL="540000"/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size_t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calc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{</a:t>
            </a:r>
          </a:p>
          <a:p>
            <a:pPr marL="540000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char line[MAXLINE], c;</a:t>
            </a:r>
          </a:p>
          <a:p>
            <a:pPr marL="540000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size_t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size = 0;</a:t>
            </a:r>
          </a:p>
          <a:p>
            <a:pPr marL="540000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while ( (c = 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getchar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()) != EOF &amp;&amp; c != '\n') {</a:t>
            </a:r>
          </a:p>
          <a:p>
            <a:pPr marL="540000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line[size] = c;</a:t>
            </a:r>
          </a:p>
          <a:p>
            <a:pPr marL="540000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size++;</a:t>
            </a:r>
          </a:p>
          <a:p>
            <a:pPr marL="540000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if (size &gt;= MAXLINE)</a:t>
            </a:r>
          </a:p>
          <a:p>
            <a:pPr marL="540000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break;</a:t>
            </a:r>
          </a:p>
          <a:p>
            <a:pPr marL="540000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540000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return size;</a:t>
            </a:r>
          </a:p>
          <a:p>
            <a:pPr marL="540000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540000"/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main(void) {</a:t>
            </a:r>
          </a:p>
          <a:p>
            <a:pPr marL="540000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IN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 * line = </a:t>
            </a:r>
            <a:r>
              <a:rPr lang="en-IN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malloc</a:t>
            </a:r>
            <a:r>
              <a:rPr lang="en-IN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IN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calc</a:t>
            </a:r>
            <a:r>
              <a:rPr lang="en-IN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());</a:t>
            </a:r>
          </a:p>
          <a:p>
            <a:pPr marL="540000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("%d\n", size);</a:t>
            </a:r>
          </a:p>
          <a:p>
            <a:pPr marL="540000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pt-BR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76369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 err="1"/>
              <a:t>Malloc</a:t>
            </a:r>
            <a:r>
              <a:rPr lang="en-US" altLang="en-US" sz="3200" b="1" dirty="0"/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762000"/>
            <a:ext cx="8763000" cy="6140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Solution:</a:t>
            </a:r>
          </a:p>
          <a:p>
            <a:pPr marL="540000"/>
            <a:r>
              <a:rPr lang="en-IN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IN" sz="17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stdlib.h</a:t>
            </a:r>
            <a:r>
              <a:rPr lang="en-IN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marL="540000"/>
            <a:r>
              <a:rPr lang="en-IN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IN" sz="17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IN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marL="540000"/>
            <a:r>
              <a:rPr lang="en-IN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#define MAXLINE 1000</a:t>
            </a:r>
          </a:p>
          <a:p>
            <a:pPr marL="540000"/>
            <a:r>
              <a:rPr lang="en-IN" sz="17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size_t</a:t>
            </a:r>
            <a:r>
              <a:rPr lang="en-IN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N" sz="17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calc</a:t>
            </a:r>
            <a:r>
              <a:rPr lang="en-IN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{</a:t>
            </a:r>
          </a:p>
          <a:p>
            <a:pPr marL="540000"/>
            <a:r>
              <a:rPr lang="en-IN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char line[MAXLINE], c;</a:t>
            </a:r>
          </a:p>
          <a:p>
            <a:pPr marL="540000"/>
            <a:r>
              <a:rPr lang="en-IN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IN" sz="17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size_t</a:t>
            </a:r>
            <a:r>
              <a:rPr lang="en-IN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size = 0;</a:t>
            </a:r>
          </a:p>
          <a:p>
            <a:pPr marL="540000"/>
            <a:r>
              <a:rPr lang="en-IN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while ( (c = </a:t>
            </a:r>
            <a:r>
              <a:rPr lang="en-IN" sz="17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getchar</a:t>
            </a:r>
            <a:r>
              <a:rPr lang="en-IN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()) != EOF &amp;&amp; c != '\n') {</a:t>
            </a:r>
          </a:p>
          <a:p>
            <a:pPr marL="540000"/>
            <a:r>
              <a:rPr lang="en-IN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line[size] = c;</a:t>
            </a:r>
          </a:p>
          <a:p>
            <a:pPr marL="540000"/>
            <a:r>
              <a:rPr lang="en-IN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size++;</a:t>
            </a:r>
          </a:p>
          <a:p>
            <a:pPr marL="540000"/>
            <a:r>
              <a:rPr lang="en-IN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if (size &gt;= MAXLINE)</a:t>
            </a:r>
          </a:p>
          <a:p>
            <a:pPr marL="540000"/>
            <a:r>
              <a:rPr lang="en-IN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break;</a:t>
            </a:r>
          </a:p>
          <a:p>
            <a:pPr marL="540000"/>
            <a:r>
              <a:rPr lang="en-IN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540000"/>
            <a:r>
              <a:rPr lang="en-IN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return size;</a:t>
            </a:r>
          </a:p>
          <a:p>
            <a:pPr marL="540000"/>
            <a:r>
              <a:rPr lang="en-IN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540000"/>
            <a:endParaRPr lang="en-IN" sz="17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40000"/>
            <a:r>
              <a:rPr lang="en-IN" sz="17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IN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main(void) {</a:t>
            </a:r>
          </a:p>
          <a:p>
            <a:pPr marL="540000"/>
            <a:r>
              <a:rPr lang="en-IN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IN" sz="1700" b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size_t</a:t>
            </a:r>
            <a:r>
              <a:rPr lang="en-IN" sz="17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size = </a:t>
            </a:r>
            <a:r>
              <a:rPr lang="en-IN" sz="1700" b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calc</a:t>
            </a:r>
            <a:r>
              <a:rPr lang="en-IN" sz="17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();</a:t>
            </a:r>
          </a:p>
          <a:p>
            <a:pPr marL="540000"/>
            <a:r>
              <a:rPr lang="en-IN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if (size &gt; 0) {</a:t>
            </a:r>
          </a:p>
          <a:p>
            <a:pPr marL="540000"/>
            <a:r>
              <a:rPr lang="en-IN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lang="en-IN" sz="17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 * line = </a:t>
            </a:r>
            <a:r>
              <a:rPr lang="en-IN" sz="1700" b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malloc</a:t>
            </a:r>
            <a:r>
              <a:rPr lang="en-IN" sz="17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(size)</a:t>
            </a:r>
          </a:p>
          <a:p>
            <a:pPr marL="540000"/>
            <a:r>
              <a:rPr lang="en-IN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lang="en-IN" sz="17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IN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("%d\n", size);</a:t>
            </a:r>
          </a:p>
          <a:p>
            <a:pPr marL="540000"/>
            <a:r>
              <a:rPr lang="en-IN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}</a:t>
            </a:r>
          </a:p>
          <a:p>
            <a:pPr marL="540000"/>
            <a:r>
              <a:rPr lang="en-IN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526868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Few more….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381000" y="990600"/>
            <a:ext cx="84582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indent="-457200" algn="just">
              <a:spcAft>
                <a:spcPts val="2000"/>
              </a:spcAft>
              <a:buSzPct val="90000"/>
              <a:buFont typeface="Wingdings" panose="05000000000000000000" pitchFamily="2" charset="2"/>
              <a:buChar char="§"/>
              <a:defRPr/>
            </a:pPr>
            <a:r>
              <a:rPr lang="en-IN" sz="2000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not access freed memory</a:t>
            </a:r>
          </a:p>
          <a:p>
            <a:pPr lvl="1" indent="-457200" algn="just">
              <a:spcAft>
                <a:spcPts val="2000"/>
              </a:spcAft>
              <a:buSzPct val="90000"/>
              <a:buFont typeface="Wingdings" panose="05000000000000000000" pitchFamily="2" charset="2"/>
              <a:buChar char="§"/>
              <a:defRPr/>
            </a:pPr>
            <a:r>
              <a:rPr lang="en-IN" sz="2000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Free dynamically allocated memory only once</a:t>
            </a:r>
          </a:p>
          <a:p>
            <a:pPr lvl="1" indent="-457200" algn="just">
              <a:spcAft>
                <a:spcPts val="2000"/>
              </a:spcAft>
              <a:buSzPct val="90000"/>
              <a:buFont typeface="Wingdings" panose="05000000000000000000" pitchFamily="2" charset="2"/>
              <a:buChar char="§"/>
              <a:defRPr/>
            </a:pPr>
            <a:r>
              <a:rPr lang="en-IN" sz="2000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Detect and handle critical memory allocations</a:t>
            </a:r>
          </a:p>
          <a:p>
            <a:pPr lvl="1" indent="-457200" algn="just">
              <a:spcAft>
                <a:spcPts val="2000"/>
              </a:spcAft>
              <a:buSzPct val="90000"/>
              <a:buFont typeface="Wingdings" panose="05000000000000000000" pitchFamily="2" charset="2"/>
              <a:buChar char="§"/>
              <a:defRPr/>
            </a:pPr>
            <a:endParaRPr lang="en-IN" sz="2000" kern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928508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Few more….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381000" y="990600"/>
            <a:ext cx="84582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indent="-457200" algn="just">
              <a:spcAft>
                <a:spcPts val="2000"/>
              </a:spcAft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Use logical variable names to avoid any confusion.</a:t>
            </a:r>
          </a:p>
          <a:p>
            <a:pPr lvl="1" indent="-457200" algn="just">
              <a:spcAft>
                <a:spcPts val="2000"/>
              </a:spcAft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Piling up everything into the main function is absurd. Functions in C helps you to overcome this problem plus it reduces the code redundancy.</a:t>
            </a:r>
          </a:p>
          <a:p>
            <a:pPr lvl="1" indent="-457200" algn="just">
              <a:spcAft>
                <a:spcPts val="2000"/>
              </a:spcAft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 use of the switch statement instead of making complications nested if-statements.</a:t>
            </a:r>
          </a:p>
          <a:p>
            <a:pPr lvl="1" indent="-457200" algn="just">
              <a:spcAft>
                <a:spcPts val="2000"/>
              </a:spcAft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Never leave pointers uninitialized. It may point to some random memory locations and may cause the system to crash.</a:t>
            </a:r>
          </a:p>
          <a:p>
            <a:pPr lvl="1" indent="-457200" algn="just">
              <a:spcAft>
                <a:spcPts val="2000"/>
              </a:spcAft>
              <a:buSzPct val="90000"/>
              <a:buFont typeface="Wingdings" panose="05000000000000000000" pitchFamily="2" charset="2"/>
              <a:buChar char="§"/>
              <a:defRPr/>
            </a:pPr>
            <a:endParaRPr lang="en-US" sz="2000" kern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indent="-457200" algn="just">
              <a:spcAft>
                <a:spcPts val="2000"/>
              </a:spcAft>
              <a:buSzPct val="90000"/>
              <a:buFont typeface="Wingdings" panose="05000000000000000000" pitchFamily="2" charset="2"/>
              <a:buChar char="§"/>
              <a:defRPr/>
            </a:pPr>
            <a:endParaRPr lang="en-US" sz="2000" kern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indent="-457200" algn="just">
              <a:spcAft>
                <a:spcPts val="2000"/>
              </a:spcAft>
              <a:buSzPct val="90000"/>
              <a:buFont typeface="Wingdings" panose="05000000000000000000" pitchFamily="2" charset="2"/>
              <a:buChar char="§"/>
              <a:defRPr/>
            </a:pPr>
            <a:endParaRPr lang="en-US" sz="2000" kern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indent="-457200" algn="just">
              <a:spcAft>
                <a:spcPts val="2000"/>
              </a:spcAft>
              <a:buSzPct val="90000"/>
              <a:buFont typeface="Wingdings" panose="05000000000000000000" pitchFamily="2" charset="2"/>
              <a:buChar char="§"/>
              <a:defRPr/>
            </a:pPr>
            <a:endParaRPr lang="en-IN" sz="2000" kern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27001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8"/>
          <p:cNvSpPr>
            <a:spLocks noChangeArrowheads="1"/>
          </p:cNvSpPr>
          <p:nvPr/>
        </p:nvSpPr>
        <p:spPr bwMode="gray">
          <a:xfrm>
            <a:off x="1981200" y="3048000"/>
            <a:ext cx="5410200" cy="381000"/>
          </a:xfrm>
          <a:prstGeom prst="roundRect">
            <a:avLst>
              <a:gd name="adj" fmla="val 19046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  <a:latin typeface="Verdana" pitchFamily="34" charset="0"/>
              </a:rPr>
              <a:t> Coding Practices</a:t>
            </a:r>
            <a:endParaRPr lang="en-US" sz="2200" dirty="0">
              <a:solidFill>
                <a:srgbClr val="C000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8577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9028" y="0"/>
            <a:ext cx="9296400" cy="6934200"/>
          </a:xfrm>
          <a:prstGeom prst="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43429" y="3054038"/>
            <a:ext cx="6858000" cy="792525"/>
          </a:xfrm>
          <a:prstGeom prst="rect">
            <a:avLst/>
          </a:prstGeom>
          <a:ln w="22225"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91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GB" sz="50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Thank</a:t>
            </a:r>
            <a:r>
              <a:rPr lang="en-GB" sz="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 </a:t>
            </a:r>
            <a:r>
              <a:rPr lang="en-GB" sz="5000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xmlns="" val="220400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Introduction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991600" cy="5562600"/>
          </a:xfrm>
        </p:spPr>
        <p:txBody>
          <a:bodyPr/>
          <a:lstStyle/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insecure program may corrupt the data without the intervention of any third person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Crash, Program Crash, Unexpected results etc..</a:t>
            </a:r>
          </a:p>
        </p:txBody>
      </p:sp>
    </p:spTree>
    <p:extLst>
      <p:ext uri="{BB962C8B-B14F-4D97-AF65-F5344CB8AC3E}">
        <p14:creationId xmlns:p14="http://schemas.microsoft.com/office/powerpoint/2010/main" xmlns="" val="1288870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Buffer Overflows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410200"/>
          </a:xfrm>
        </p:spPr>
        <p:txBody>
          <a:bodyPr/>
          <a:lstStyle/>
          <a:p>
            <a:pPr marL="72000" lvl="1" indent="0" algn="just">
              <a:lnSpc>
                <a:spcPct val="150000"/>
              </a:lnSpc>
              <a:spcAft>
                <a:spcPts val="600"/>
              </a:spcAft>
              <a:buSzPct val="90000"/>
              <a:buNone/>
              <a:defRPr/>
            </a:pPr>
            <a:r>
              <a:rPr lang="en-US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Definition: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buffer overflow occurs when a program attempts to write data past the end (or) before the beginning of a buffer.</a:t>
            </a:r>
          </a:p>
          <a:p>
            <a:pPr marL="414900" lvl="1" indent="-342900" algn="just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If the input is </a:t>
            </a:r>
            <a:r>
              <a:rPr lang="en-US" sz="1800" b="1" dirty="0">
                <a:solidFill>
                  <a:srgbClr val="FF6600"/>
                </a:solidFill>
              </a:rPr>
              <a:t>longer than the allocated memory </a:t>
            </a:r>
            <a:r>
              <a:rPr lang="en-US" sz="1800" dirty="0"/>
              <a:t>for it then the data will </a:t>
            </a:r>
            <a:r>
              <a:rPr lang="en-US" sz="1800" b="1" dirty="0">
                <a:solidFill>
                  <a:srgbClr val="006600"/>
                </a:solidFill>
              </a:rPr>
              <a:t>“overwrite”</a:t>
            </a:r>
            <a:r>
              <a:rPr lang="en-US" sz="1800" dirty="0">
                <a:solidFill>
                  <a:srgbClr val="006600"/>
                </a:solidFill>
              </a:rPr>
              <a:t> </a:t>
            </a:r>
            <a:r>
              <a:rPr lang="en-US" sz="1800" dirty="0"/>
              <a:t>other data in memory.</a:t>
            </a:r>
          </a:p>
          <a:p>
            <a:pPr marL="414900" lvl="1" indent="-342900" algn="just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1800" b="1" dirty="0">
                <a:solidFill>
                  <a:srgbClr val="C00000"/>
                </a:solidFill>
              </a:rPr>
              <a:t>Buffer overflows </a:t>
            </a:r>
            <a:r>
              <a:rPr lang="en-US" sz="1800" dirty="0"/>
              <a:t>– </a:t>
            </a:r>
            <a:r>
              <a:rPr lang="en-US" sz="1800" b="1" dirty="0">
                <a:solidFill>
                  <a:srgbClr val="006600"/>
                </a:solidFill>
              </a:rPr>
              <a:t>Stack Overflows,  Heap Overflows, String overflows</a:t>
            </a:r>
          </a:p>
          <a:p>
            <a:pPr marL="414900" lvl="1" indent="-342900" algn="just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414900" lvl="1" indent="-342900" algn="just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414900" lvl="1" indent="-342900" algn="just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  <a:defRPr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2000" lvl="1" indent="-457200" algn="just">
              <a:lnSpc>
                <a:spcPct val="150000"/>
              </a:lnSpc>
              <a:spcAft>
                <a:spcPts val="2000"/>
              </a:spcAft>
              <a:buSzPct val="90000"/>
              <a:buFont typeface="Wingdings" panose="05000000000000000000" pitchFamily="2" charset="2"/>
              <a:buChar char="§"/>
              <a:defRPr/>
            </a:pPr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78717" y="3405186"/>
            <a:ext cx="8865284" cy="3376614"/>
            <a:chOff x="111" y="1895"/>
            <a:chExt cx="5485" cy="2127"/>
          </a:xfrm>
        </p:grpSpPr>
        <p:sp>
          <p:nvSpPr>
            <p:cNvPr id="5" name="Line 64"/>
            <p:cNvSpPr>
              <a:spLocks noChangeShapeType="1"/>
            </p:cNvSpPr>
            <p:nvPr/>
          </p:nvSpPr>
          <p:spPr bwMode="auto">
            <a:xfrm flipV="1">
              <a:off x="1132" y="2688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Text Box 65"/>
            <p:cNvSpPr txBox="1">
              <a:spLocks noChangeArrowheads="1"/>
            </p:cNvSpPr>
            <p:nvPr/>
          </p:nvSpPr>
          <p:spPr bwMode="auto">
            <a:xfrm>
              <a:off x="111" y="2991"/>
              <a:ext cx="90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Destination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Memory</a:t>
              </a:r>
            </a:p>
          </p:txBody>
        </p:sp>
        <p:sp>
          <p:nvSpPr>
            <p:cNvPr id="7" name="Text Box 66"/>
            <p:cNvSpPr txBox="1">
              <a:spLocks noChangeArrowheads="1"/>
            </p:cNvSpPr>
            <p:nvPr/>
          </p:nvSpPr>
          <p:spPr bwMode="auto">
            <a:xfrm>
              <a:off x="243" y="2344"/>
              <a:ext cx="6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altLang="en-US" sz="1800" dirty="0"/>
                <a:t>Source</a:t>
              </a:r>
            </a:p>
            <a:p>
              <a:r>
                <a:rPr lang="en-US" altLang="en-US" sz="1800" dirty="0"/>
                <a:t>Memory</a:t>
              </a:r>
            </a:p>
          </p:txBody>
        </p:sp>
        <p:sp>
          <p:nvSpPr>
            <p:cNvPr id="8" name="AutoShape 67"/>
            <p:cNvSpPr>
              <a:spLocks/>
            </p:cNvSpPr>
            <p:nvPr/>
          </p:nvSpPr>
          <p:spPr bwMode="auto">
            <a:xfrm rot="-5400000">
              <a:off x="4200" y="3096"/>
              <a:ext cx="336" cy="960"/>
            </a:xfrm>
            <a:prstGeom prst="leftBrace">
              <a:avLst>
                <a:gd name="adj1" fmla="val 23810"/>
                <a:gd name="adj2" fmla="val 5020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9" name="AutoShape 68"/>
            <p:cNvSpPr>
              <a:spLocks/>
            </p:cNvSpPr>
            <p:nvPr/>
          </p:nvSpPr>
          <p:spPr bwMode="auto">
            <a:xfrm rot="-5400000">
              <a:off x="2268" y="2148"/>
              <a:ext cx="360" cy="2880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10" name="Text Box 69"/>
            <p:cNvSpPr txBox="1">
              <a:spLocks noChangeArrowheads="1"/>
            </p:cNvSpPr>
            <p:nvPr/>
          </p:nvSpPr>
          <p:spPr bwMode="auto">
            <a:xfrm>
              <a:off x="1514" y="3792"/>
              <a:ext cx="18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/>
                <a:t>Allocated Memory (12 Bytes)</a:t>
              </a:r>
            </a:p>
          </p:txBody>
        </p:sp>
        <p:sp>
          <p:nvSpPr>
            <p:cNvPr id="11" name="Text Box 70"/>
            <p:cNvSpPr txBox="1">
              <a:spLocks noChangeArrowheads="1"/>
            </p:cNvSpPr>
            <p:nvPr/>
          </p:nvSpPr>
          <p:spPr bwMode="auto">
            <a:xfrm>
              <a:off x="3878" y="3810"/>
              <a:ext cx="9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C00000"/>
                  </a:solidFill>
                </a:rPr>
                <a:t>Other Memory</a:t>
              </a:r>
            </a:p>
          </p:txBody>
        </p:sp>
        <p:sp>
          <p:nvSpPr>
            <p:cNvPr id="12" name="AutoShape 71"/>
            <p:cNvSpPr>
              <a:spLocks/>
            </p:cNvSpPr>
            <p:nvPr/>
          </p:nvSpPr>
          <p:spPr bwMode="auto">
            <a:xfrm rot="5400000">
              <a:off x="2784" y="336"/>
              <a:ext cx="288" cy="3840"/>
            </a:xfrm>
            <a:prstGeom prst="leftBrace">
              <a:avLst>
                <a:gd name="adj1" fmla="val 111111"/>
                <a:gd name="adj2" fmla="val 499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13" name="Text Box 72"/>
            <p:cNvSpPr txBox="1">
              <a:spLocks noChangeArrowheads="1"/>
            </p:cNvSpPr>
            <p:nvPr/>
          </p:nvSpPr>
          <p:spPr bwMode="auto">
            <a:xfrm>
              <a:off x="2372" y="1895"/>
              <a:ext cx="11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16 Bytes of Data</a:t>
              </a:r>
            </a:p>
          </p:txBody>
        </p:sp>
        <p:sp>
          <p:nvSpPr>
            <p:cNvPr id="14" name="Text Box 73"/>
            <p:cNvSpPr txBox="1">
              <a:spLocks noChangeArrowheads="1"/>
            </p:cNvSpPr>
            <p:nvPr/>
          </p:nvSpPr>
          <p:spPr bwMode="auto">
            <a:xfrm>
              <a:off x="4800" y="2700"/>
              <a:ext cx="7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Copy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Operation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008" y="2448"/>
              <a:ext cx="240" cy="240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248" y="2448"/>
              <a:ext cx="240" cy="240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488" y="2448"/>
              <a:ext cx="240" cy="240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728" y="2448"/>
              <a:ext cx="240" cy="240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968" y="2448"/>
              <a:ext cx="240" cy="240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208" y="2448"/>
              <a:ext cx="240" cy="240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448" y="2448"/>
              <a:ext cx="240" cy="240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688" y="2448"/>
              <a:ext cx="240" cy="240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928" y="2448"/>
              <a:ext cx="240" cy="240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168" y="2448"/>
              <a:ext cx="240" cy="240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408" y="2448"/>
              <a:ext cx="240" cy="240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648" y="2448"/>
              <a:ext cx="240" cy="240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888" y="2448"/>
              <a:ext cx="240" cy="240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128" y="2448"/>
              <a:ext cx="240" cy="240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368" y="2448"/>
              <a:ext cx="240" cy="240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608" y="2448"/>
              <a:ext cx="240" cy="240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1008" y="3120"/>
              <a:ext cx="3840" cy="240"/>
              <a:chOff x="1008" y="2448"/>
              <a:chExt cx="3840" cy="240"/>
            </a:xfrm>
          </p:grpSpPr>
          <p:sp>
            <p:nvSpPr>
              <p:cNvPr id="47" name="Rectangle 46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48" name="Rectangle 47"/>
              <p:cNvSpPr>
                <a:spLocks noChangeArrowheads="1"/>
              </p:cNvSpPr>
              <p:nvPr/>
            </p:nvSpPr>
            <p:spPr bwMode="auto">
              <a:xfrm>
                <a:off x="1248" y="24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49" name="Rectangle 48"/>
              <p:cNvSpPr>
                <a:spLocks noChangeArrowheads="1"/>
              </p:cNvSpPr>
              <p:nvPr/>
            </p:nvSpPr>
            <p:spPr bwMode="auto">
              <a:xfrm>
                <a:off x="1488" y="24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50" name="Rectangle 49"/>
              <p:cNvSpPr>
                <a:spLocks noChangeArrowheads="1"/>
              </p:cNvSpPr>
              <p:nvPr/>
            </p:nvSpPr>
            <p:spPr bwMode="auto">
              <a:xfrm>
                <a:off x="1728" y="24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51" name="Rectangle 50"/>
              <p:cNvSpPr>
                <a:spLocks noChangeArrowheads="1"/>
              </p:cNvSpPr>
              <p:nvPr/>
            </p:nvSpPr>
            <p:spPr bwMode="auto">
              <a:xfrm>
                <a:off x="1968" y="24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53" name="Rectangle 52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54" name="Rectangle 53"/>
              <p:cNvSpPr>
                <a:spLocks noChangeArrowheads="1"/>
              </p:cNvSpPr>
              <p:nvPr/>
            </p:nvSpPr>
            <p:spPr bwMode="auto">
              <a:xfrm>
                <a:off x="2688" y="24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55" name="Rectangle 54"/>
              <p:cNvSpPr>
                <a:spLocks noChangeArrowheads="1"/>
              </p:cNvSpPr>
              <p:nvPr/>
            </p:nvSpPr>
            <p:spPr bwMode="auto">
              <a:xfrm>
                <a:off x="2928" y="24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56" name="Rectangle 55"/>
              <p:cNvSpPr>
                <a:spLocks noChangeArrowheads="1"/>
              </p:cNvSpPr>
              <p:nvPr/>
            </p:nvSpPr>
            <p:spPr bwMode="auto">
              <a:xfrm>
                <a:off x="3168" y="24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57" name="Rectangle 56"/>
              <p:cNvSpPr>
                <a:spLocks noChangeArrowheads="1"/>
              </p:cNvSpPr>
              <p:nvPr/>
            </p:nvSpPr>
            <p:spPr bwMode="auto">
              <a:xfrm>
                <a:off x="3408" y="24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58" name="Rectangle 57"/>
              <p:cNvSpPr>
                <a:spLocks noChangeArrowheads="1"/>
              </p:cNvSpPr>
              <p:nvPr/>
            </p:nvSpPr>
            <p:spPr bwMode="auto">
              <a:xfrm>
                <a:off x="3648" y="24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59" name="Rectangle 58"/>
              <p:cNvSpPr>
                <a:spLocks noChangeArrowheads="1"/>
              </p:cNvSpPr>
              <p:nvPr/>
            </p:nvSpPr>
            <p:spPr bwMode="auto">
              <a:xfrm>
                <a:off x="3888" y="2448"/>
                <a:ext cx="240" cy="24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60" name="Rectangle 59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240" cy="24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61" name="Rectangle 60"/>
              <p:cNvSpPr>
                <a:spLocks noChangeArrowheads="1"/>
              </p:cNvSpPr>
              <p:nvPr/>
            </p:nvSpPr>
            <p:spPr bwMode="auto">
              <a:xfrm>
                <a:off x="4368" y="2448"/>
                <a:ext cx="240" cy="24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62" name="Rectangle 61"/>
              <p:cNvSpPr>
                <a:spLocks noChangeArrowheads="1"/>
              </p:cNvSpPr>
              <p:nvPr/>
            </p:nvSpPr>
            <p:spPr bwMode="auto">
              <a:xfrm>
                <a:off x="4608" y="2448"/>
                <a:ext cx="240" cy="24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</p:grpSp>
        <p:sp>
          <p:nvSpPr>
            <p:cNvPr id="32" name="Line 107"/>
            <p:cNvSpPr>
              <a:spLocks noChangeShapeType="1"/>
            </p:cNvSpPr>
            <p:nvPr/>
          </p:nvSpPr>
          <p:spPr bwMode="auto">
            <a:xfrm flipV="1">
              <a:off x="1364" y="2686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Line 108"/>
            <p:cNvSpPr>
              <a:spLocks noChangeShapeType="1"/>
            </p:cNvSpPr>
            <p:nvPr/>
          </p:nvSpPr>
          <p:spPr bwMode="auto">
            <a:xfrm flipV="1">
              <a:off x="1604" y="2688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Line 109"/>
            <p:cNvSpPr>
              <a:spLocks noChangeShapeType="1"/>
            </p:cNvSpPr>
            <p:nvPr/>
          </p:nvSpPr>
          <p:spPr bwMode="auto">
            <a:xfrm flipV="1">
              <a:off x="1847" y="2688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5" name="Line 110"/>
            <p:cNvSpPr>
              <a:spLocks noChangeShapeType="1"/>
            </p:cNvSpPr>
            <p:nvPr/>
          </p:nvSpPr>
          <p:spPr bwMode="auto">
            <a:xfrm flipV="1">
              <a:off x="2092" y="2688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Line 111"/>
            <p:cNvSpPr>
              <a:spLocks noChangeShapeType="1"/>
            </p:cNvSpPr>
            <p:nvPr/>
          </p:nvSpPr>
          <p:spPr bwMode="auto">
            <a:xfrm flipV="1">
              <a:off x="2329" y="2688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Line 112"/>
            <p:cNvSpPr>
              <a:spLocks noChangeShapeType="1"/>
            </p:cNvSpPr>
            <p:nvPr/>
          </p:nvSpPr>
          <p:spPr bwMode="auto">
            <a:xfrm flipV="1">
              <a:off x="2577" y="2688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8" name="Line 113"/>
            <p:cNvSpPr>
              <a:spLocks noChangeShapeType="1"/>
            </p:cNvSpPr>
            <p:nvPr/>
          </p:nvSpPr>
          <p:spPr bwMode="auto">
            <a:xfrm flipV="1">
              <a:off x="2822" y="2688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9" name="Line 114"/>
            <p:cNvSpPr>
              <a:spLocks noChangeShapeType="1"/>
            </p:cNvSpPr>
            <p:nvPr/>
          </p:nvSpPr>
          <p:spPr bwMode="auto">
            <a:xfrm flipV="1">
              <a:off x="3049" y="2688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0" name="Line 115"/>
            <p:cNvSpPr>
              <a:spLocks noChangeShapeType="1"/>
            </p:cNvSpPr>
            <p:nvPr/>
          </p:nvSpPr>
          <p:spPr bwMode="auto">
            <a:xfrm flipV="1">
              <a:off x="3297" y="2688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Line 116"/>
            <p:cNvSpPr>
              <a:spLocks noChangeShapeType="1"/>
            </p:cNvSpPr>
            <p:nvPr/>
          </p:nvSpPr>
          <p:spPr bwMode="auto">
            <a:xfrm flipV="1">
              <a:off x="3537" y="269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Line 117"/>
            <p:cNvSpPr>
              <a:spLocks noChangeShapeType="1"/>
            </p:cNvSpPr>
            <p:nvPr/>
          </p:nvSpPr>
          <p:spPr bwMode="auto">
            <a:xfrm flipV="1">
              <a:off x="3777" y="269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Line 118"/>
            <p:cNvSpPr>
              <a:spLocks noChangeShapeType="1"/>
            </p:cNvSpPr>
            <p:nvPr/>
          </p:nvSpPr>
          <p:spPr bwMode="auto">
            <a:xfrm flipV="1">
              <a:off x="4022" y="2688"/>
              <a:ext cx="0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Line 119"/>
            <p:cNvSpPr>
              <a:spLocks noChangeShapeType="1"/>
            </p:cNvSpPr>
            <p:nvPr/>
          </p:nvSpPr>
          <p:spPr bwMode="auto">
            <a:xfrm flipV="1">
              <a:off x="4249" y="2688"/>
              <a:ext cx="0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Line 120"/>
            <p:cNvSpPr>
              <a:spLocks noChangeShapeType="1"/>
            </p:cNvSpPr>
            <p:nvPr/>
          </p:nvSpPr>
          <p:spPr bwMode="auto">
            <a:xfrm flipV="1">
              <a:off x="4489" y="2688"/>
              <a:ext cx="0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Line 121"/>
            <p:cNvSpPr>
              <a:spLocks noChangeShapeType="1"/>
            </p:cNvSpPr>
            <p:nvPr/>
          </p:nvSpPr>
          <p:spPr bwMode="auto">
            <a:xfrm flipV="1">
              <a:off x="4734" y="2688"/>
              <a:ext cx="0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4829104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 String Overflows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838200"/>
            <a:ext cx="87630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Many string-handling functions have </a:t>
            </a:r>
            <a:r>
              <a:rPr lang="en-IN" sz="19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built-in checks 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string length.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strings are frequently the source of exploitable buffer overflows.</a:t>
            </a:r>
          </a:p>
        </p:txBody>
      </p:sp>
      <p:pic>
        <p:nvPicPr>
          <p:cNvPr id="33794" name="Picture 2" descr="String handling functions and buffer overflow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599" y="2895600"/>
            <a:ext cx="7467601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0" y="2020669"/>
            <a:ext cx="7924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 Three string copy functions handle the same over-length string</a:t>
            </a:r>
          </a:p>
        </p:txBody>
      </p:sp>
    </p:spTree>
    <p:extLst>
      <p:ext uri="{BB962C8B-B14F-4D97-AF65-F5344CB8AC3E}">
        <p14:creationId xmlns:p14="http://schemas.microsoft.com/office/powerpoint/2010/main" xmlns="" val="241744339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String Overflows…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1524000"/>
            <a:ext cx="8763000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900" b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Strcpy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function merely writes the entire string into memory, overwriting whatever came after it – </a:t>
            </a:r>
            <a:r>
              <a:rPr lang="en-IN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Safe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900" b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Strncpy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function truncates the string to the correct length, but without the terminating null character – </a:t>
            </a:r>
            <a:r>
              <a:rPr lang="en-IN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safe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900" b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Strlcpy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function truncating the string to one byte smaller than the buffer size and adding the terminating null character – </a:t>
            </a:r>
            <a:r>
              <a:rPr lang="en-IN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Fully safe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914400"/>
            <a:ext cx="7924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 Three string copy functions handle the same over-length string</a:t>
            </a:r>
          </a:p>
        </p:txBody>
      </p:sp>
    </p:spTree>
    <p:extLst>
      <p:ext uri="{BB962C8B-B14F-4D97-AF65-F5344CB8AC3E}">
        <p14:creationId xmlns:p14="http://schemas.microsoft.com/office/powerpoint/2010/main" xmlns="" val="14656848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Variable scopes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990600"/>
            <a:ext cx="6801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not reuse variable names in a single scope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828800"/>
            <a:ext cx="86106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C00000"/>
                </a:solidFill>
              </a:rPr>
              <a:t>Example:</a:t>
            </a: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char </a:t>
            </a:r>
            <a:r>
              <a:rPr lang="en-IN" sz="1900" b="1" dirty="0" err="1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msg</a:t>
            </a:r>
            <a:r>
              <a:rPr lang="en-IN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[100];</a:t>
            </a: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void </a:t>
            </a:r>
            <a:r>
              <a:rPr lang="en-IN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hello_message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{</a:t>
            </a: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char </a:t>
            </a:r>
            <a:r>
              <a:rPr lang="en-IN" sz="19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msg</a:t>
            </a:r>
            <a:r>
              <a:rPr lang="en-IN" sz="1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[80]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"Hello";</a:t>
            </a: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lang="en-IN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strcpy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IN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msg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"Error");</a:t>
            </a: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}</a:t>
            </a:r>
          </a:p>
          <a:p>
            <a:pPr algn="just"/>
            <a:endParaRPr lang="en-IN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IN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Msg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[100] and </a:t>
            </a:r>
            <a:r>
              <a:rPr lang="en-IN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msg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[80] declarations are in the same scope.</a:t>
            </a: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20875850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Multi Variable declarations 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914400"/>
            <a:ext cx="79271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Take proper care when we declare multiple variables </a:t>
            </a:r>
          </a:p>
          <a:p>
            <a:pPr algn="ctr"/>
            <a:r>
              <a:rPr lang="en-IN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a single line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828800"/>
            <a:ext cx="8610600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C00000"/>
                </a:solidFill>
              </a:rPr>
              <a:t>Example:</a:t>
            </a: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char* s1=0, s2=0;</a:t>
            </a:r>
          </a:p>
          <a:p>
            <a:pPr algn="just"/>
            <a:endParaRPr lang="en-IN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is equal to </a:t>
            </a: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char *s1=0;</a:t>
            </a: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char s2=0;</a:t>
            </a:r>
          </a:p>
          <a:p>
            <a:pPr algn="just"/>
            <a:endParaRPr lang="en-IN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But, our intension may be,</a:t>
            </a: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char *s1=0;</a:t>
            </a: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char *s2=0;</a:t>
            </a:r>
          </a:p>
          <a:p>
            <a:pPr algn="just"/>
            <a:endParaRPr lang="en-IN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6459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Precedence </a:t>
            </a:r>
          </a:p>
        </p:txBody>
      </p:sp>
      <p:sp>
        <p:nvSpPr>
          <p:cNvPr id="7" name="Rectangle 6"/>
          <p:cNvSpPr/>
          <p:nvPr/>
        </p:nvSpPr>
        <p:spPr>
          <a:xfrm>
            <a:off x="1844060" y="914400"/>
            <a:ext cx="57759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parentheses to define precedence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828800"/>
            <a:ext cx="86106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C00000"/>
                </a:solidFill>
              </a:rPr>
              <a:t>Example:</a:t>
            </a: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x &amp; 1==0</a:t>
            </a: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algn="just"/>
            <a:endParaRPr lang="en-IN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x &amp; (1==0) 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x &amp; 0  Always zero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algn="just"/>
            <a:endParaRPr lang="en-IN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IN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Solution:</a:t>
            </a:r>
          </a:p>
          <a:p>
            <a:pPr algn="just"/>
            <a:r>
              <a:rPr lang="en-IN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algn="just"/>
            <a:r>
              <a:rPr lang="en-IN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(x &amp; 1) == 0   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Checks the least significant bit of x</a:t>
            </a:r>
            <a:endParaRPr lang="en-IN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844060" y="2743200"/>
            <a:ext cx="0" cy="4398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06207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verygood">
  <a:themeElements>
    <a:clrScheme name="ms01_1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Subtitle copy">
  <a:themeElements>
    <a:clrScheme name="Title &amp; Subtitle cop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copy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Sans" pitchFamily="1" charset="0"/>
            <a:ea typeface="ヒラギノ角ゴ ProN W3" charset="-128"/>
            <a:cs typeface="ヒラギノ角ゴ ProN W3" charset="-128"/>
            <a:sym typeface="Gill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Sans" pitchFamily="1" charset="0"/>
            <a:ea typeface="ヒラギノ角ゴ ProN W3" charset="-128"/>
            <a:cs typeface="ヒラギノ角ゴ ProN W3" charset="-128"/>
            <a:sym typeface="GillSans" pitchFamily="1" charset="0"/>
          </a:defRPr>
        </a:defPPr>
      </a:lstStyle>
    </a:lnDef>
  </a:objectDefaults>
  <a:extraClrSchemeLst>
    <a:extraClrScheme>
      <a:clrScheme name="Title &amp; Subtitle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ericAssetId xmlns="145c5697-5eb5-440b-b2f1-a8273fb59250" xsi:nil="true"/>
    <AssetType xmlns="145c5697-5eb5-440b-b2f1-a8273fb59250">TP</AssetType>
    <Markets xmlns="145c5697-5eb5-440b-b2f1-a8273fb59250" xsi:nil="true"/>
    <AppVer xmlns="145c5697-5eb5-440b-b2f1-a8273fb59250" xsi:nil="true"/>
    <AuthoringAssetId xmlns="145c5697-5eb5-440b-b2f1-a8273fb59250">TP001136799</AuthoringAssetId>
    <AssetId xmlns="145c5697-5eb5-440b-b2f1-a8273fb59250">TS001136799</AssetI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E7145063-8963-4F41-8ED0-702CABF182ED}">
  <ds:schemaRefs>
    <ds:schemaRef ds:uri="http://purl.org/dc/terms/"/>
    <ds:schemaRef ds:uri="http://schemas.openxmlformats.org/package/2006/metadata/core-properties"/>
    <ds:schemaRef ds:uri="145c5697-5eb5-440b-b2f1-a8273fb59250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B8B300C-072C-44B9-9187-A98E9B7B39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6B320C-784B-48CF-9387-8B12FE18A3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A78211FA-ADA8-4F3C-AC46-3F760DFB4F3C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verygood</Template>
  <TotalTime>12189</TotalTime>
  <Words>498</Words>
  <Application>Microsoft Office PowerPoint</Application>
  <PresentationFormat>On-screen Show (4:3)</PresentationFormat>
  <Paragraphs>249</Paragraphs>
  <Slides>20</Slides>
  <Notes>19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verygood</vt:lpstr>
      <vt:lpstr>Title &amp; Subtitle copy</vt:lpstr>
      <vt:lpstr>Slide 1</vt:lpstr>
      <vt:lpstr>Slide 2</vt:lpstr>
      <vt:lpstr>Introduction</vt:lpstr>
      <vt:lpstr>Buffer Overflows</vt:lpstr>
      <vt:lpstr> String Overflows</vt:lpstr>
      <vt:lpstr>String Overflows…</vt:lpstr>
      <vt:lpstr>Variable scopes</vt:lpstr>
      <vt:lpstr>Multi Variable declarations </vt:lpstr>
      <vt:lpstr>Precedence </vt:lpstr>
      <vt:lpstr>sizeof</vt:lpstr>
      <vt:lpstr>Enum</vt:lpstr>
      <vt:lpstr>Integer Arithmetic</vt:lpstr>
      <vt:lpstr>String Literals</vt:lpstr>
      <vt:lpstr>Memory deallocation</vt:lpstr>
      <vt:lpstr>Memory deallocation…</vt:lpstr>
      <vt:lpstr>Malloc</vt:lpstr>
      <vt:lpstr>Malloc…</vt:lpstr>
      <vt:lpstr>Few more….</vt:lpstr>
      <vt:lpstr>Few more….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</dc:title>
  <dc:creator>CDAC1</dc:creator>
  <cp:lastModifiedBy>mahendra</cp:lastModifiedBy>
  <cp:revision>4505</cp:revision>
  <dcterms:created xsi:type="dcterms:W3CDTF">2012-06-25T07:19:09Z</dcterms:created>
  <dcterms:modified xsi:type="dcterms:W3CDTF">2022-03-29T03:32:51Z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kets">
    <vt:lpwstr/>
  </property>
  <property fmtid="{D5CDD505-2E9C-101B-9397-08002B2CF9AE}" pid="3" name="AssetType">
    <vt:lpwstr>TP</vt:lpwstr>
  </property>
  <property fmtid="{D5CDD505-2E9C-101B-9397-08002B2CF9AE}" pid="4" name="BugNumber">
    <vt:lpwstr>490681L</vt:lpwstr>
  </property>
  <property fmtid="{D5CDD505-2E9C-101B-9397-08002B2CF9AE}" pid="5" name="TPInstallLocation">
    <vt:lpwstr>{Document Themes}</vt:lpwstr>
  </property>
  <property fmtid="{D5CDD505-2E9C-101B-9397-08002B2CF9AE}" pid="6" name="PrimaryImageGen">
    <vt:lpwstr>1</vt:lpwstr>
  </property>
  <property fmtid="{D5CDD505-2E9C-101B-9397-08002B2CF9AE}" pid="7" name="display_urn:schemas-microsoft-com:office:office#APAuthor">
    <vt:lpwstr>REDMOND\cynvey</vt:lpwstr>
  </property>
  <property fmtid="{D5CDD505-2E9C-101B-9397-08002B2CF9AE}" pid="8" name="APAuthor">
    <vt:lpwstr>191</vt:lpwstr>
  </property>
  <property fmtid="{D5CDD505-2E9C-101B-9397-08002B2CF9AE}" pid="9" name="Milestone">
    <vt:lpwstr>Continuous</vt:lpwstr>
  </property>
  <property fmtid="{D5CDD505-2E9C-101B-9397-08002B2CF9AE}" pid="10" name="TPAppVersion">
    <vt:lpwstr>11</vt:lpwstr>
  </property>
  <property fmtid="{D5CDD505-2E9C-101B-9397-08002B2CF9AE}" pid="11" name="TPCommandLine">
    <vt:lpwstr>{PP} {FilePath}</vt:lpwstr>
  </property>
  <property fmtid="{D5CDD505-2E9C-101B-9397-08002B2CF9AE}" pid="12" name="AssetId">
    <vt:lpwstr>TS001136799</vt:lpwstr>
  </property>
  <property fmtid="{D5CDD505-2E9C-101B-9397-08002B2CF9AE}" pid="13" name="IsSearchable">
    <vt:lpwstr>0</vt:lpwstr>
  </property>
  <property fmtid="{D5CDD505-2E9C-101B-9397-08002B2CF9AE}" pid="14" name="NumericId">
    <vt:lpwstr>-1.00000000000000</vt:lpwstr>
  </property>
  <property fmtid="{D5CDD505-2E9C-101B-9397-08002B2CF9AE}" pid="15" name="PublishTargets">
    <vt:lpwstr>OfficeOnline</vt:lpwstr>
  </property>
  <property fmtid="{D5CDD505-2E9C-101B-9397-08002B2CF9AE}" pid="16" name="TPLaunchHelpLinkType">
    <vt:lpwstr>Template</vt:lpwstr>
  </property>
  <property fmtid="{D5CDD505-2E9C-101B-9397-08002B2CF9AE}" pid="17" name="TPFriendlyName">
    <vt:lpwstr>Sample presentation slides with animation (Blue bars design)</vt:lpwstr>
  </property>
  <property fmtid="{D5CDD505-2E9C-101B-9397-08002B2CF9AE}" pid="18" name="display_urn:schemas-microsoft-com:office:office#APEditor">
    <vt:lpwstr>REDMOND\v-luannv</vt:lpwstr>
  </property>
  <property fmtid="{D5CDD505-2E9C-101B-9397-08002B2CF9AE}" pid="19" name="APEditor">
    <vt:lpwstr>92</vt:lpwstr>
  </property>
  <property fmtid="{D5CDD505-2E9C-101B-9397-08002B2CF9AE}" pid="20" name="Provider">
    <vt:lpwstr>EY001138790</vt:lpwstr>
  </property>
  <property fmtid="{D5CDD505-2E9C-101B-9397-08002B2CF9AE}" pid="21" name="SourceTitle">
    <vt:lpwstr>Sample presentation slides with animation (Blue bars design)</vt:lpwstr>
  </property>
  <property fmtid="{D5CDD505-2E9C-101B-9397-08002B2CF9AE}" pid="22" name="TPApplication">
    <vt:lpwstr>PowerPoint</vt:lpwstr>
  </property>
  <property fmtid="{D5CDD505-2E9C-101B-9397-08002B2CF9AE}" pid="23" name="TPLaunchHelpLink">
    <vt:lpwstr/>
  </property>
  <property fmtid="{D5CDD505-2E9C-101B-9397-08002B2CF9AE}" pid="24" name="TemplateType">
    <vt:lpwstr>Presentations</vt:lpwstr>
  </property>
  <property fmtid="{D5CDD505-2E9C-101B-9397-08002B2CF9AE}" pid="25" name="OpenTemplate">
    <vt:lpwstr>1</vt:lpwstr>
  </property>
  <property fmtid="{D5CDD505-2E9C-101B-9397-08002B2CF9AE}" pid="26" name="UACurrentWords">
    <vt:lpwstr>0</vt:lpwstr>
  </property>
  <property fmtid="{D5CDD505-2E9C-101B-9397-08002B2CF9AE}" pid="27" name="UALocRecommendation">
    <vt:lpwstr>Localize</vt:lpwstr>
  </property>
  <property fmtid="{D5CDD505-2E9C-101B-9397-08002B2CF9AE}" pid="28" name="Applications">
    <vt:lpwstr>79;#Template 12;#66;#PowerPoint - Design Templt 2003;#67;#PowerPoint - Design Templt 12;#64;#PowerPoint 2003;#182;#Office XP;#65;#Microsoft Office PowerPoint 2007</vt:lpwstr>
  </property>
  <property fmtid="{D5CDD505-2E9C-101B-9397-08002B2CF9AE}" pid="29" name="TemplateStatus">
    <vt:lpwstr>Complete</vt:lpwstr>
  </property>
  <property fmtid="{D5CDD505-2E9C-101B-9397-08002B2CF9AE}" pid="30" name="ContentTypeId">
    <vt:lpwstr>0x0101006025706CF4CD034688BEBAE97A2E701D020200C3831ACA17D8814887A164412888521E</vt:lpwstr>
  </property>
  <property fmtid="{D5CDD505-2E9C-101B-9397-08002B2CF9AE}" pid="31" name="IsDeleted">
    <vt:lpwstr>0</vt:lpwstr>
  </property>
  <property fmtid="{D5CDD505-2E9C-101B-9397-08002B2CF9AE}" pid="32" name="ShowIn">
    <vt:lpwstr>Show everywhere</vt:lpwstr>
  </property>
  <property fmtid="{D5CDD505-2E9C-101B-9397-08002B2CF9AE}" pid="33" name="PublishStatusLookup">
    <vt:lpwstr>259288</vt:lpwstr>
  </property>
  <property fmtid="{D5CDD505-2E9C-101B-9397-08002B2CF9AE}" pid="34" name="TPClientViewer">
    <vt:lpwstr>Microsoft Office PowerPoint</vt:lpwstr>
  </property>
  <property fmtid="{D5CDD505-2E9C-101B-9397-08002B2CF9AE}" pid="35" name="TPComponent">
    <vt:lpwstr>PPTFiles</vt:lpwstr>
  </property>
  <property fmtid="{D5CDD505-2E9C-101B-9397-08002B2CF9AE}" pid="36" name="TPNamespace">
    <vt:lpwstr>POWERPNT</vt:lpwstr>
  </property>
  <property fmtid="{D5CDD505-2E9C-101B-9397-08002B2CF9AE}" pid="37" name="APTrustLevel">
    <vt:lpwstr>1.00000000000000</vt:lpwstr>
  </property>
  <property fmtid="{D5CDD505-2E9C-101B-9397-08002B2CF9AE}" pid="38" name="TrustLevel">
    <vt:lpwstr>Microsoft Managed Content</vt:lpwstr>
  </property>
  <property fmtid="{D5CDD505-2E9C-101B-9397-08002B2CF9AE}" pid="39" name="Content Type">
    <vt:lpwstr>OOFile</vt:lpwstr>
  </property>
  <property fmtid="{D5CDD505-2E9C-101B-9397-08002B2CF9AE}" pid="40" name="AuthoringAssetId">
    <vt:lpwstr>TP001136799</vt:lpwstr>
  </property>
  <property fmtid="{D5CDD505-2E9C-101B-9397-08002B2CF9AE}" pid="41" name="NumericAssetId">
    <vt:lpwstr/>
  </property>
  <property fmtid="{D5CDD505-2E9C-101B-9397-08002B2CF9AE}" pid="42" name="AppVer">
    <vt:lpwstr/>
  </property>
</Properties>
</file>