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3" r:id="rId6"/>
  </p:sldMasterIdLst>
  <p:notesMasterIdLst>
    <p:notesMasterId r:id="rId34"/>
  </p:notesMasterIdLst>
  <p:sldIdLst>
    <p:sldId id="1024" r:id="rId7"/>
    <p:sldId id="977" r:id="rId8"/>
    <p:sldId id="618" r:id="rId9"/>
    <p:sldId id="779" r:id="rId10"/>
    <p:sldId id="619" r:id="rId11"/>
    <p:sldId id="781" r:id="rId12"/>
    <p:sldId id="782" r:id="rId13"/>
    <p:sldId id="850" r:id="rId14"/>
    <p:sldId id="785" r:id="rId15"/>
    <p:sldId id="620" r:id="rId16"/>
    <p:sldId id="789" r:id="rId17"/>
    <p:sldId id="788" r:id="rId18"/>
    <p:sldId id="790" r:id="rId19"/>
    <p:sldId id="791" r:id="rId20"/>
    <p:sldId id="621" r:id="rId21"/>
    <p:sldId id="792" r:id="rId22"/>
    <p:sldId id="793" r:id="rId23"/>
    <p:sldId id="794" r:id="rId24"/>
    <p:sldId id="795" r:id="rId25"/>
    <p:sldId id="798" r:id="rId26"/>
    <p:sldId id="797" r:id="rId27"/>
    <p:sldId id="801" r:id="rId28"/>
    <p:sldId id="803" r:id="rId29"/>
    <p:sldId id="804" r:id="rId30"/>
    <p:sldId id="802" r:id="rId31"/>
    <p:sldId id="809" r:id="rId32"/>
    <p:sldId id="1025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00"/>
    <a:srgbClr val="800000"/>
    <a:srgbClr val="006600"/>
    <a:srgbClr val="990099"/>
    <a:srgbClr val="7028C0"/>
    <a:srgbClr val="333300"/>
    <a:srgbClr val="CCCC00"/>
    <a:srgbClr val="FF9900"/>
    <a:srgbClr val="6699FF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5" autoAdjust="0"/>
    <p:restoredTop sz="76521" autoAdjust="0"/>
  </p:normalViewPr>
  <p:slideViewPr>
    <p:cSldViewPr>
      <p:cViewPr varScale="1">
        <p:scale>
          <a:sx n="91" d="100"/>
          <a:sy n="91" d="100"/>
        </p:scale>
        <p:origin x="-125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.cdac@gmail.com" userId="036982265d87b8e5" providerId="LiveId" clId="{1BE0E287-3663-4672-B0AC-E707FF409573}"/>
    <pc:docChg chg="delSld modSld">
      <pc:chgData name="mahendra.cdac@gmail.com" userId="036982265d87b8e5" providerId="LiveId" clId="{1BE0E287-3663-4672-B0AC-E707FF409573}" dt="2021-05-24T02:40:32.986" v="38" actId="5793"/>
      <pc:docMkLst>
        <pc:docMk/>
      </pc:docMkLst>
      <pc:sldChg chg="modSp">
        <pc:chgData name="mahendra.cdac@gmail.com" userId="036982265d87b8e5" providerId="LiveId" clId="{1BE0E287-3663-4672-B0AC-E707FF409573}" dt="2021-05-23T16:41:15.158" v="19" actId="6549"/>
        <pc:sldMkLst>
          <pc:docMk/>
          <pc:sldMk cId="1440100860" sldId="619"/>
        </pc:sldMkLst>
        <pc:spChg chg="mod">
          <ac:chgData name="mahendra.cdac@gmail.com" userId="036982265d87b8e5" providerId="LiveId" clId="{1BE0E287-3663-4672-B0AC-E707FF409573}" dt="2021-05-23T16:41:15.158" v="19" actId="6549"/>
          <ac:spMkLst>
            <pc:docMk/>
            <pc:sldMk cId="1440100860" sldId="619"/>
            <ac:spMk id="10" creationId="{00000000-0000-0000-0000-000000000000}"/>
          </ac:spMkLst>
        </pc:spChg>
      </pc:sldChg>
      <pc:sldChg chg="del">
        <pc:chgData name="mahendra.cdac@gmail.com" userId="036982265d87b8e5" providerId="LiveId" clId="{1BE0E287-3663-4672-B0AC-E707FF409573}" dt="2021-05-23T16:39:43.557" v="16" actId="47"/>
        <pc:sldMkLst>
          <pc:docMk/>
          <pc:sldMk cId="2022376187" sldId="800"/>
        </pc:sldMkLst>
      </pc:sldChg>
      <pc:sldChg chg="modSp mod">
        <pc:chgData name="mahendra.cdac@gmail.com" userId="036982265d87b8e5" providerId="LiveId" clId="{1BE0E287-3663-4672-B0AC-E707FF409573}" dt="2021-05-24T02:40:32.986" v="38" actId="5793"/>
        <pc:sldMkLst>
          <pc:docMk/>
          <pc:sldMk cId="2285083357" sldId="801"/>
        </pc:sldMkLst>
        <pc:spChg chg="mod">
          <ac:chgData name="mahendra.cdac@gmail.com" userId="036982265d87b8e5" providerId="LiveId" clId="{1BE0E287-3663-4672-B0AC-E707FF409573}" dt="2021-05-24T02:40:32.986" v="38" actId="5793"/>
          <ac:spMkLst>
            <pc:docMk/>
            <pc:sldMk cId="2285083357" sldId="801"/>
            <ac:spMk id="456707" creationId="{00000000-0000-0000-0000-000000000000}"/>
          </ac:spMkLst>
        </pc:spChg>
      </pc:sldChg>
      <pc:sldChg chg="del">
        <pc:chgData name="mahendra.cdac@gmail.com" userId="036982265d87b8e5" providerId="LiveId" clId="{1BE0E287-3663-4672-B0AC-E707FF409573}" dt="2021-05-23T16:39:40.303" v="15" actId="47"/>
        <pc:sldMkLst>
          <pc:docMk/>
          <pc:sldMk cId="119807145" sldId="806"/>
        </pc:sldMkLst>
      </pc:sldChg>
      <pc:sldChg chg="del">
        <pc:chgData name="mahendra.cdac@gmail.com" userId="036982265d87b8e5" providerId="LiveId" clId="{1BE0E287-3663-4672-B0AC-E707FF409573}" dt="2021-05-23T16:40:26.245" v="18" actId="47"/>
        <pc:sldMkLst>
          <pc:docMk/>
          <pc:sldMk cId="3386239620" sldId="816"/>
        </pc:sldMkLst>
      </pc:sldChg>
      <pc:sldChg chg="modSp mod">
        <pc:chgData name="mahendra.cdac@gmail.com" userId="036982265d87b8e5" providerId="LiveId" clId="{1BE0E287-3663-4672-B0AC-E707FF409573}" dt="2021-05-23T16:31:24.609" v="14" actId="20577"/>
        <pc:sldMkLst>
          <pc:docMk/>
          <pc:sldMk cId="538055163" sldId="977"/>
        </pc:sldMkLst>
        <pc:spChg chg="mod">
          <ac:chgData name="mahendra.cdac@gmail.com" userId="036982265d87b8e5" providerId="LiveId" clId="{1BE0E287-3663-4672-B0AC-E707FF409573}" dt="2021-05-23T16:31:24.609" v="14" actId="20577"/>
          <ac:spMkLst>
            <pc:docMk/>
            <pc:sldMk cId="538055163" sldId="977"/>
            <ac:spMk id="3" creationId="{00000000-0000-0000-0000-000000000000}"/>
          </ac:spMkLst>
        </pc:spChg>
      </pc:sldChg>
      <pc:sldChg chg="del">
        <pc:chgData name="mahendra.cdac@gmail.com" userId="036982265d87b8e5" providerId="LiveId" clId="{1BE0E287-3663-4672-B0AC-E707FF409573}" dt="2021-05-23T16:40:22.495" v="17" actId="47"/>
        <pc:sldMkLst>
          <pc:docMk/>
          <pc:sldMk cId="3020341664" sldId="985"/>
        </pc:sldMkLst>
      </pc:sldChg>
      <pc:sldChg chg="delSp modSp modAnim">
        <pc:chgData name="mahendra.cdac@gmail.com" userId="036982265d87b8e5" providerId="LiveId" clId="{1BE0E287-3663-4672-B0AC-E707FF409573}" dt="2021-05-23T16:31:14.838" v="10" actId="20577"/>
        <pc:sldMkLst>
          <pc:docMk/>
          <pc:sldMk cId="4285678271" sldId="1024"/>
        </pc:sldMkLst>
        <pc:spChg chg="del">
          <ac:chgData name="mahendra.cdac@gmail.com" userId="036982265d87b8e5" providerId="LiveId" clId="{1BE0E287-3663-4672-B0AC-E707FF409573}" dt="2021-05-23T16:31:06.361" v="0" actId="478"/>
          <ac:spMkLst>
            <pc:docMk/>
            <pc:sldMk cId="4285678271" sldId="1024"/>
            <ac:spMk id="3074" creationId="{00000000-0000-0000-0000-000000000000}"/>
          </ac:spMkLst>
        </pc:spChg>
        <pc:spChg chg="mod">
          <ac:chgData name="mahendra.cdac@gmail.com" userId="036982265d87b8e5" providerId="LiveId" clId="{1BE0E287-3663-4672-B0AC-E707FF409573}" dt="2021-05-23T16:31:14.838" v="10" actId="20577"/>
          <ac:spMkLst>
            <pc:docMk/>
            <pc:sldMk cId="4285678271" sldId="1024"/>
            <ac:spMk id="307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F5FE7-8F5D-4DC1-9205-A2E360A33357}" type="doc">
      <dgm:prSet loTypeId="urn:microsoft.com/office/officeart/2005/8/layout/hList1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768CDB72-73F6-4111-8A89-9C4EBD732D73}">
      <dgm:prSet phldrT="[Text]"/>
      <dgm:spPr/>
      <dgm:t>
        <a:bodyPr/>
        <a:lstStyle/>
        <a:p>
          <a:r>
            <a:rPr lang="en-IN" b="1" dirty="0">
              <a:solidFill>
                <a:srgbClr val="990099"/>
              </a:solidFill>
              <a:latin typeface="Bookman Old Style" panose="02050604050505020204" pitchFamily="18" charset="0"/>
            </a:rPr>
            <a:t>Programmer</a:t>
          </a:r>
        </a:p>
      </dgm:t>
    </dgm:pt>
    <dgm:pt modelId="{4135C2C7-A7A0-4C66-8350-CE2F1EF55DDE}" type="parTrans" cxnId="{918131F2-11AC-43BF-8410-059CD363A9E7}">
      <dgm:prSet/>
      <dgm:spPr/>
      <dgm:t>
        <a:bodyPr/>
        <a:lstStyle/>
        <a:p>
          <a:endParaRPr lang="en-IN"/>
        </a:p>
      </dgm:t>
    </dgm:pt>
    <dgm:pt modelId="{13C1C358-6C9D-4842-AB6B-37372D24DCB0}" type="sibTrans" cxnId="{918131F2-11AC-43BF-8410-059CD363A9E7}">
      <dgm:prSet/>
      <dgm:spPr/>
      <dgm:t>
        <a:bodyPr/>
        <a:lstStyle/>
        <a:p>
          <a:endParaRPr lang="en-IN"/>
        </a:p>
      </dgm:t>
    </dgm:pt>
    <dgm:pt modelId="{426ED99C-FC7D-45BF-A755-7E376FE7EE59}">
      <dgm:prSet phldrT="[Text]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en-IN" b="0" dirty="0">
              <a:latin typeface="Bookman Old Style" panose="02050604050505020204" pitchFamily="18" charset="0"/>
            </a:rPr>
            <a:t>Innovative algorithms</a:t>
          </a:r>
        </a:p>
      </dgm:t>
    </dgm:pt>
    <dgm:pt modelId="{69F09E2F-DAD9-4E87-A464-2E47BAECD074}" type="parTrans" cxnId="{56F735EA-9775-4A6B-9404-12112D3692DD}">
      <dgm:prSet/>
      <dgm:spPr/>
      <dgm:t>
        <a:bodyPr/>
        <a:lstStyle/>
        <a:p>
          <a:endParaRPr lang="en-IN"/>
        </a:p>
      </dgm:t>
    </dgm:pt>
    <dgm:pt modelId="{F3F350BE-CAE3-4F4A-825F-FAD9EC7B41A4}" type="sibTrans" cxnId="{56F735EA-9775-4A6B-9404-12112D3692DD}">
      <dgm:prSet/>
      <dgm:spPr/>
      <dgm:t>
        <a:bodyPr/>
        <a:lstStyle/>
        <a:p>
          <a:endParaRPr lang="en-IN"/>
        </a:p>
      </dgm:t>
    </dgm:pt>
    <dgm:pt modelId="{32675F40-B8F7-417F-AB9F-F6CA8EE75655}">
      <dgm:prSet phldrT="[Text]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en-IN" b="0" dirty="0">
              <a:latin typeface="Bookman Old Style" panose="02050604050505020204" pitchFamily="18" charset="0"/>
            </a:rPr>
            <a:t>Intelligent coding</a:t>
          </a:r>
        </a:p>
      </dgm:t>
    </dgm:pt>
    <dgm:pt modelId="{7831979E-9055-4B51-B25E-2797C13E9DCD}" type="parTrans" cxnId="{6639A356-19AC-4E53-9773-13BEF7A0A50E}">
      <dgm:prSet/>
      <dgm:spPr/>
      <dgm:t>
        <a:bodyPr/>
        <a:lstStyle/>
        <a:p>
          <a:endParaRPr lang="en-IN"/>
        </a:p>
      </dgm:t>
    </dgm:pt>
    <dgm:pt modelId="{0F7676C9-5283-4C59-8414-93354ACC935E}" type="sibTrans" cxnId="{6639A356-19AC-4E53-9773-13BEF7A0A50E}">
      <dgm:prSet/>
      <dgm:spPr/>
      <dgm:t>
        <a:bodyPr/>
        <a:lstStyle/>
        <a:p>
          <a:endParaRPr lang="en-IN"/>
        </a:p>
      </dgm:t>
    </dgm:pt>
    <dgm:pt modelId="{D36D3A62-A783-4FD5-9DE1-A5F4B0B4690B}">
      <dgm:prSet phldrT="[Text]"/>
      <dgm:spPr/>
      <dgm:t>
        <a:bodyPr/>
        <a:lstStyle/>
        <a:p>
          <a:r>
            <a:rPr lang="en-IN" b="1" dirty="0">
              <a:solidFill>
                <a:srgbClr val="990099"/>
              </a:solidFill>
              <a:latin typeface="Bookman Old Style" panose="02050604050505020204" pitchFamily="18" charset="0"/>
            </a:rPr>
            <a:t>Compiler</a:t>
          </a:r>
        </a:p>
      </dgm:t>
    </dgm:pt>
    <dgm:pt modelId="{094C95A1-15B7-4E5B-A067-591840CBAB2D}" type="parTrans" cxnId="{78FD64DE-0214-4C6C-A9F6-D145DF60540E}">
      <dgm:prSet/>
      <dgm:spPr/>
      <dgm:t>
        <a:bodyPr/>
        <a:lstStyle/>
        <a:p>
          <a:endParaRPr lang="en-IN"/>
        </a:p>
      </dgm:t>
    </dgm:pt>
    <dgm:pt modelId="{E0AFCF70-F7E9-4160-ADF1-C17680D62EE7}" type="sibTrans" cxnId="{78FD64DE-0214-4C6C-A9F6-D145DF60540E}">
      <dgm:prSet/>
      <dgm:spPr/>
      <dgm:t>
        <a:bodyPr/>
        <a:lstStyle/>
        <a:p>
          <a:endParaRPr lang="en-IN"/>
        </a:p>
      </dgm:t>
    </dgm:pt>
    <dgm:pt modelId="{4AE751D0-7DE5-4D6C-AB6C-C09CBA04E580}">
      <dgm:prSet phldrT="[Text]"/>
      <dgm:spPr/>
      <dgm:t>
        <a:bodyPr/>
        <a:lstStyle/>
        <a:p>
          <a:pPr marL="216000">
            <a:lnSpc>
              <a:spcPct val="150000"/>
            </a:lnSpc>
            <a:spcAft>
              <a:spcPts val="0"/>
            </a:spcAft>
          </a:pPr>
          <a:r>
            <a:rPr lang="en-IN" b="0" dirty="0">
              <a:latin typeface="Bookman Old Style" panose="02050604050505020204" pitchFamily="18" charset="0"/>
            </a:rPr>
            <a:t>Choice of instructions</a:t>
          </a:r>
        </a:p>
      </dgm:t>
    </dgm:pt>
    <dgm:pt modelId="{703AAD2A-A95C-4D4A-A163-5528A72C8912}" type="parTrans" cxnId="{F9D03424-B81B-4EC3-B6F0-107097F57133}">
      <dgm:prSet/>
      <dgm:spPr/>
      <dgm:t>
        <a:bodyPr/>
        <a:lstStyle/>
        <a:p>
          <a:endParaRPr lang="en-IN"/>
        </a:p>
      </dgm:t>
    </dgm:pt>
    <dgm:pt modelId="{F8D063B5-2328-497D-8688-085D41D86D82}" type="sibTrans" cxnId="{F9D03424-B81B-4EC3-B6F0-107097F57133}">
      <dgm:prSet/>
      <dgm:spPr/>
      <dgm:t>
        <a:bodyPr/>
        <a:lstStyle/>
        <a:p>
          <a:endParaRPr lang="en-IN"/>
        </a:p>
      </dgm:t>
    </dgm:pt>
    <dgm:pt modelId="{59E1CBEE-D103-43F9-A76C-11E12797253D}">
      <dgm:prSet phldrT="[Text]"/>
      <dgm:spPr/>
      <dgm:t>
        <a:bodyPr/>
        <a:lstStyle/>
        <a:p>
          <a:pPr marL="216000">
            <a:lnSpc>
              <a:spcPct val="150000"/>
            </a:lnSpc>
            <a:spcAft>
              <a:spcPts val="0"/>
            </a:spcAft>
          </a:pPr>
          <a:r>
            <a:rPr lang="en-IN" b="0" dirty="0">
              <a:latin typeface="Bookman Old Style" panose="02050604050505020204" pitchFamily="18" charset="0"/>
            </a:rPr>
            <a:t>Moving code</a:t>
          </a:r>
        </a:p>
      </dgm:t>
    </dgm:pt>
    <dgm:pt modelId="{74C14B86-289D-411D-8CDA-A044ED07ADEE}" type="parTrans" cxnId="{D6DFB640-3FC8-44E5-9F4B-81592A237276}">
      <dgm:prSet/>
      <dgm:spPr/>
      <dgm:t>
        <a:bodyPr/>
        <a:lstStyle/>
        <a:p>
          <a:endParaRPr lang="en-IN"/>
        </a:p>
      </dgm:t>
    </dgm:pt>
    <dgm:pt modelId="{7E9E2B22-0770-4345-B8F5-48484FD5F94A}" type="sibTrans" cxnId="{D6DFB640-3FC8-44E5-9F4B-81592A237276}">
      <dgm:prSet/>
      <dgm:spPr/>
      <dgm:t>
        <a:bodyPr/>
        <a:lstStyle/>
        <a:p>
          <a:endParaRPr lang="en-IN"/>
        </a:p>
      </dgm:t>
    </dgm:pt>
    <dgm:pt modelId="{B5C52A6B-D659-4798-B899-7FFD289099FA}">
      <dgm:prSet phldrT="[Text]"/>
      <dgm:spPr/>
      <dgm:t>
        <a:bodyPr/>
        <a:lstStyle/>
        <a:p>
          <a:pPr marL="216000">
            <a:lnSpc>
              <a:spcPct val="150000"/>
            </a:lnSpc>
            <a:spcAft>
              <a:spcPts val="0"/>
            </a:spcAft>
          </a:pPr>
          <a:r>
            <a:rPr lang="en-IN" b="0" dirty="0">
              <a:latin typeface="Bookman Old Style" panose="02050604050505020204" pitchFamily="18" charset="0"/>
            </a:rPr>
            <a:t>Reordering code</a:t>
          </a:r>
        </a:p>
      </dgm:t>
    </dgm:pt>
    <dgm:pt modelId="{9892ECFC-B19C-4D83-9513-2A2B8BB8E1D1}" type="parTrans" cxnId="{06174E44-FFB0-4214-AED7-E4D117532B1E}">
      <dgm:prSet/>
      <dgm:spPr/>
      <dgm:t>
        <a:bodyPr/>
        <a:lstStyle/>
        <a:p>
          <a:endParaRPr lang="en-IN"/>
        </a:p>
      </dgm:t>
    </dgm:pt>
    <dgm:pt modelId="{926B166D-4A4F-4863-81CB-B0AD64FBDBDC}" type="sibTrans" cxnId="{06174E44-FFB0-4214-AED7-E4D117532B1E}">
      <dgm:prSet/>
      <dgm:spPr/>
      <dgm:t>
        <a:bodyPr/>
        <a:lstStyle/>
        <a:p>
          <a:endParaRPr lang="en-IN"/>
        </a:p>
      </dgm:t>
    </dgm:pt>
    <dgm:pt modelId="{1EB20AFC-1E6A-44BB-BC3F-3D9282D36E25}">
      <dgm:prSet phldrT="[Text]"/>
      <dgm:spPr/>
      <dgm:t>
        <a:bodyPr/>
        <a:lstStyle/>
        <a:p>
          <a:pPr marL="216000">
            <a:lnSpc>
              <a:spcPct val="150000"/>
            </a:lnSpc>
            <a:spcAft>
              <a:spcPts val="0"/>
            </a:spcAft>
          </a:pPr>
          <a:r>
            <a:rPr lang="en-IN" b="0" dirty="0">
              <a:latin typeface="Bookman Old Style" panose="02050604050505020204" pitchFamily="18" charset="0"/>
            </a:rPr>
            <a:t>Strength reduction</a:t>
          </a:r>
        </a:p>
      </dgm:t>
    </dgm:pt>
    <dgm:pt modelId="{B12D0194-8210-4C7C-883C-6E8CDDDE7A58}" type="parTrans" cxnId="{0435BA4E-4412-4DB4-BF5B-6A64F12534FF}">
      <dgm:prSet/>
      <dgm:spPr/>
      <dgm:t>
        <a:bodyPr/>
        <a:lstStyle/>
        <a:p>
          <a:endParaRPr lang="en-IN"/>
        </a:p>
      </dgm:t>
    </dgm:pt>
    <dgm:pt modelId="{D5B5B935-1E0F-4C29-A8F4-826BE00CC26D}" type="sibTrans" cxnId="{0435BA4E-4412-4DB4-BF5B-6A64F12534FF}">
      <dgm:prSet/>
      <dgm:spPr/>
      <dgm:t>
        <a:bodyPr/>
        <a:lstStyle/>
        <a:p>
          <a:endParaRPr lang="en-IN"/>
        </a:p>
      </dgm:t>
    </dgm:pt>
    <dgm:pt modelId="{FD5B79DC-7863-41C4-BBFA-1AAC59483B23}">
      <dgm:prSet phldrT="[Text]"/>
      <dgm:spPr/>
      <dgm:t>
        <a:bodyPr/>
        <a:lstStyle/>
        <a:p>
          <a:pPr marL="216000">
            <a:lnSpc>
              <a:spcPct val="150000"/>
            </a:lnSpc>
            <a:spcAft>
              <a:spcPts val="0"/>
            </a:spcAft>
          </a:pPr>
          <a:r>
            <a:rPr lang="en-IN" b="0" dirty="0">
              <a:latin typeface="Bookman Old Style" panose="02050604050505020204" pitchFamily="18" charset="0"/>
            </a:rPr>
            <a:t>Many more…</a:t>
          </a:r>
        </a:p>
      </dgm:t>
    </dgm:pt>
    <dgm:pt modelId="{ED96C868-693E-451A-B952-FE205693D618}" type="parTrans" cxnId="{A22B86EC-B263-4217-A871-F2F31CB9BDD2}">
      <dgm:prSet/>
      <dgm:spPr/>
      <dgm:t>
        <a:bodyPr/>
        <a:lstStyle/>
        <a:p>
          <a:endParaRPr lang="en-IN"/>
        </a:p>
      </dgm:t>
    </dgm:pt>
    <dgm:pt modelId="{34CFFEE6-8384-401C-81F6-211E682EE4FD}" type="sibTrans" cxnId="{A22B86EC-B263-4217-A871-F2F31CB9BDD2}">
      <dgm:prSet/>
      <dgm:spPr/>
      <dgm:t>
        <a:bodyPr/>
        <a:lstStyle/>
        <a:p>
          <a:endParaRPr lang="en-IN"/>
        </a:p>
      </dgm:t>
    </dgm:pt>
    <dgm:pt modelId="{975E3DAF-6D75-410C-B3A4-148A4B101DB6}">
      <dgm:prSet phldrT="[Text]"/>
      <dgm:spPr/>
      <dgm:t>
        <a:bodyPr/>
        <a:lstStyle/>
        <a:p>
          <a:pPr marL="216000">
            <a:lnSpc>
              <a:spcPct val="150000"/>
            </a:lnSpc>
            <a:spcAft>
              <a:spcPts val="0"/>
            </a:spcAft>
          </a:pPr>
          <a:r>
            <a:rPr lang="en-IN" b="1" dirty="0">
              <a:solidFill>
                <a:srgbClr val="990099"/>
              </a:solidFill>
              <a:latin typeface="Bookman Old Style" panose="02050604050505020204" pitchFamily="18" charset="0"/>
            </a:rPr>
            <a:t>Processor</a:t>
          </a:r>
        </a:p>
      </dgm:t>
    </dgm:pt>
    <dgm:pt modelId="{39E44792-6682-49AC-B532-36BF57EE7727}" type="parTrans" cxnId="{9CEB8DC6-35F7-4D2F-B445-EEFA2069908B}">
      <dgm:prSet/>
      <dgm:spPr/>
      <dgm:t>
        <a:bodyPr/>
        <a:lstStyle/>
        <a:p>
          <a:endParaRPr lang="en-IN"/>
        </a:p>
      </dgm:t>
    </dgm:pt>
    <dgm:pt modelId="{5E71DB04-E679-4812-8439-A2FB86CAEF7F}" type="sibTrans" cxnId="{9CEB8DC6-35F7-4D2F-B445-EEFA2069908B}">
      <dgm:prSet/>
      <dgm:spPr/>
      <dgm:t>
        <a:bodyPr/>
        <a:lstStyle/>
        <a:p>
          <a:endParaRPr lang="en-IN"/>
        </a:p>
      </dgm:t>
    </dgm:pt>
    <dgm:pt modelId="{C9AEC2C0-F531-4736-B286-FF3334984986}">
      <dgm:prSet phldrT="[Text]"/>
      <dgm:spPr/>
      <dgm:t>
        <a:bodyPr/>
        <a:lstStyle/>
        <a:p>
          <a:pPr marL="216000">
            <a:lnSpc>
              <a:spcPct val="150000"/>
            </a:lnSpc>
            <a:spcAft>
              <a:spcPts val="0"/>
            </a:spcAft>
          </a:pPr>
          <a:r>
            <a:rPr lang="en-IN" b="0" dirty="0">
              <a:latin typeface="Bookman Old Style" panose="02050604050505020204" pitchFamily="18" charset="0"/>
            </a:rPr>
            <a:t>Pipelining</a:t>
          </a:r>
        </a:p>
      </dgm:t>
    </dgm:pt>
    <dgm:pt modelId="{55B6BC7A-1EEB-4F61-8D2F-17AF57EA999D}" type="parTrans" cxnId="{CB927408-DAB5-4A65-BB3B-E4181D3AA3A2}">
      <dgm:prSet/>
      <dgm:spPr/>
      <dgm:t>
        <a:bodyPr/>
        <a:lstStyle/>
        <a:p>
          <a:endParaRPr lang="en-IN"/>
        </a:p>
      </dgm:t>
    </dgm:pt>
    <dgm:pt modelId="{9F44773D-BB07-478D-B388-25769813D0CE}" type="sibTrans" cxnId="{CB927408-DAB5-4A65-BB3B-E4181D3AA3A2}">
      <dgm:prSet/>
      <dgm:spPr/>
      <dgm:t>
        <a:bodyPr/>
        <a:lstStyle/>
        <a:p>
          <a:endParaRPr lang="en-IN"/>
        </a:p>
      </dgm:t>
    </dgm:pt>
    <dgm:pt modelId="{0B12906A-2B61-49EC-B35D-4AA1CB3AE84F}">
      <dgm:prSet phldrT="[Text]"/>
      <dgm:spPr/>
      <dgm:t>
        <a:bodyPr/>
        <a:lstStyle/>
        <a:p>
          <a:pPr marL="216000">
            <a:lnSpc>
              <a:spcPct val="150000"/>
            </a:lnSpc>
            <a:spcAft>
              <a:spcPts val="0"/>
            </a:spcAft>
          </a:pPr>
          <a:r>
            <a:rPr lang="en-IN" b="0" dirty="0">
              <a:latin typeface="Bookman Old Style" panose="02050604050505020204" pitchFamily="18" charset="0"/>
            </a:rPr>
            <a:t>Multiple tasks</a:t>
          </a:r>
        </a:p>
      </dgm:t>
    </dgm:pt>
    <dgm:pt modelId="{C29BCC3F-8619-44CF-B875-F01AD2817717}" type="parTrans" cxnId="{E834141A-B617-4E72-A881-7B947BDEDAF7}">
      <dgm:prSet/>
      <dgm:spPr/>
      <dgm:t>
        <a:bodyPr/>
        <a:lstStyle/>
        <a:p>
          <a:endParaRPr lang="en-IN"/>
        </a:p>
      </dgm:t>
    </dgm:pt>
    <dgm:pt modelId="{3664C26C-0944-4B16-BB30-0820F8C9AD62}" type="sibTrans" cxnId="{E834141A-B617-4E72-A881-7B947BDEDAF7}">
      <dgm:prSet/>
      <dgm:spPr/>
      <dgm:t>
        <a:bodyPr/>
        <a:lstStyle/>
        <a:p>
          <a:endParaRPr lang="en-IN"/>
        </a:p>
      </dgm:t>
    </dgm:pt>
    <dgm:pt modelId="{919651B4-1624-4BE5-98DB-2079BC8700F5}">
      <dgm:prSet phldrT="[Text]"/>
      <dgm:spPr/>
      <dgm:t>
        <a:bodyPr/>
        <a:lstStyle/>
        <a:p>
          <a:pPr marL="216000">
            <a:lnSpc>
              <a:spcPct val="150000"/>
            </a:lnSpc>
            <a:spcAft>
              <a:spcPts val="0"/>
            </a:spcAft>
          </a:pPr>
          <a:r>
            <a:rPr lang="en-IN" b="0" dirty="0">
              <a:latin typeface="Bookman Old Style" panose="02050604050505020204" pitchFamily="18" charset="0"/>
            </a:rPr>
            <a:t>Memory accessing</a:t>
          </a:r>
        </a:p>
      </dgm:t>
    </dgm:pt>
    <dgm:pt modelId="{74CC235B-0C9A-4FC7-96A4-AE0CCA4D9E1E}" type="parTrans" cxnId="{2B572703-DF33-4A2B-AAEC-4BEA09794ED3}">
      <dgm:prSet/>
      <dgm:spPr/>
      <dgm:t>
        <a:bodyPr/>
        <a:lstStyle/>
        <a:p>
          <a:endParaRPr lang="en-IN"/>
        </a:p>
      </dgm:t>
    </dgm:pt>
    <dgm:pt modelId="{86AE8359-DA6D-47CD-9A4A-FE6E8B817AFB}" type="sibTrans" cxnId="{2B572703-DF33-4A2B-AAEC-4BEA09794ED3}">
      <dgm:prSet/>
      <dgm:spPr/>
      <dgm:t>
        <a:bodyPr/>
        <a:lstStyle/>
        <a:p>
          <a:endParaRPr lang="en-IN"/>
        </a:p>
      </dgm:t>
    </dgm:pt>
    <dgm:pt modelId="{7B5B09FE-3E96-42C0-8A16-5F8A87D232AF}">
      <dgm:prSet phldrT="[Text]"/>
      <dgm:spPr/>
      <dgm:t>
        <a:bodyPr/>
        <a:lstStyle/>
        <a:p>
          <a:pPr marL="216000">
            <a:lnSpc>
              <a:spcPct val="150000"/>
            </a:lnSpc>
            <a:spcAft>
              <a:spcPts val="0"/>
            </a:spcAft>
          </a:pPr>
          <a:r>
            <a:rPr lang="en-IN" b="0" dirty="0">
              <a:latin typeface="Bookman Old Style" panose="02050604050505020204" pitchFamily="18" charset="0"/>
            </a:rPr>
            <a:t>Parallelizing etc..</a:t>
          </a:r>
        </a:p>
      </dgm:t>
    </dgm:pt>
    <dgm:pt modelId="{DE01BFD5-A65C-4B67-95AC-485C02A217BE}" type="parTrans" cxnId="{E37E921D-B2AF-4E3F-AD19-BAC0761368B6}">
      <dgm:prSet/>
      <dgm:spPr/>
      <dgm:t>
        <a:bodyPr/>
        <a:lstStyle/>
        <a:p>
          <a:endParaRPr lang="en-IN"/>
        </a:p>
      </dgm:t>
    </dgm:pt>
    <dgm:pt modelId="{D8A9ECE5-F9C2-4297-B29B-0AFA9BCB4F13}" type="sibTrans" cxnId="{E37E921D-B2AF-4E3F-AD19-BAC0761368B6}">
      <dgm:prSet/>
      <dgm:spPr/>
      <dgm:t>
        <a:bodyPr/>
        <a:lstStyle/>
        <a:p>
          <a:endParaRPr lang="en-IN"/>
        </a:p>
      </dgm:t>
    </dgm:pt>
    <dgm:pt modelId="{E92937E0-38C1-419D-86C9-79A8C3197EE0}" type="pres">
      <dgm:prSet presAssocID="{879F5FE7-8F5D-4DC1-9205-A2E360A333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6E0F2-5AA8-479F-ABE9-57C1A71AFE0A}" type="pres">
      <dgm:prSet presAssocID="{768CDB72-73F6-4111-8A89-9C4EBD732D73}" presName="composite" presStyleCnt="0"/>
      <dgm:spPr/>
    </dgm:pt>
    <dgm:pt modelId="{E601D587-1673-4751-AA31-ACC9CC0CADE8}" type="pres">
      <dgm:prSet presAssocID="{768CDB72-73F6-4111-8A89-9C4EBD732D7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4DC767-9C69-489F-93BD-7107C853D74A}" type="pres">
      <dgm:prSet presAssocID="{768CDB72-73F6-4111-8A89-9C4EBD732D7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10560-E537-4BB2-8B5D-9B59010F3185}" type="pres">
      <dgm:prSet presAssocID="{13C1C358-6C9D-4842-AB6B-37372D24DCB0}" presName="space" presStyleCnt="0"/>
      <dgm:spPr/>
    </dgm:pt>
    <dgm:pt modelId="{3352D663-2CFC-4FAC-803C-75298D0C9954}" type="pres">
      <dgm:prSet presAssocID="{D36D3A62-A783-4FD5-9DE1-A5F4B0B4690B}" presName="composite" presStyleCnt="0"/>
      <dgm:spPr/>
    </dgm:pt>
    <dgm:pt modelId="{CAE4F8B4-32C0-44FC-A02D-3B3158139A9D}" type="pres">
      <dgm:prSet presAssocID="{D36D3A62-A783-4FD5-9DE1-A5F4B0B4690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EF1B9-5E0F-4366-9646-742C0BB4B081}" type="pres">
      <dgm:prSet presAssocID="{D36D3A62-A783-4FD5-9DE1-A5F4B0B4690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D1FB8-5871-4FD9-A090-C4DA20497BC2}" type="pres">
      <dgm:prSet presAssocID="{E0AFCF70-F7E9-4160-ADF1-C17680D62EE7}" presName="space" presStyleCnt="0"/>
      <dgm:spPr/>
    </dgm:pt>
    <dgm:pt modelId="{066BBD7A-BE43-4496-8FC3-D4B800C1C7E1}" type="pres">
      <dgm:prSet presAssocID="{975E3DAF-6D75-410C-B3A4-148A4B101DB6}" presName="composite" presStyleCnt="0"/>
      <dgm:spPr/>
    </dgm:pt>
    <dgm:pt modelId="{C628C7C3-1CE0-41F3-9CEE-BDFF467C0738}" type="pres">
      <dgm:prSet presAssocID="{975E3DAF-6D75-410C-B3A4-148A4B101DB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5D8749-3165-463E-9CB5-223F5A4E477F}" type="pres">
      <dgm:prSet presAssocID="{975E3DAF-6D75-410C-B3A4-148A4B101DB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7EB712-F60D-4FD4-8A17-C2CA453E34B2}" type="presOf" srcId="{0B12906A-2B61-49EC-B35D-4AA1CB3AE84F}" destId="{3E5D8749-3165-463E-9CB5-223F5A4E477F}" srcOrd="0" destOrd="1" presId="urn:microsoft.com/office/officeart/2005/8/layout/hList1"/>
    <dgm:cxn modelId="{7ABC3CFF-39BD-4DB2-B273-0FD979006B03}" type="presOf" srcId="{919651B4-1624-4BE5-98DB-2079BC8700F5}" destId="{3E5D8749-3165-463E-9CB5-223F5A4E477F}" srcOrd="0" destOrd="2" presId="urn:microsoft.com/office/officeart/2005/8/layout/hList1"/>
    <dgm:cxn modelId="{F9D03424-B81B-4EC3-B6F0-107097F57133}" srcId="{D36D3A62-A783-4FD5-9DE1-A5F4B0B4690B}" destId="{4AE751D0-7DE5-4D6C-AB6C-C09CBA04E580}" srcOrd="0" destOrd="0" parTransId="{703AAD2A-A95C-4D4A-A163-5528A72C8912}" sibTransId="{F8D063B5-2328-497D-8688-085D41D86D82}"/>
    <dgm:cxn modelId="{2D2E5B57-1493-4A45-9585-6F3C6E48FC2E}" type="presOf" srcId="{4AE751D0-7DE5-4D6C-AB6C-C09CBA04E580}" destId="{E0DEF1B9-5E0F-4366-9646-742C0BB4B081}" srcOrd="0" destOrd="0" presId="urn:microsoft.com/office/officeart/2005/8/layout/hList1"/>
    <dgm:cxn modelId="{918131F2-11AC-43BF-8410-059CD363A9E7}" srcId="{879F5FE7-8F5D-4DC1-9205-A2E360A33357}" destId="{768CDB72-73F6-4111-8A89-9C4EBD732D73}" srcOrd="0" destOrd="0" parTransId="{4135C2C7-A7A0-4C66-8350-CE2F1EF55DDE}" sibTransId="{13C1C358-6C9D-4842-AB6B-37372D24DCB0}"/>
    <dgm:cxn modelId="{0435BA4E-4412-4DB4-BF5B-6A64F12534FF}" srcId="{D36D3A62-A783-4FD5-9DE1-A5F4B0B4690B}" destId="{1EB20AFC-1E6A-44BB-BC3F-3D9282D36E25}" srcOrd="3" destOrd="0" parTransId="{B12D0194-8210-4C7C-883C-6E8CDDDE7A58}" sibTransId="{D5B5B935-1E0F-4C29-A8F4-826BE00CC26D}"/>
    <dgm:cxn modelId="{93E8F69F-DC20-4630-90B3-4A2A9F8620D4}" type="presOf" srcId="{768CDB72-73F6-4111-8A89-9C4EBD732D73}" destId="{E601D587-1673-4751-AA31-ACC9CC0CADE8}" srcOrd="0" destOrd="0" presId="urn:microsoft.com/office/officeart/2005/8/layout/hList1"/>
    <dgm:cxn modelId="{06174E44-FFB0-4214-AED7-E4D117532B1E}" srcId="{D36D3A62-A783-4FD5-9DE1-A5F4B0B4690B}" destId="{B5C52A6B-D659-4798-B899-7FFD289099FA}" srcOrd="2" destOrd="0" parTransId="{9892ECFC-B19C-4D83-9513-2A2B8BB8E1D1}" sibTransId="{926B166D-4A4F-4863-81CB-B0AD64FBDBDC}"/>
    <dgm:cxn modelId="{ADDC3676-0FF5-4F45-B797-1DBB63B1259F}" type="presOf" srcId="{59E1CBEE-D103-43F9-A76C-11E12797253D}" destId="{E0DEF1B9-5E0F-4366-9646-742C0BB4B081}" srcOrd="0" destOrd="1" presId="urn:microsoft.com/office/officeart/2005/8/layout/hList1"/>
    <dgm:cxn modelId="{E37E921D-B2AF-4E3F-AD19-BAC0761368B6}" srcId="{975E3DAF-6D75-410C-B3A4-148A4B101DB6}" destId="{7B5B09FE-3E96-42C0-8A16-5F8A87D232AF}" srcOrd="3" destOrd="0" parTransId="{DE01BFD5-A65C-4B67-95AC-485C02A217BE}" sibTransId="{D8A9ECE5-F9C2-4297-B29B-0AFA9BCB4F13}"/>
    <dgm:cxn modelId="{53F5C370-D725-4EC7-B130-E2C8BBEC7F03}" type="presOf" srcId="{C9AEC2C0-F531-4736-B286-FF3334984986}" destId="{3E5D8749-3165-463E-9CB5-223F5A4E477F}" srcOrd="0" destOrd="0" presId="urn:microsoft.com/office/officeart/2005/8/layout/hList1"/>
    <dgm:cxn modelId="{9CEB8DC6-35F7-4D2F-B445-EEFA2069908B}" srcId="{879F5FE7-8F5D-4DC1-9205-A2E360A33357}" destId="{975E3DAF-6D75-410C-B3A4-148A4B101DB6}" srcOrd="2" destOrd="0" parTransId="{39E44792-6682-49AC-B532-36BF57EE7727}" sibTransId="{5E71DB04-E679-4812-8439-A2FB86CAEF7F}"/>
    <dgm:cxn modelId="{8D16AD10-8DC2-485B-9696-364497097129}" type="presOf" srcId="{1EB20AFC-1E6A-44BB-BC3F-3D9282D36E25}" destId="{E0DEF1B9-5E0F-4366-9646-742C0BB4B081}" srcOrd="0" destOrd="3" presId="urn:microsoft.com/office/officeart/2005/8/layout/hList1"/>
    <dgm:cxn modelId="{D6DFB640-3FC8-44E5-9F4B-81592A237276}" srcId="{D36D3A62-A783-4FD5-9DE1-A5F4B0B4690B}" destId="{59E1CBEE-D103-43F9-A76C-11E12797253D}" srcOrd="1" destOrd="0" parTransId="{74C14B86-289D-411D-8CDA-A044ED07ADEE}" sibTransId="{7E9E2B22-0770-4345-B8F5-48484FD5F94A}"/>
    <dgm:cxn modelId="{A22B86EC-B263-4217-A871-F2F31CB9BDD2}" srcId="{D36D3A62-A783-4FD5-9DE1-A5F4B0B4690B}" destId="{FD5B79DC-7863-41C4-BBFA-1AAC59483B23}" srcOrd="4" destOrd="0" parTransId="{ED96C868-693E-451A-B952-FE205693D618}" sibTransId="{34CFFEE6-8384-401C-81F6-211E682EE4FD}"/>
    <dgm:cxn modelId="{2B572703-DF33-4A2B-AAEC-4BEA09794ED3}" srcId="{975E3DAF-6D75-410C-B3A4-148A4B101DB6}" destId="{919651B4-1624-4BE5-98DB-2079BC8700F5}" srcOrd="2" destOrd="0" parTransId="{74CC235B-0C9A-4FC7-96A4-AE0CCA4D9E1E}" sibTransId="{86AE8359-DA6D-47CD-9A4A-FE6E8B817AFB}"/>
    <dgm:cxn modelId="{ACE47B8A-2D9B-43EF-943C-D8E25AA2D1F7}" type="presOf" srcId="{975E3DAF-6D75-410C-B3A4-148A4B101DB6}" destId="{C628C7C3-1CE0-41F3-9CEE-BDFF467C0738}" srcOrd="0" destOrd="0" presId="urn:microsoft.com/office/officeart/2005/8/layout/hList1"/>
    <dgm:cxn modelId="{9E38C535-97DC-487C-810F-E51A0E8E26C7}" type="presOf" srcId="{879F5FE7-8F5D-4DC1-9205-A2E360A33357}" destId="{E92937E0-38C1-419D-86C9-79A8C3197EE0}" srcOrd="0" destOrd="0" presId="urn:microsoft.com/office/officeart/2005/8/layout/hList1"/>
    <dgm:cxn modelId="{6DE930CF-7E19-46B9-91F8-29B1996393E0}" type="presOf" srcId="{B5C52A6B-D659-4798-B899-7FFD289099FA}" destId="{E0DEF1B9-5E0F-4366-9646-742C0BB4B081}" srcOrd="0" destOrd="2" presId="urn:microsoft.com/office/officeart/2005/8/layout/hList1"/>
    <dgm:cxn modelId="{56F735EA-9775-4A6B-9404-12112D3692DD}" srcId="{768CDB72-73F6-4111-8A89-9C4EBD732D73}" destId="{426ED99C-FC7D-45BF-A755-7E376FE7EE59}" srcOrd="0" destOrd="0" parTransId="{69F09E2F-DAD9-4E87-A464-2E47BAECD074}" sibTransId="{F3F350BE-CAE3-4F4A-825F-FAD9EC7B41A4}"/>
    <dgm:cxn modelId="{6639A356-19AC-4E53-9773-13BEF7A0A50E}" srcId="{768CDB72-73F6-4111-8A89-9C4EBD732D73}" destId="{32675F40-B8F7-417F-AB9F-F6CA8EE75655}" srcOrd="1" destOrd="0" parTransId="{7831979E-9055-4B51-B25E-2797C13E9DCD}" sibTransId="{0F7676C9-5283-4C59-8414-93354ACC935E}"/>
    <dgm:cxn modelId="{2C60DEAE-777C-476D-92F2-A7F198A544A8}" type="presOf" srcId="{426ED99C-FC7D-45BF-A755-7E376FE7EE59}" destId="{2C4DC767-9C69-489F-93BD-7107C853D74A}" srcOrd="0" destOrd="0" presId="urn:microsoft.com/office/officeart/2005/8/layout/hList1"/>
    <dgm:cxn modelId="{A85C9AAC-2F75-47D5-9854-037C1449443F}" type="presOf" srcId="{D36D3A62-A783-4FD5-9DE1-A5F4B0B4690B}" destId="{CAE4F8B4-32C0-44FC-A02D-3B3158139A9D}" srcOrd="0" destOrd="0" presId="urn:microsoft.com/office/officeart/2005/8/layout/hList1"/>
    <dgm:cxn modelId="{78FD64DE-0214-4C6C-A9F6-D145DF60540E}" srcId="{879F5FE7-8F5D-4DC1-9205-A2E360A33357}" destId="{D36D3A62-A783-4FD5-9DE1-A5F4B0B4690B}" srcOrd="1" destOrd="0" parTransId="{094C95A1-15B7-4E5B-A067-591840CBAB2D}" sibTransId="{E0AFCF70-F7E9-4160-ADF1-C17680D62EE7}"/>
    <dgm:cxn modelId="{69E73AFE-36EB-4389-9BB6-CB3125B54975}" type="presOf" srcId="{32675F40-B8F7-417F-AB9F-F6CA8EE75655}" destId="{2C4DC767-9C69-489F-93BD-7107C853D74A}" srcOrd="0" destOrd="1" presId="urn:microsoft.com/office/officeart/2005/8/layout/hList1"/>
    <dgm:cxn modelId="{CB927408-DAB5-4A65-BB3B-E4181D3AA3A2}" srcId="{975E3DAF-6D75-410C-B3A4-148A4B101DB6}" destId="{C9AEC2C0-F531-4736-B286-FF3334984986}" srcOrd="0" destOrd="0" parTransId="{55B6BC7A-1EEB-4F61-8D2F-17AF57EA999D}" sibTransId="{9F44773D-BB07-478D-B388-25769813D0CE}"/>
    <dgm:cxn modelId="{4124CB06-7249-4BCB-BD2F-2F9C2197E0E5}" type="presOf" srcId="{7B5B09FE-3E96-42C0-8A16-5F8A87D232AF}" destId="{3E5D8749-3165-463E-9CB5-223F5A4E477F}" srcOrd="0" destOrd="3" presId="urn:microsoft.com/office/officeart/2005/8/layout/hList1"/>
    <dgm:cxn modelId="{E834141A-B617-4E72-A881-7B947BDEDAF7}" srcId="{975E3DAF-6D75-410C-B3A4-148A4B101DB6}" destId="{0B12906A-2B61-49EC-B35D-4AA1CB3AE84F}" srcOrd="1" destOrd="0" parTransId="{C29BCC3F-8619-44CF-B875-F01AD2817717}" sibTransId="{3664C26C-0944-4B16-BB30-0820F8C9AD62}"/>
    <dgm:cxn modelId="{FCFC0CA4-65E5-49B7-9895-723C7C677D15}" type="presOf" srcId="{FD5B79DC-7863-41C4-BBFA-1AAC59483B23}" destId="{E0DEF1B9-5E0F-4366-9646-742C0BB4B081}" srcOrd="0" destOrd="4" presId="urn:microsoft.com/office/officeart/2005/8/layout/hList1"/>
    <dgm:cxn modelId="{6B583CB1-1656-4B67-94CE-A47F6DE85967}" type="presParOf" srcId="{E92937E0-38C1-419D-86C9-79A8C3197EE0}" destId="{BF26E0F2-5AA8-479F-ABE9-57C1A71AFE0A}" srcOrd="0" destOrd="0" presId="urn:microsoft.com/office/officeart/2005/8/layout/hList1"/>
    <dgm:cxn modelId="{A376257F-3DAC-48AC-B02C-805EB6B05D34}" type="presParOf" srcId="{BF26E0F2-5AA8-479F-ABE9-57C1A71AFE0A}" destId="{E601D587-1673-4751-AA31-ACC9CC0CADE8}" srcOrd="0" destOrd="0" presId="urn:microsoft.com/office/officeart/2005/8/layout/hList1"/>
    <dgm:cxn modelId="{8B4ED020-09AA-4435-9696-EBB3F7C5E85B}" type="presParOf" srcId="{BF26E0F2-5AA8-479F-ABE9-57C1A71AFE0A}" destId="{2C4DC767-9C69-489F-93BD-7107C853D74A}" srcOrd="1" destOrd="0" presId="urn:microsoft.com/office/officeart/2005/8/layout/hList1"/>
    <dgm:cxn modelId="{AA7E049F-AAA6-41A7-B26B-C7587A50698D}" type="presParOf" srcId="{E92937E0-38C1-419D-86C9-79A8C3197EE0}" destId="{11810560-E537-4BB2-8B5D-9B59010F3185}" srcOrd="1" destOrd="0" presId="urn:microsoft.com/office/officeart/2005/8/layout/hList1"/>
    <dgm:cxn modelId="{4EB7AC13-0A50-45E9-B691-F3FB2420011D}" type="presParOf" srcId="{E92937E0-38C1-419D-86C9-79A8C3197EE0}" destId="{3352D663-2CFC-4FAC-803C-75298D0C9954}" srcOrd="2" destOrd="0" presId="urn:microsoft.com/office/officeart/2005/8/layout/hList1"/>
    <dgm:cxn modelId="{3319F48A-9FE6-479E-88D9-364370D3016B}" type="presParOf" srcId="{3352D663-2CFC-4FAC-803C-75298D0C9954}" destId="{CAE4F8B4-32C0-44FC-A02D-3B3158139A9D}" srcOrd="0" destOrd="0" presId="urn:microsoft.com/office/officeart/2005/8/layout/hList1"/>
    <dgm:cxn modelId="{81CFF926-22FA-4E4A-BA0D-2C57A78C45CF}" type="presParOf" srcId="{3352D663-2CFC-4FAC-803C-75298D0C9954}" destId="{E0DEF1B9-5E0F-4366-9646-742C0BB4B081}" srcOrd="1" destOrd="0" presId="urn:microsoft.com/office/officeart/2005/8/layout/hList1"/>
    <dgm:cxn modelId="{03B8B333-1AB1-407A-A3EC-F949B2845132}" type="presParOf" srcId="{E92937E0-38C1-419D-86C9-79A8C3197EE0}" destId="{9E9D1FB8-5871-4FD9-A090-C4DA20497BC2}" srcOrd="3" destOrd="0" presId="urn:microsoft.com/office/officeart/2005/8/layout/hList1"/>
    <dgm:cxn modelId="{D8943DBA-474B-4F0D-9091-7299727D92C1}" type="presParOf" srcId="{E92937E0-38C1-419D-86C9-79A8C3197EE0}" destId="{066BBD7A-BE43-4496-8FC3-D4B800C1C7E1}" srcOrd="4" destOrd="0" presId="urn:microsoft.com/office/officeart/2005/8/layout/hList1"/>
    <dgm:cxn modelId="{F23A0138-02D6-404E-99BE-AB88EA35EA13}" type="presParOf" srcId="{066BBD7A-BE43-4496-8FC3-D4B800C1C7E1}" destId="{C628C7C3-1CE0-41F3-9CEE-BDFF467C0738}" srcOrd="0" destOrd="0" presId="urn:microsoft.com/office/officeart/2005/8/layout/hList1"/>
    <dgm:cxn modelId="{72511280-062F-4C15-B001-A88401356997}" type="presParOf" srcId="{066BBD7A-BE43-4496-8FC3-D4B800C1C7E1}" destId="{3E5D8749-3165-463E-9CB5-223F5A4E477F}" srcOrd="1" destOrd="0" presId="urn:microsoft.com/office/officeart/2005/8/layout/hList1"/>
  </dgm:cxnLst>
  <dgm:bg/>
  <dgm:whole/>
  <dgm:extLst>
    <a:ext uri="{C62137D5-CB1D-491B-B009-E17868A290BF}">
      <dgm14:recolorImg xmlns="" xmlns:dgm14="http://schemas.microsoft.com/office/drawing/2010/diagram" val="1"/>
    </a:ex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01D587-1673-4751-AA31-ACC9CC0CADE8}">
      <dsp:nvSpPr>
        <dsp:cNvPr id="0" name=""/>
        <dsp:cNvSpPr/>
      </dsp:nvSpPr>
      <dsp:spPr>
        <a:xfrm>
          <a:off x="2619" y="82262"/>
          <a:ext cx="2553890" cy="6336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kern="1200" dirty="0">
              <a:solidFill>
                <a:srgbClr val="990099"/>
              </a:solidFill>
              <a:latin typeface="Bookman Old Style" panose="02050604050505020204" pitchFamily="18" charset="0"/>
            </a:rPr>
            <a:t>Programmer</a:t>
          </a:r>
        </a:p>
      </dsp:txBody>
      <dsp:txXfrm>
        <a:off x="2619" y="82262"/>
        <a:ext cx="2553890" cy="633600"/>
      </dsp:txXfrm>
    </dsp:sp>
    <dsp:sp modelId="{2C4DC767-9C69-489F-93BD-7107C853D74A}">
      <dsp:nvSpPr>
        <dsp:cNvPr id="0" name=""/>
        <dsp:cNvSpPr/>
      </dsp:nvSpPr>
      <dsp:spPr>
        <a:xfrm>
          <a:off x="2619" y="715862"/>
          <a:ext cx="2553890" cy="42310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IN" sz="2200" b="0" kern="1200" dirty="0">
              <a:latin typeface="Bookman Old Style" panose="02050604050505020204" pitchFamily="18" charset="0"/>
            </a:rPr>
            <a:t>Innovative algorithms</a:t>
          </a:r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IN" sz="2200" b="0" kern="1200" dirty="0">
              <a:latin typeface="Bookman Old Style" panose="02050604050505020204" pitchFamily="18" charset="0"/>
            </a:rPr>
            <a:t>Intelligent coding</a:t>
          </a:r>
        </a:p>
      </dsp:txBody>
      <dsp:txXfrm>
        <a:off x="2619" y="715862"/>
        <a:ext cx="2553890" cy="4231074"/>
      </dsp:txXfrm>
    </dsp:sp>
    <dsp:sp modelId="{CAE4F8B4-32C0-44FC-A02D-3B3158139A9D}">
      <dsp:nvSpPr>
        <dsp:cNvPr id="0" name=""/>
        <dsp:cNvSpPr/>
      </dsp:nvSpPr>
      <dsp:spPr>
        <a:xfrm>
          <a:off x="2914054" y="82262"/>
          <a:ext cx="2553890" cy="6336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kern="1200" dirty="0">
              <a:solidFill>
                <a:srgbClr val="990099"/>
              </a:solidFill>
              <a:latin typeface="Bookman Old Style" panose="02050604050505020204" pitchFamily="18" charset="0"/>
            </a:rPr>
            <a:t>Compiler</a:t>
          </a:r>
        </a:p>
      </dsp:txBody>
      <dsp:txXfrm>
        <a:off x="2914054" y="82262"/>
        <a:ext cx="2553890" cy="633600"/>
      </dsp:txXfrm>
    </dsp:sp>
    <dsp:sp modelId="{E0DEF1B9-5E0F-4366-9646-742C0BB4B081}">
      <dsp:nvSpPr>
        <dsp:cNvPr id="0" name=""/>
        <dsp:cNvSpPr/>
      </dsp:nvSpPr>
      <dsp:spPr>
        <a:xfrm>
          <a:off x="2914054" y="715862"/>
          <a:ext cx="2553890" cy="42310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16000" lvl="1" indent="-228600" algn="l" defTabSz="9779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IN" sz="2200" b="0" kern="1200" dirty="0">
              <a:latin typeface="Bookman Old Style" panose="02050604050505020204" pitchFamily="18" charset="0"/>
            </a:rPr>
            <a:t>Choice of instructions</a:t>
          </a:r>
        </a:p>
        <a:p>
          <a:pPr marL="216000" lvl="1" indent="-228600" algn="l" defTabSz="9779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IN" sz="2200" b="0" kern="1200" dirty="0">
              <a:latin typeface="Bookman Old Style" panose="02050604050505020204" pitchFamily="18" charset="0"/>
            </a:rPr>
            <a:t>Moving code</a:t>
          </a:r>
        </a:p>
        <a:p>
          <a:pPr marL="216000" lvl="1" indent="-228600" algn="l" defTabSz="9779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IN" sz="2200" b="0" kern="1200" dirty="0">
              <a:latin typeface="Bookman Old Style" panose="02050604050505020204" pitchFamily="18" charset="0"/>
            </a:rPr>
            <a:t>Reordering code</a:t>
          </a:r>
        </a:p>
        <a:p>
          <a:pPr marL="216000" lvl="1" indent="-228600" algn="l" defTabSz="9779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IN" sz="2200" b="0" kern="1200" dirty="0">
              <a:latin typeface="Bookman Old Style" panose="02050604050505020204" pitchFamily="18" charset="0"/>
            </a:rPr>
            <a:t>Strength reduction</a:t>
          </a:r>
        </a:p>
        <a:p>
          <a:pPr marL="216000" lvl="1" indent="-228600" algn="l" defTabSz="9779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IN" sz="2200" b="0" kern="1200" dirty="0">
              <a:latin typeface="Bookman Old Style" panose="02050604050505020204" pitchFamily="18" charset="0"/>
            </a:rPr>
            <a:t>Many more…</a:t>
          </a:r>
        </a:p>
      </dsp:txBody>
      <dsp:txXfrm>
        <a:off x="2914054" y="715862"/>
        <a:ext cx="2553890" cy="4231074"/>
      </dsp:txXfrm>
    </dsp:sp>
    <dsp:sp modelId="{C628C7C3-1CE0-41F3-9CEE-BDFF467C0738}">
      <dsp:nvSpPr>
        <dsp:cNvPr id="0" name=""/>
        <dsp:cNvSpPr/>
      </dsp:nvSpPr>
      <dsp:spPr>
        <a:xfrm>
          <a:off x="5825490" y="82262"/>
          <a:ext cx="2553890" cy="6336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216000" lvl="0" algn="ctr" defTabSz="9779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n-IN" sz="2200" b="1" kern="1200" dirty="0">
              <a:solidFill>
                <a:srgbClr val="990099"/>
              </a:solidFill>
              <a:latin typeface="Bookman Old Style" panose="02050604050505020204" pitchFamily="18" charset="0"/>
            </a:rPr>
            <a:t>Processor</a:t>
          </a:r>
        </a:p>
      </dsp:txBody>
      <dsp:txXfrm>
        <a:off x="5825490" y="82262"/>
        <a:ext cx="2553890" cy="633600"/>
      </dsp:txXfrm>
    </dsp:sp>
    <dsp:sp modelId="{3E5D8749-3165-463E-9CB5-223F5A4E477F}">
      <dsp:nvSpPr>
        <dsp:cNvPr id="0" name=""/>
        <dsp:cNvSpPr/>
      </dsp:nvSpPr>
      <dsp:spPr>
        <a:xfrm>
          <a:off x="5825490" y="715862"/>
          <a:ext cx="2553890" cy="42310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16000" lvl="1" indent="-228600" algn="l" defTabSz="9779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IN" sz="2200" b="0" kern="1200" dirty="0">
              <a:latin typeface="Bookman Old Style" panose="02050604050505020204" pitchFamily="18" charset="0"/>
            </a:rPr>
            <a:t>Pipelining</a:t>
          </a:r>
        </a:p>
        <a:p>
          <a:pPr marL="216000" lvl="1" indent="-228600" algn="l" defTabSz="9779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IN" sz="2200" b="0" kern="1200" dirty="0">
              <a:latin typeface="Bookman Old Style" panose="02050604050505020204" pitchFamily="18" charset="0"/>
            </a:rPr>
            <a:t>Multiple tasks</a:t>
          </a:r>
        </a:p>
        <a:p>
          <a:pPr marL="216000" lvl="1" indent="-228600" algn="l" defTabSz="9779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IN" sz="2200" b="0" kern="1200" dirty="0">
              <a:latin typeface="Bookman Old Style" panose="02050604050505020204" pitchFamily="18" charset="0"/>
            </a:rPr>
            <a:t>Memory accessing</a:t>
          </a:r>
        </a:p>
        <a:p>
          <a:pPr marL="216000" lvl="1" indent="-228600" algn="l" defTabSz="9779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IN" sz="2200" b="0" kern="1200" dirty="0">
              <a:latin typeface="Bookman Old Style" panose="02050604050505020204" pitchFamily="18" charset="0"/>
            </a:rPr>
            <a:t>Parallelizing etc..</a:t>
          </a:r>
        </a:p>
      </dsp:txBody>
      <dsp:txXfrm>
        <a:off x="5825490" y="715862"/>
        <a:ext cx="2553890" cy="4231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466FB8-6C8C-4F86-98E5-42DDD0F498BF}" type="slidenum"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GillSans" pitchFamily="1" charset="0"/>
              <a:ea typeface="ヒラギノ角ゴ ProN W3" charset="-128"/>
            </a:endParaRPr>
          </a:p>
        </p:txBody>
      </p:sp>
      <p:sp>
        <p:nvSpPr>
          <p:cNvPr id="106501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t>DSBDA-2015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32585B3-9BC7-48DB-9CCA-C708DAC15C76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15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61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32585B3-9BC7-48DB-9CCA-C708DAC15C76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16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61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32585B3-9BC7-48DB-9CCA-C708DAC15C76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17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61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32585B3-9BC7-48DB-9CCA-C708DAC15C76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18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61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32585B3-9BC7-48DB-9CCA-C708DAC15C76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19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61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32585B3-9BC7-48DB-9CCA-C708DAC15C76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21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61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2BD87-F4F9-4D9E-8F39-92333A413E9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4D501E-CD51-4C8D-A14E-31F93DB2EED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40CD43-0EA0-4D9B-8C43-D7C022EFCE5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32585B3-9BC7-48DB-9CCA-C708DAC15C76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25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61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32585B3-9BC7-48DB-9CCA-C708DAC15C76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3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61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8BA03-40E5-4AD3-B647-7B6869C118B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13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32585B3-9BC7-48DB-9CCA-C708DAC15C76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5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61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8022B-366F-467B-8445-C01D6E9CBF7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901BE1-C634-4200-916A-4EB957380E3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32585B3-9BC7-48DB-9CCA-C708DAC15C76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10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61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59C2D-BC73-4BFB-8EC7-AF165C0A028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9FE12-5A18-46F0-85FA-AC7E4236271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71953-6D2E-464E-B225-7E78A2F7696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2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2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820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32548945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3"/>
            <a:ext cx="5111948" cy="585311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114" cy="46910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7543305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0"/>
            <a:ext cx="5486400" cy="566739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300"/>
            </a:lvl1pPr>
            <a:lvl2pPr marL="192020" indent="0">
              <a:buNone/>
              <a:defRPr sz="1200"/>
            </a:lvl2pPr>
            <a:lvl3pPr marL="384040" indent="0">
              <a:buNone/>
              <a:defRPr sz="1000"/>
            </a:lvl3pPr>
            <a:lvl4pPr marL="576059" indent="0">
              <a:buNone/>
              <a:defRPr sz="800"/>
            </a:lvl4pPr>
            <a:lvl5pPr marL="768079" indent="0">
              <a:buNone/>
              <a:defRPr sz="800"/>
            </a:lvl5pPr>
            <a:lvl6pPr marL="960099" indent="0">
              <a:buNone/>
              <a:defRPr sz="800"/>
            </a:lvl6pPr>
            <a:lvl7pPr marL="1152119" indent="0">
              <a:buNone/>
              <a:defRPr sz="800"/>
            </a:lvl7pPr>
            <a:lvl8pPr marL="1344139" indent="0">
              <a:buNone/>
              <a:defRPr sz="800"/>
            </a:lvl8pPr>
            <a:lvl9pPr marL="1536158" indent="0">
              <a:buNone/>
              <a:defRPr sz="800"/>
            </a:lvl9pPr>
          </a:lstStyle>
          <a:p>
            <a:pPr lvl="0"/>
            <a:endParaRPr lang="en-US" noProof="0" dirty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41"/>
            <a:ext cx="5486400" cy="8048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83506704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13054181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3522" y="292100"/>
            <a:ext cx="1268016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9478" y="292100"/>
            <a:ext cx="3746897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5526774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BCA31-9918-44D6-B3EC-CA271DCD4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0"/>
            <a:ext cx="9144000" cy="7606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50"/>
            <a:ext cx="9125894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760663"/>
            <a:ext cx="228600" cy="607017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gray">
          <a:xfrm>
            <a:off x="8686800" y="0"/>
            <a:ext cx="76200" cy="40123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2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419476" y="292101"/>
            <a:ext cx="5072063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9476" y="4184649"/>
            <a:ext cx="5072063" cy="25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charset="0"/>
              </a:rPr>
              <a:t>Second level</a:t>
            </a:r>
          </a:p>
          <a:p>
            <a:pPr lvl="2"/>
            <a:r>
              <a:rPr lang="en-US" altLang="en-US">
                <a:sym typeface="Arial" charset="0"/>
              </a:rPr>
              <a:t>Third level</a:t>
            </a:r>
          </a:p>
          <a:p>
            <a:pPr lvl="3"/>
            <a:r>
              <a:rPr lang="en-US" altLang="en-US">
                <a:sym typeface="Arial" charset="0"/>
              </a:rPr>
              <a:t>Fourth level</a:t>
            </a:r>
          </a:p>
          <a:p>
            <a:pPr lvl="4"/>
            <a:r>
              <a:rPr lang="en-US" altLang="en-US">
                <a:sym typeface="Arial" charset="0"/>
              </a:rPr>
              <a:t>Fifth level</a:t>
            </a:r>
          </a:p>
        </p:txBody>
      </p:sp>
      <p:sp>
        <p:nvSpPr>
          <p:cNvPr id="4" name="Rectangle 44"/>
          <p:cNvSpPr>
            <a:spLocks noChangeArrowheads="1"/>
          </p:cNvSpPr>
          <p:nvPr userDrawn="1"/>
        </p:nvSpPr>
        <p:spPr bwMode="ltGray">
          <a:xfrm>
            <a:off x="285750" y="654050"/>
            <a:ext cx="2546747" cy="2204244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0" scaled="1"/>
          </a:gra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404" tIns="19202" rIns="38404" bIns="19202"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200" dirty="0">
              <a:solidFill>
                <a:srgbClr val="FFFFFF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1030" name="Rectangle 44"/>
          <p:cNvSpPr>
            <a:spLocks noChangeArrowheads="1"/>
          </p:cNvSpPr>
          <p:nvPr userDrawn="1"/>
        </p:nvSpPr>
        <p:spPr bwMode="ltGray">
          <a:xfrm>
            <a:off x="-5953" y="6115844"/>
            <a:ext cx="3092053" cy="76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38404" tIns="19202" rIns="38404" bIns="19202"/>
          <a:lstStyle>
            <a:lvl1pPr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charset="2"/>
              <a:buNone/>
              <a:defRPr/>
            </a:pPr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2" name="Picture 10" descr="http://www.v3.co.uk/IMG/632/223632/big-data-image-representation-540x334.jpg?143522270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0902"/>
            <a:ext cx="3086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8465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9pPr>
    </p:titleStyle>
    <p:bodyStyle>
      <a:lvl1pPr marL="143351" indent="-143351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311372" indent="-11934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479393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671417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863441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hl=en&amp;client=safari&amp;rls=en-us&amp;pwst=1&amp;sa=X&amp;oi=spell&amp;resnum=0&amp;ct=result&amp;cd=1&amp;q=unnecessary&amp;spell=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7744424" y="3909222"/>
            <a:ext cx="77617" cy="1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401" tIns="19202" rIns="38401" bIns="19202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eaLnBrk="1" hangingPunct="1"/>
            <a:endParaRPr lang="en-US" altLang="en-US" sz="500">
              <a:solidFill>
                <a:srgbClr val="000000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3076" name="Rectangle 1"/>
          <p:cNvSpPr txBox="1">
            <a:spLocks noChangeArrowheads="1"/>
          </p:cNvSpPr>
          <p:nvPr/>
        </p:nvSpPr>
        <p:spPr bwMode="auto">
          <a:xfrm>
            <a:off x="3086100" y="838201"/>
            <a:ext cx="6057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 anchor="b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r>
              <a:rPr lang="en-US" altLang="en-US" sz="29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“Advanced  C Programming”</a:t>
            </a:r>
          </a:p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endParaRPr lang="en-US" altLang="en-US" sz="2100" dirty="0">
              <a:solidFill>
                <a:srgbClr val="002060"/>
              </a:solidFill>
              <a:latin typeface="Bookman Old Style" pitchFamily="18" charset="0"/>
              <a:ea typeface="ヒラギノ角ゴ ProN W6" charset="-128"/>
            </a:endParaRPr>
          </a:p>
        </p:txBody>
      </p:sp>
      <p:sp>
        <p:nvSpPr>
          <p:cNvPr id="3077" name="Rectangle 2"/>
          <p:cNvSpPr txBox="1">
            <a:spLocks noChangeArrowheads="1"/>
          </p:cNvSpPr>
          <p:nvPr/>
        </p:nvSpPr>
        <p:spPr bwMode="auto">
          <a:xfrm>
            <a:off x="3086100" y="6400800"/>
            <a:ext cx="6057900" cy="43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500" b="1" dirty="0" smtClean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eDiploma-2021</a:t>
            </a:r>
            <a:endParaRPr lang="en-US" altLang="en-US" sz="1500" b="1" dirty="0">
              <a:solidFill>
                <a:srgbClr val="002060"/>
              </a:solidFill>
              <a:latin typeface="Imprint MT Shadow" pitchFamily="82" charset="0"/>
              <a:ea typeface="ヒラギノ角ゴ ProN W6" charset="-128"/>
            </a:endParaRPr>
          </a:p>
        </p:txBody>
      </p:sp>
      <p:pic>
        <p:nvPicPr>
          <p:cNvPr id="307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38100"/>
            <a:ext cx="56435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://www.differencebetween.info/sites/default/files/images/1/embedded-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505" t="18543" r="9962"/>
          <a:stretch/>
        </p:blipFill>
        <p:spPr bwMode="auto">
          <a:xfrm>
            <a:off x="4724400" y="1981201"/>
            <a:ext cx="2590800" cy="1993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8567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113773"/>
            <a:ext cx="822816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5. Algebraic simplifications </a:t>
            </a:r>
          </a:p>
        </p:txBody>
      </p:sp>
      <p:sp>
        <p:nvSpPr>
          <p:cNvPr id="3" name="Rectangle 10"/>
          <p:cNvSpPr txBox="1">
            <a:spLocks noChangeArrowheads="1"/>
          </p:cNvSpPr>
          <p:nvPr/>
        </p:nvSpPr>
        <p:spPr bwMode="gray">
          <a:xfrm>
            <a:off x="381000" y="952500"/>
            <a:ext cx="86106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20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Definition: </a:t>
            </a:r>
            <a:r>
              <a:rPr lang="en-US" alt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algebraic properties to simplify expressions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95400" y="2057400"/>
            <a:ext cx="5791200" cy="1409700"/>
            <a:chOff x="2019300" y="3340100"/>
            <a:chExt cx="4886325" cy="1409700"/>
          </a:xfrm>
        </p:grpSpPr>
        <p:sp>
          <p:nvSpPr>
            <p:cNvPr id="4" name="Rectangle 11"/>
            <p:cNvSpPr>
              <a:spLocks/>
            </p:cNvSpPr>
            <p:nvPr/>
          </p:nvSpPr>
          <p:spPr bwMode="auto">
            <a:xfrm>
              <a:off x="2019300" y="3340100"/>
              <a:ext cx="1982788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 algn="ctr"/>
              <a:r>
                <a:rPr lang="en-US" altLang="en-US" sz="2400" dirty="0">
                  <a:latin typeface="Courier" charset="0"/>
                  <a:ea typeface="ヒラギノ角ゴ ProN W3" charset="-128"/>
                  <a:sym typeface="Courier" charset="0"/>
                </a:rPr>
                <a:t>-(-</a:t>
              </a:r>
              <a:r>
                <a:rPr lang="en-US" altLang="en-US" sz="2400" dirty="0" err="1">
                  <a:latin typeface="Courier" charset="0"/>
                  <a:ea typeface="ヒラギノ角ゴ ProN W3" charset="-128"/>
                  <a:sym typeface="Courier" charset="0"/>
                </a:rPr>
                <a:t>i</a:t>
              </a:r>
              <a:r>
                <a:rPr lang="en-US" altLang="en-US" sz="2400" dirty="0">
                  <a:latin typeface="Courier" charset="0"/>
                  <a:ea typeface="ヒラギノ角ゴ ProN W3" charset="-128"/>
                  <a:sym typeface="Courier" charset="0"/>
                </a:rPr>
                <a:t>)</a:t>
              </a:r>
            </a:p>
          </p:txBody>
        </p:sp>
        <p:sp>
          <p:nvSpPr>
            <p:cNvPr id="5" name="Rectangle 12"/>
            <p:cNvSpPr>
              <a:spLocks/>
            </p:cNvSpPr>
            <p:nvPr/>
          </p:nvSpPr>
          <p:spPr bwMode="auto">
            <a:xfrm>
              <a:off x="6045199" y="3340100"/>
              <a:ext cx="860425" cy="469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/>
              <a:r>
                <a:rPr lang="en-US" altLang="en-US" sz="2400">
                  <a:latin typeface="Courier" charset="0"/>
                  <a:ea typeface="ヒラギノ角ゴ ProN W3" charset="-128"/>
                  <a:sym typeface="Courier" charset="0"/>
                </a:rPr>
                <a:t>i</a:t>
              </a:r>
            </a:p>
          </p:txBody>
        </p:sp>
        <p:sp>
          <p:nvSpPr>
            <p:cNvPr id="6" name="Rectangle 13"/>
            <p:cNvSpPr>
              <a:spLocks/>
            </p:cNvSpPr>
            <p:nvPr/>
          </p:nvSpPr>
          <p:spPr bwMode="auto">
            <a:xfrm>
              <a:off x="2019300" y="4279900"/>
              <a:ext cx="1982788" cy="469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 algn="ctr"/>
              <a:r>
                <a:rPr lang="en-US" altLang="en-US" sz="2400" dirty="0">
                  <a:latin typeface="Courier" charset="0"/>
                  <a:ea typeface="ヒラギノ角ゴ ProN W3" charset="-128"/>
                  <a:sym typeface="Courier" charset="0"/>
                </a:rPr>
                <a:t>If(x | 1) </a:t>
              </a:r>
            </a:p>
          </p:txBody>
        </p:sp>
        <p:sp>
          <p:nvSpPr>
            <p:cNvPr id="7" name="AutoShape 14"/>
            <p:cNvSpPr>
              <a:spLocks/>
            </p:cNvSpPr>
            <p:nvPr/>
          </p:nvSpPr>
          <p:spPr bwMode="auto">
            <a:xfrm>
              <a:off x="4292600" y="3390900"/>
              <a:ext cx="1473200" cy="355600"/>
            </a:xfrm>
            <a:prstGeom prst="rightArrow">
              <a:avLst>
                <a:gd name="adj1" fmla="val 32000"/>
                <a:gd name="adj2" fmla="val 15716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/>
              <a:endParaRPr lang="de-DE" altLang="en-US" sz="2400">
                <a:latin typeface="Courier" charset="0"/>
                <a:ea typeface="ヒラギノ角ゴ ProN W3" charset="-128"/>
              </a:endParaRPr>
            </a:p>
          </p:txBody>
        </p:sp>
        <p:sp>
          <p:nvSpPr>
            <p:cNvPr id="8" name="AutoShape 15"/>
            <p:cNvSpPr>
              <a:spLocks/>
            </p:cNvSpPr>
            <p:nvPr/>
          </p:nvSpPr>
          <p:spPr bwMode="auto">
            <a:xfrm>
              <a:off x="4292600" y="4330700"/>
              <a:ext cx="1473200" cy="355600"/>
            </a:xfrm>
            <a:prstGeom prst="rightArrow">
              <a:avLst>
                <a:gd name="adj1" fmla="val 32000"/>
                <a:gd name="adj2" fmla="val 15716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/>
              <a:endParaRPr lang="de-DE" altLang="en-US" sz="2400">
                <a:latin typeface="Courier" charset="0"/>
                <a:ea typeface="ヒラギノ角ゴ ProN W3" charset="-128"/>
              </a:endParaRPr>
            </a:p>
          </p:txBody>
        </p:sp>
        <p:sp>
          <p:nvSpPr>
            <p:cNvPr id="9" name="Rectangle 16"/>
            <p:cNvSpPr>
              <a:spLocks/>
            </p:cNvSpPr>
            <p:nvPr/>
          </p:nvSpPr>
          <p:spPr bwMode="auto">
            <a:xfrm>
              <a:off x="6019800" y="4279900"/>
              <a:ext cx="885825" cy="469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 algn="ctr"/>
              <a:r>
                <a:rPr lang="en-US" altLang="en-US" sz="2400" dirty="0">
                  <a:latin typeface="Courier" charset="0"/>
                  <a:ea typeface="ヒラギノ角ゴ ProN W3" charset="-128"/>
                  <a:sym typeface="Courier" charset="0"/>
                </a:rPr>
                <a:t>If( 1 )</a:t>
              </a:r>
            </a:p>
          </p:txBody>
        </p:sp>
      </p:grpSp>
      <p:sp>
        <p:nvSpPr>
          <p:cNvPr id="10" name="Rectangle 17"/>
          <p:cNvSpPr>
            <a:spLocks/>
          </p:cNvSpPr>
          <p:nvPr/>
        </p:nvSpPr>
        <p:spPr bwMode="auto">
          <a:xfrm>
            <a:off x="0" y="4191000"/>
            <a:ext cx="80010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1pPr>
            <a:lvl2pPr marL="573088"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2pPr>
            <a:lvl3pPr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3pPr>
            <a:lvl4pPr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4pPr>
            <a:lvl5pPr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9pPr>
          </a:lstStyle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Important to simplify code for later optimizations</a:t>
            </a:r>
          </a:p>
          <a:p>
            <a:pPr lvl="2" eaLnBrk="1" hangingPunct="1"/>
            <a:endParaRPr lang="en-US" alt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0245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53" name="Text Box 17"/>
          <p:cNvSpPr txBox="1">
            <a:spLocks noChangeArrowheads="1"/>
          </p:cNvSpPr>
          <p:nvPr/>
        </p:nvSpPr>
        <p:spPr bwMode="auto">
          <a:xfrm>
            <a:off x="2895600" y="4840069"/>
            <a:ext cx="3276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dirty="0">
                <a:solidFill>
                  <a:srgbClr val="CC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“a + b” is not a common sub-expression in 1 and 4</a:t>
            </a:r>
          </a:p>
        </p:txBody>
      </p:sp>
      <p:sp>
        <p:nvSpPr>
          <p:cNvPr id="423954" name="Text Box 18"/>
          <p:cNvSpPr txBox="1">
            <a:spLocks noChangeArrowheads="1"/>
          </p:cNvSpPr>
          <p:nvPr/>
        </p:nvSpPr>
        <p:spPr bwMode="auto">
          <a:xfrm>
            <a:off x="1295400" y="6096000"/>
            <a:ext cx="6400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None of the variable involved should be modified in any path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81200" y="1447800"/>
            <a:ext cx="4953000" cy="2514600"/>
            <a:chOff x="1981200" y="1447800"/>
            <a:chExt cx="4953000" cy="2514600"/>
          </a:xfrm>
        </p:grpSpPr>
        <p:grpSp>
          <p:nvGrpSpPr>
            <p:cNvPr id="3" name="Group 2"/>
            <p:cNvGrpSpPr/>
            <p:nvPr/>
          </p:nvGrpSpPr>
          <p:grpSpPr>
            <a:xfrm>
              <a:off x="1981200" y="1447800"/>
              <a:ext cx="4953000" cy="2514600"/>
              <a:chOff x="762000" y="1600200"/>
              <a:chExt cx="4953000" cy="2514600"/>
            </a:xfrm>
          </p:grpSpPr>
          <p:sp>
            <p:nvSpPr>
              <p:cNvPr id="423948" name="Text Box 12"/>
              <p:cNvSpPr txBox="1">
                <a:spLocks noChangeArrowheads="1"/>
              </p:cNvSpPr>
              <p:nvPr/>
            </p:nvSpPr>
            <p:spPr bwMode="auto">
              <a:xfrm>
                <a:off x="2133600" y="1600200"/>
                <a:ext cx="3810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b="1" dirty="0">
                    <a:solidFill>
                      <a:srgbClr val="006600"/>
                    </a:solidFill>
                  </a:rPr>
                  <a:t>1</a:t>
                </a:r>
              </a:p>
            </p:txBody>
          </p:sp>
          <p:sp>
            <p:nvSpPr>
              <p:cNvPr id="423949" name="Text Box 13"/>
              <p:cNvSpPr txBox="1">
                <a:spLocks noChangeArrowheads="1"/>
              </p:cNvSpPr>
              <p:nvPr/>
            </p:nvSpPr>
            <p:spPr bwMode="auto">
              <a:xfrm>
                <a:off x="762000" y="2605088"/>
                <a:ext cx="38100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b="1" dirty="0">
                    <a:solidFill>
                      <a:srgbClr val="006600"/>
                    </a:solidFill>
                  </a:rPr>
                  <a:t>2</a:t>
                </a:r>
              </a:p>
            </p:txBody>
          </p:sp>
          <p:sp>
            <p:nvSpPr>
              <p:cNvPr id="423950" name="Text Box 14"/>
              <p:cNvSpPr txBox="1">
                <a:spLocks noChangeArrowheads="1"/>
              </p:cNvSpPr>
              <p:nvPr/>
            </p:nvSpPr>
            <p:spPr bwMode="auto">
              <a:xfrm>
                <a:off x="5334000" y="2590800"/>
                <a:ext cx="38100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b="1" dirty="0">
                    <a:solidFill>
                      <a:srgbClr val="006600"/>
                    </a:solidFill>
                  </a:rPr>
                  <a:t>3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143000" y="1600200"/>
                <a:ext cx="4114800" cy="2514600"/>
                <a:chOff x="1143000" y="2286000"/>
                <a:chExt cx="4114800" cy="2514600"/>
              </a:xfrm>
            </p:grpSpPr>
            <p:sp>
              <p:nvSpPr>
                <p:cNvPr id="423940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3657600" y="3276600"/>
                  <a:ext cx="1600200" cy="3762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42394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057400" y="4424363"/>
                  <a:ext cx="2057400" cy="376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 dirty="0"/>
                    <a:t>z = a + b + 10</a:t>
                  </a:r>
                </a:p>
              </p:txBody>
            </p:sp>
            <p:sp>
              <p:nvSpPr>
                <p:cNvPr id="42394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143000" y="3276600"/>
                  <a:ext cx="1600200" cy="3762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 dirty="0"/>
                    <a:t>a  =  b</a:t>
                  </a:r>
                </a:p>
              </p:txBody>
            </p:sp>
            <p:sp>
              <p:nvSpPr>
                <p:cNvPr id="42394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514600" y="2286000"/>
                  <a:ext cx="1600200" cy="3762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cxnSp>
              <p:nvCxnSpPr>
                <p:cNvPr id="423944" name="AutoShape 8"/>
                <p:cNvCxnSpPr>
                  <a:cxnSpLocks noChangeShapeType="1"/>
                  <a:stCxn id="423943" idx="2"/>
                  <a:endCxn id="423942" idx="0"/>
                </p:cNvCxnSpPr>
                <p:nvPr/>
              </p:nvCxnSpPr>
              <p:spPr bwMode="auto">
                <a:xfrm flipH="1">
                  <a:off x="1943100" y="2662238"/>
                  <a:ext cx="1371600" cy="61436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3945" name="AutoShape 9"/>
                <p:cNvCxnSpPr>
                  <a:cxnSpLocks noChangeShapeType="1"/>
                  <a:stCxn id="423943" idx="2"/>
                  <a:endCxn id="423940" idx="0"/>
                </p:cNvCxnSpPr>
                <p:nvPr/>
              </p:nvCxnSpPr>
              <p:spPr bwMode="auto">
                <a:xfrm>
                  <a:off x="3314700" y="2662238"/>
                  <a:ext cx="1143000" cy="61436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3946" name="AutoShape 10"/>
                <p:cNvCxnSpPr>
                  <a:cxnSpLocks noChangeShapeType="1"/>
                  <a:stCxn id="423940" idx="2"/>
                  <a:endCxn id="423941" idx="0"/>
                </p:cNvCxnSpPr>
                <p:nvPr/>
              </p:nvCxnSpPr>
              <p:spPr bwMode="auto">
                <a:xfrm flipH="1">
                  <a:off x="3086100" y="3652838"/>
                  <a:ext cx="1371600" cy="77152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3947" name="AutoShape 11"/>
                <p:cNvCxnSpPr>
                  <a:cxnSpLocks noChangeShapeType="1"/>
                  <a:stCxn id="423942" idx="2"/>
                  <a:endCxn id="423941" idx="0"/>
                </p:cNvCxnSpPr>
                <p:nvPr/>
              </p:nvCxnSpPr>
              <p:spPr bwMode="auto">
                <a:xfrm>
                  <a:off x="1943100" y="3652838"/>
                  <a:ext cx="1143000" cy="77152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2395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267200" y="4419600"/>
                  <a:ext cx="38100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b="1" dirty="0">
                      <a:solidFill>
                        <a:srgbClr val="006600"/>
                      </a:solidFill>
                    </a:rPr>
                    <a:t>4</a:t>
                  </a:r>
                </a:p>
              </p:txBody>
            </p:sp>
          </p:grpSp>
        </p:grpSp>
        <p:sp>
          <p:nvSpPr>
            <p:cNvPr id="423955" name="Rectangle 19"/>
            <p:cNvSpPr>
              <a:spLocks noChangeArrowheads="1"/>
            </p:cNvSpPr>
            <p:nvPr/>
          </p:nvSpPr>
          <p:spPr bwMode="auto">
            <a:xfrm>
              <a:off x="3958932" y="1447800"/>
              <a:ext cx="114646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x  = a + b</a:t>
              </a:r>
            </a:p>
          </p:txBody>
        </p:sp>
      </p:grpSp>
      <p:sp>
        <p:nvSpPr>
          <p:cNvPr id="2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113773"/>
            <a:ext cx="822816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5. Algebraic simplifications… </a:t>
            </a:r>
          </a:p>
        </p:txBody>
      </p:sp>
    </p:spTree>
    <p:extLst>
      <p:ext uri="{BB962C8B-B14F-4D97-AF65-F5344CB8AC3E}">
        <p14:creationId xmlns="" xmlns:p14="http://schemas.microsoft.com/office/powerpoint/2010/main" val="665838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113773"/>
            <a:ext cx="822816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6. Strength reduction</a:t>
            </a: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 bwMode="gray">
          <a:xfrm>
            <a:off x="536575" y="990600"/>
            <a:ext cx="80772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2000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Definition:</a:t>
            </a:r>
            <a:r>
              <a:rPr lang="en-US" alt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Replace expensive operations with simpler ones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2000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</a:t>
            </a:r>
            <a:r>
              <a:rPr lang="en-US" alt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Multiplications (*) replaced by addition (+)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49300" y="2590800"/>
            <a:ext cx="7162800" cy="469900"/>
            <a:chOff x="749300" y="3937000"/>
            <a:chExt cx="7162800" cy="469900"/>
          </a:xfrm>
        </p:grpSpPr>
        <p:sp>
          <p:nvSpPr>
            <p:cNvPr id="11" name="Rectangle 11"/>
            <p:cNvSpPr>
              <a:spLocks/>
            </p:cNvSpPr>
            <p:nvPr/>
          </p:nvSpPr>
          <p:spPr bwMode="auto">
            <a:xfrm>
              <a:off x="749300" y="3937000"/>
              <a:ext cx="2235200" cy="469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 algn="ctr"/>
              <a:r>
                <a:rPr lang="en-US" altLang="en-US" sz="2400" dirty="0">
                  <a:latin typeface="Courier" charset="0"/>
                  <a:ea typeface="ヒラギノ角ゴ ProN W3" charset="-128"/>
                  <a:sym typeface="Courier" charset="0"/>
                </a:rPr>
                <a:t>y = x * 2</a:t>
              </a:r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5867400" y="3937000"/>
              <a:ext cx="2044700" cy="469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 algn="ctr"/>
              <a:r>
                <a:rPr lang="en-US" altLang="en-US" sz="2400" dirty="0">
                  <a:latin typeface="Courier" charset="0"/>
                  <a:ea typeface="ヒラギノ角ゴ ProN W3" charset="-128"/>
                  <a:sym typeface="Courier" charset="0"/>
                </a:rPr>
                <a:t>y = x + x</a:t>
              </a:r>
            </a:p>
          </p:txBody>
        </p:sp>
        <p:sp>
          <p:nvSpPr>
            <p:cNvPr id="13" name="AutoShape 13"/>
            <p:cNvSpPr>
              <a:spLocks/>
            </p:cNvSpPr>
            <p:nvPr/>
          </p:nvSpPr>
          <p:spPr bwMode="auto">
            <a:xfrm>
              <a:off x="3619500" y="3987800"/>
              <a:ext cx="1473200" cy="355600"/>
            </a:xfrm>
            <a:prstGeom prst="rightArrow">
              <a:avLst>
                <a:gd name="adj1" fmla="val 32000"/>
                <a:gd name="adj2" fmla="val 15716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1pPr>
              <a:lvl2pPr marL="37931725" indent="-37474525"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2pPr>
              <a:lvl3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3pPr>
              <a:lvl4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4pPr>
              <a:lvl5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9pPr>
            </a:lstStyle>
            <a:p>
              <a:pPr eaLnBrk="1" hangingPunct="1"/>
              <a:endParaRPr lang="de-DE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8920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7. Dead Code Elimination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02602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Definition: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Dead Code are portion of the program </a:t>
            </a:r>
            <a:r>
              <a:rPr lang="en-US" altLang="en-US" sz="20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will not be executed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any path of the program. Removing such portions of code is called as dead code elimination.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Examples: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control does not go into a basic block, remove it.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variable is dead at a point -&gt; its value is not used anywhere in the program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assignment is dead -&gt; assignment assigns a value to a dead variable</a:t>
            </a:r>
          </a:p>
        </p:txBody>
      </p:sp>
    </p:spTree>
    <p:extLst>
      <p:ext uri="{BB962C8B-B14F-4D97-AF65-F5344CB8AC3E}">
        <p14:creationId xmlns="" xmlns:p14="http://schemas.microsoft.com/office/powerpoint/2010/main" val="4085612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7. Dead Code Elimination…</a:t>
            </a:r>
          </a:p>
        </p:txBody>
      </p:sp>
      <p:grpSp>
        <p:nvGrpSpPr>
          <p:cNvPr id="438290" name="Group 18"/>
          <p:cNvGrpSpPr>
            <a:grpSpLocks/>
          </p:cNvGrpSpPr>
          <p:nvPr/>
        </p:nvGrpSpPr>
        <p:grpSpPr bwMode="auto">
          <a:xfrm>
            <a:off x="1066800" y="1600200"/>
            <a:ext cx="7239000" cy="2895600"/>
            <a:chOff x="672" y="1056"/>
            <a:chExt cx="4560" cy="1824"/>
          </a:xfrm>
        </p:grpSpPr>
        <p:sp>
          <p:nvSpPr>
            <p:cNvPr id="438276" name="Text Box 4"/>
            <p:cNvSpPr txBox="1">
              <a:spLocks noChangeArrowheads="1"/>
            </p:cNvSpPr>
            <p:nvPr/>
          </p:nvSpPr>
          <p:spPr bwMode="auto">
            <a:xfrm>
              <a:off x="1440" y="1200"/>
              <a:ext cx="120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x = y - 5</a:t>
              </a:r>
            </a:p>
          </p:txBody>
        </p:sp>
        <p:sp>
          <p:nvSpPr>
            <p:cNvPr id="438277" name="Text Box 5"/>
            <p:cNvSpPr txBox="1">
              <a:spLocks noChangeArrowheads="1"/>
            </p:cNvSpPr>
            <p:nvPr/>
          </p:nvSpPr>
          <p:spPr bwMode="auto">
            <a:xfrm>
              <a:off x="672" y="1875"/>
              <a:ext cx="120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438278" name="Text Box 6"/>
            <p:cNvSpPr txBox="1">
              <a:spLocks noChangeArrowheads="1"/>
            </p:cNvSpPr>
            <p:nvPr/>
          </p:nvSpPr>
          <p:spPr bwMode="auto">
            <a:xfrm>
              <a:off x="2256" y="1872"/>
              <a:ext cx="120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438279" name="Text Box 7"/>
            <p:cNvSpPr txBox="1">
              <a:spLocks noChangeArrowheads="1"/>
            </p:cNvSpPr>
            <p:nvPr/>
          </p:nvSpPr>
          <p:spPr bwMode="auto">
            <a:xfrm>
              <a:off x="1440" y="2643"/>
              <a:ext cx="120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cxnSp>
          <p:nvCxnSpPr>
            <p:cNvPr id="438280" name="AutoShape 8"/>
            <p:cNvCxnSpPr>
              <a:cxnSpLocks noChangeShapeType="1"/>
              <a:stCxn id="438276" idx="2"/>
              <a:endCxn id="438277" idx="0"/>
            </p:cNvCxnSpPr>
            <p:nvPr/>
          </p:nvCxnSpPr>
          <p:spPr bwMode="auto">
            <a:xfrm flipH="1">
              <a:off x="1272" y="1437"/>
              <a:ext cx="768" cy="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8281" name="AutoShape 9"/>
            <p:cNvCxnSpPr>
              <a:cxnSpLocks noChangeShapeType="1"/>
              <a:stCxn id="438276" idx="2"/>
              <a:endCxn id="438278" idx="0"/>
            </p:cNvCxnSpPr>
            <p:nvPr/>
          </p:nvCxnSpPr>
          <p:spPr bwMode="auto">
            <a:xfrm>
              <a:off x="2040" y="1437"/>
              <a:ext cx="816" cy="4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8282" name="AutoShape 10"/>
            <p:cNvCxnSpPr>
              <a:cxnSpLocks noChangeShapeType="1"/>
              <a:stCxn id="438277" idx="2"/>
              <a:endCxn id="438279" idx="0"/>
            </p:cNvCxnSpPr>
            <p:nvPr/>
          </p:nvCxnSpPr>
          <p:spPr bwMode="auto">
            <a:xfrm>
              <a:off x="1272" y="2112"/>
              <a:ext cx="768" cy="5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8283" name="AutoShape 11"/>
            <p:cNvCxnSpPr>
              <a:cxnSpLocks noChangeShapeType="1"/>
              <a:stCxn id="438278" idx="2"/>
              <a:endCxn id="438279" idx="0"/>
            </p:cNvCxnSpPr>
            <p:nvPr/>
          </p:nvCxnSpPr>
          <p:spPr bwMode="auto">
            <a:xfrm flipH="1">
              <a:off x="2040" y="2109"/>
              <a:ext cx="816" cy="5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8284" name="Text Box 12"/>
            <p:cNvSpPr txBox="1">
              <a:spLocks noChangeArrowheads="1"/>
            </p:cNvSpPr>
            <p:nvPr/>
          </p:nvSpPr>
          <p:spPr bwMode="auto">
            <a:xfrm>
              <a:off x="3600" y="1056"/>
              <a:ext cx="1632" cy="3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40639" bIns="0"/>
            <a:lstStyle>
              <a:defPPr>
                <a:defRPr lang="en-US"/>
              </a:defPPr>
              <a:lvl1pPr marL="39688" algn="ctr">
                <a:defRPr sz="2400">
                  <a:latin typeface="Courier" charset="0"/>
                  <a:ea typeface="ヒラギノ角ゴ ProN W3" charset="-128"/>
                </a:defRPr>
              </a:lvl1pPr>
            </a:lstStyle>
            <a:p>
              <a:pPr algn="just"/>
              <a:r>
                <a:rPr lang="en-US" altLang="en-US" sz="1800" dirty="0">
                  <a:solidFill>
                    <a:srgbClr val="C00000"/>
                  </a:solidFill>
                </a:rPr>
                <a:t>“x” is dead variable</a:t>
              </a:r>
            </a:p>
            <a:p>
              <a:pPr algn="just"/>
              <a:r>
                <a:rPr lang="en-US" altLang="en-US" sz="1800" dirty="0">
                  <a:solidFill>
                    <a:srgbClr val="C00000"/>
                  </a:solidFill>
                </a:rPr>
                <a:t>Definition of “x” is dead</a:t>
              </a:r>
            </a:p>
          </p:txBody>
        </p:sp>
        <p:cxnSp>
          <p:nvCxnSpPr>
            <p:cNvPr id="438287" name="AutoShape 15"/>
            <p:cNvCxnSpPr>
              <a:cxnSpLocks noChangeShapeType="1"/>
              <a:stCxn id="438284" idx="1"/>
              <a:endCxn id="438276" idx="3"/>
            </p:cNvCxnSpPr>
            <p:nvPr/>
          </p:nvCxnSpPr>
          <p:spPr bwMode="auto">
            <a:xfrm flipH="1">
              <a:off x="2640" y="1247"/>
              <a:ext cx="960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38288" name="Text Box 16"/>
          <p:cNvSpPr txBox="1">
            <a:spLocks noChangeArrowheads="1"/>
          </p:cNvSpPr>
          <p:nvPr/>
        </p:nvSpPr>
        <p:spPr bwMode="auto">
          <a:xfrm>
            <a:off x="685800" y="5378450"/>
            <a:ext cx="8001000" cy="369332"/>
          </a:xfrm>
          <a:prstGeom prst="rect">
            <a:avLst/>
          </a:prstGeom>
          <a:solidFill>
            <a:srgbClr val="CC33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latin typeface="Bookman Old Style" panose="02050604050505020204" pitchFamily="18" charset="0"/>
              </a:rPr>
              <a:t> Beware of side effects in code during dead code elimination</a:t>
            </a:r>
          </a:p>
        </p:txBody>
      </p:sp>
    </p:spTree>
    <p:extLst>
      <p:ext uri="{BB962C8B-B14F-4D97-AF65-F5344CB8AC3E}">
        <p14:creationId xmlns="" xmlns:p14="http://schemas.microsoft.com/office/powerpoint/2010/main" val="4036443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113773"/>
            <a:ext cx="822816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7. Dead code elimination…</a:t>
            </a:r>
          </a:p>
        </p:txBody>
      </p:sp>
      <p:sp>
        <p:nvSpPr>
          <p:cNvPr id="3" name="Rectangle 10"/>
          <p:cNvSpPr txBox="1">
            <a:spLocks noChangeArrowheads="1"/>
          </p:cNvSpPr>
          <p:nvPr/>
        </p:nvSpPr>
        <p:spPr bwMode="gray">
          <a:xfrm>
            <a:off x="536575" y="1143000"/>
            <a:ext cx="80772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Remove </a:t>
            </a:r>
            <a:r>
              <a:rPr lang="en-US" alt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unnecessary</a:t>
            </a:r>
            <a:r>
              <a:rPr lang="en-US" alt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Example1:</a:t>
            </a:r>
            <a:r>
              <a:rPr lang="en-US" alt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variables assigned but never read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06500" y="2438400"/>
            <a:ext cx="6311900" cy="1206500"/>
            <a:chOff x="1206500" y="3162300"/>
            <a:chExt cx="6311900" cy="1206500"/>
          </a:xfrm>
        </p:grpSpPr>
        <p:sp>
          <p:nvSpPr>
            <p:cNvPr id="4" name="Rectangle 11"/>
            <p:cNvSpPr>
              <a:spLocks/>
            </p:cNvSpPr>
            <p:nvPr/>
          </p:nvSpPr>
          <p:spPr bwMode="auto">
            <a:xfrm>
              <a:off x="1206500" y="3162300"/>
              <a:ext cx="2044700" cy="12065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 algn="ctr"/>
              <a:r>
                <a:rPr lang="en-US" altLang="en-US" sz="2400" dirty="0">
                  <a:latin typeface="Courier" charset="0"/>
                  <a:ea typeface="ヒラギノ角ゴ ProN W3" charset="-128"/>
                  <a:sym typeface="Courier" charset="0"/>
                </a:rPr>
                <a:t>x = 8;</a:t>
              </a:r>
            </a:p>
            <a:p>
              <a:pPr marL="39688" algn="ctr"/>
              <a:r>
                <a:rPr lang="en-US" altLang="en-US" sz="2400" dirty="0">
                  <a:latin typeface="Courier" charset="0"/>
                  <a:ea typeface="ヒラギノ角ゴ ProN W3" charset="-128"/>
                  <a:sym typeface="Courier" charset="0"/>
                </a:rPr>
                <a:t>c = a + 8;</a:t>
              </a:r>
            </a:p>
            <a:p>
              <a:pPr marL="39688" algn="ctr"/>
              <a:r>
                <a:rPr lang="en-US" altLang="en-US" sz="2400" dirty="0">
                  <a:latin typeface="Courier" charset="0"/>
                  <a:ea typeface="ヒラギノ角ゴ ProN W3" charset="-128"/>
                  <a:sym typeface="Courier" charset="0"/>
                </a:rPr>
                <a:t>d = 3 + c;</a:t>
              </a:r>
            </a:p>
          </p:txBody>
        </p:sp>
        <p:sp>
          <p:nvSpPr>
            <p:cNvPr id="5" name="Rectangle 12"/>
            <p:cNvSpPr>
              <a:spLocks/>
            </p:cNvSpPr>
            <p:nvPr/>
          </p:nvSpPr>
          <p:spPr bwMode="auto">
            <a:xfrm>
              <a:off x="5473700" y="3352800"/>
              <a:ext cx="2044700" cy="838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 algn="ctr"/>
              <a:r>
                <a:rPr lang="en-US" altLang="en-US" sz="2400" dirty="0">
                  <a:latin typeface="Courier" charset="0"/>
                  <a:ea typeface="ヒラギノ角ゴ ProN W3" charset="-128"/>
                  <a:sym typeface="Courier" charset="0"/>
                </a:rPr>
                <a:t>c = a + 8;</a:t>
              </a:r>
            </a:p>
            <a:p>
              <a:pPr marL="39688" algn="ctr"/>
              <a:r>
                <a:rPr lang="en-US" altLang="en-US" sz="2400" dirty="0">
                  <a:latin typeface="Courier" charset="0"/>
                  <a:ea typeface="ヒラギノ角ゴ ProN W3" charset="-128"/>
                  <a:sym typeface="Courier" charset="0"/>
                </a:rPr>
                <a:t>d = 3 + c;</a:t>
              </a:r>
            </a:p>
          </p:txBody>
        </p:sp>
        <p:sp>
          <p:nvSpPr>
            <p:cNvPr id="6" name="AutoShape 13"/>
            <p:cNvSpPr>
              <a:spLocks/>
            </p:cNvSpPr>
            <p:nvPr/>
          </p:nvSpPr>
          <p:spPr bwMode="auto">
            <a:xfrm>
              <a:off x="3632200" y="3581400"/>
              <a:ext cx="1473200" cy="355600"/>
            </a:xfrm>
            <a:prstGeom prst="rightArrow">
              <a:avLst>
                <a:gd name="adj1" fmla="val 32000"/>
                <a:gd name="adj2" fmla="val 15716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 algn="ctr"/>
              <a:endParaRPr lang="de-DE" altLang="en-US" sz="2400">
                <a:latin typeface="Courier" charset="0"/>
                <a:ea typeface="ヒラギノ角ゴ ProN W3" charset="-128"/>
              </a:endParaRPr>
            </a:p>
          </p:txBody>
        </p:sp>
      </p:grpSp>
      <p:sp>
        <p:nvSpPr>
          <p:cNvPr id="7" name="Rectangle 14"/>
          <p:cNvSpPr>
            <a:spLocks/>
          </p:cNvSpPr>
          <p:nvPr/>
        </p:nvSpPr>
        <p:spPr bwMode="auto">
          <a:xfrm>
            <a:off x="549275" y="3962400"/>
            <a:ext cx="8077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19100" indent="-419100"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1pPr>
            <a:lvl2pPr marL="37931725" indent="-37474525"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2pPr>
            <a:lvl3pPr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3pPr>
            <a:lvl4pPr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4pPr>
            <a:lvl5pPr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575"/>
              </a:spcBef>
              <a:buClr>
                <a:srgbClr val="0005DF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en-US" sz="2000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Example2:</a:t>
            </a:r>
            <a:r>
              <a:rPr lang="en-US" altLang="en-US" dirty="0">
                <a:solidFill>
                  <a:srgbClr val="0A017F"/>
                </a:solidFill>
                <a:cs typeface="Helvetica" charset="0"/>
              </a:rPr>
              <a:t> Remove code never reached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171576" y="4953000"/>
            <a:ext cx="6981824" cy="838200"/>
            <a:chOff x="921505" y="5461000"/>
            <a:chExt cx="6596895" cy="838200"/>
          </a:xfrm>
        </p:grpSpPr>
        <p:sp>
          <p:nvSpPr>
            <p:cNvPr id="8" name="Rectangle 15"/>
            <p:cNvSpPr>
              <a:spLocks/>
            </p:cNvSpPr>
            <p:nvPr/>
          </p:nvSpPr>
          <p:spPr bwMode="auto">
            <a:xfrm>
              <a:off x="921505" y="5461000"/>
              <a:ext cx="2329695" cy="838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 algn="ctr"/>
              <a:r>
                <a:rPr lang="en-US" altLang="en-US" sz="2400" dirty="0">
                  <a:latin typeface="Courier" charset="0"/>
                  <a:ea typeface="ヒラギノ角ゴ ProN W3" charset="-128"/>
                  <a:sym typeface="Courier" charset="0"/>
                </a:rPr>
                <a:t>if (false) {a = 5}</a:t>
              </a:r>
            </a:p>
          </p:txBody>
        </p:sp>
        <p:sp>
          <p:nvSpPr>
            <p:cNvPr id="9" name="Rectangle 16"/>
            <p:cNvSpPr>
              <a:spLocks/>
            </p:cNvSpPr>
            <p:nvPr/>
          </p:nvSpPr>
          <p:spPr bwMode="auto">
            <a:xfrm>
              <a:off x="5473700" y="5461000"/>
              <a:ext cx="2044700" cy="838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 algn="ctr"/>
              <a:r>
                <a:rPr lang="en-US" altLang="en-US" sz="2400">
                  <a:latin typeface="Courier" charset="0"/>
                  <a:ea typeface="ヒラギノ角ゴ ProN W3" charset="-128"/>
                  <a:sym typeface="Courier" charset="0"/>
                </a:rPr>
                <a:t>if (false) {}</a:t>
              </a:r>
            </a:p>
          </p:txBody>
        </p:sp>
        <p:sp>
          <p:nvSpPr>
            <p:cNvPr id="10" name="AutoShape 17"/>
            <p:cNvSpPr>
              <a:spLocks/>
            </p:cNvSpPr>
            <p:nvPr/>
          </p:nvSpPr>
          <p:spPr bwMode="auto">
            <a:xfrm>
              <a:off x="3632200" y="5511800"/>
              <a:ext cx="1473200" cy="355600"/>
            </a:xfrm>
            <a:prstGeom prst="rightArrow">
              <a:avLst>
                <a:gd name="adj1" fmla="val 32000"/>
                <a:gd name="adj2" fmla="val 15716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 algn="ctr"/>
              <a:endParaRPr lang="de-DE" altLang="en-US" sz="2400">
                <a:latin typeface="Courier" charset="0"/>
                <a:ea typeface="ヒラギノ角ゴ ProN W3" charset="-128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95100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IN" sz="3200" b="1" dirty="0">
                <a:ea typeface="Verdana" panose="020B0604030504040204" pitchFamily="34" charset="0"/>
                <a:cs typeface="Verdana" panose="020B0604030504040204" pitchFamily="34" charset="0"/>
              </a:rPr>
              <a:t>8. Structure Simplification</a:t>
            </a:r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gray">
          <a:xfrm>
            <a:off x="549275" y="1003300"/>
            <a:ext cx="8051800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Similar to dead code: Simplify Complex Structures</a:t>
            </a:r>
          </a:p>
          <a:p>
            <a:endParaRPr lang="en-US" altLang="en-US" sz="2000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Optimizations will degenerate simplified structures</a:t>
            </a:r>
          </a:p>
          <a:p>
            <a:endParaRPr lang="en-US" altLang="en-US" sz="2000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Needs to be cleaned to simplify further optimization!</a:t>
            </a:r>
          </a:p>
        </p:txBody>
      </p:sp>
    </p:spTree>
    <p:extLst>
      <p:ext uri="{BB962C8B-B14F-4D97-AF65-F5344CB8AC3E}">
        <p14:creationId xmlns="" xmlns:p14="http://schemas.microsoft.com/office/powerpoint/2010/main" val="3080802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IN" sz="3200" b="1" dirty="0"/>
              <a:t>8. Simplify Structures…</a:t>
            </a:r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gray">
          <a:xfrm>
            <a:off x="549275" y="990600"/>
            <a:ext cx="805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en-US" sz="22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Delete empty basic blocks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9712" y="1905000"/>
            <a:ext cx="8751888" cy="3276600"/>
            <a:chOff x="239712" y="2413000"/>
            <a:chExt cx="8751888" cy="3276600"/>
          </a:xfrm>
        </p:grpSpPr>
        <p:pic>
          <p:nvPicPr>
            <p:cNvPr id="4" name="Picture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712" y="2527300"/>
              <a:ext cx="3517900" cy="30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0212" y="2413000"/>
              <a:ext cx="3481388" cy="327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AutoShape 12"/>
            <p:cNvSpPr>
              <a:spLocks/>
            </p:cNvSpPr>
            <p:nvPr/>
          </p:nvSpPr>
          <p:spPr bwMode="auto">
            <a:xfrm>
              <a:off x="4176712" y="3695700"/>
              <a:ext cx="1612900" cy="685800"/>
            </a:xfrm>
            <a:prstGeom prst="rightArrow">
              <a:avLst>
                <a:gd name="adj1" fmla="val 32000"/>
                <a:gd name="adj2" fmla="val 8148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1pPr>
              <a:lvl2pPr marL="37931725" indent="-37474525"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2pPr>
              <a:lvl3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3pPr>
              <a:lvl4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4pPr>
              <a:lvl5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9pPr>
            </a:lstStyle>
            <a:p>
              <a:pPr eaLnBrk="1" hangingPunct="1"/>
              <a:endParaRPr lang="de-DE" alt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685800" y="2047220"/>
            <a:ext cx="76200" cy="1076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2572" y="1524000"/>
            <a:ext cx="1636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kern="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Empty basic </a:t>
            </a:r>
          </a:p>
          <a:p>
            <a:r>
              <a:rPr lang="en-US" sz="1400" b="1" kern="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</a:t>
            </a:r>
            <a:endParaRPr lang="en-US" sz="14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3588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IN" sz="3200" b="1" dirty="0">
                <a:ea typeface="Verdana" panose="020B0604030504040204" pitchFamily="34" charset="0"/>
                <a:cs typeface="Verdana" panose="020B0604030504040204" pitchFamily="34" charset="0"/>
              </a:rPr>
              <a:t>8. Simplify Structures…</a:t>
            </a:r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gray">
          <a:xfrm>
            <a:off x="549275" y="990600"/>
            <a:ext cx="80518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en-US" sz="22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Fuse basic blocks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2900" y="1828800"/>
            <a:ext cx="8231188" cy="3594100"/>
            <a:chOff x="342900" y="2247900"/>
            <a:chExt cx="8231188" cy="3594100"/>
          </a:xfrm>
        </p:grpSpPr>
        <p:pic>
          <p:nvPicPr>
            <p:cNvPr id="7" name="Picture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" y="2247900"/>
              <a:ext cx="2273300" cy="359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400" y="2946400"/>
              <a:ext cx="1714500" cy="221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3289300"/>
              <a:ext cx="1944688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AutoShape 13"/>
            <p:cNvSpPr>
              <a:spLocks/>
            </p:cNvSpPr>
            <p:nvPr/>
          </p:nvSpPr>
          <p:spPr bwMode="auto">
            <a:xfrm>
              <a:off x="2501900" y="3568700"/>
              <a:ext cx="1231900" cy="431800"/>
            </a:xfrm>
            <a:prstGeom prst="rightArrow">
              <a:avLst>
                <a:gd name="adj1" fmla="val 32000"/>
                <a:gd name="adj2" fmla="val 129413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1pPr>
              <a:lvl2pPr marL="37931725" indent="-37474525"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2pPr>
              <a:lvl3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3pPr>
              <a:lvl4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4pPr>
              <a:lvl5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9pPr>
            </a:lstStyle>
            <a:p>
              <a:pPr eaLnBrk="1" hangingPunct="1"/>
              <a:endParaRPr lang="de-DE" altLang="en-US"/>
            </a:p>
          </p:txBody>
        </p:sp>
        <p:sp>
          <p:nvSpPr>
            <p:cNvPr id="11" name="AutoShape 14"/>
            <p:cNvSpPr>
              <a:spLocks/>
            </p:cNvSpPr>
            <p:nvPr/>
          </p:nvSpPr>
          <p:spPr bwMode="auto">
            <a:xfrm>
              <a:off x="5384800" y="3822700"/>
              <a:ext cx="1231900" cy="431800"/>
            </a:xfrm>
            <a:prstGeom prst="rightArrow">
              <a:avLst>
                <a:gd name="adj1" fmla="val 32000"/>
                <a:gd name="adj2" fmla="val 129413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de-DE" altLang="en-US" sz="2400">
                <a:solidFill>
                  <a:srgbClr val="05027D"/>
                </a:solidFill>
                <a:latin typeface="Helvetica" charset="0"/>
                <a:ea typeface="ヒラギノ角ゴ ProN W3" charset="-128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255044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113773"/>
            <a:ext cx="9067799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9. Common sub-expression elimination</a:t>
            </a:r>
          </a:p>
        </p:txBody>
      </p:sp>
      <p:sp>
        <p:nvSpPr>
          <p:cNvPr id="6" name="Rectangle 10"/>
          <p:cNvSpPr>
            <a:spLocks/>
          </p:cNvSpPr>
          <p:nvPr/>
        </p:nvSpPr>
        <p:spPr bwMode="auto">
          <a:xfrm>
            <a:off x="381000" y="990600"/>
            <a:ext cx="8610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1pPr>
            <a:lvl2pPr marL="37931725" indent="-37474525"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2pPr>
            <a:lvl3pPr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3pPr>
            <a:lvl4pPr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4pPr>
            <a:lvl5pPr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Common Sub-expression:</a:t>
            </a:r>
          </a:p>
          <a:p>
            <a:pPr marL="382588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is another occurrence of the expression whose evaluation always precedes this one </a:t>
            </a:r>
          </a:p>
          <a:p>
            <a:pPr marL="382588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Operands remain unchanged</a:t>
            </a:r>
          </a:p>
        </p:txBody>
      </p:sp>
      <p:sp>
        <p:nvSpPr>
          <p:cNvPr id="7" name="Rectangle 11"/>
          <p:cNvSpPr>
            <a:spLocks/>
          </p:cNvSpPr>
          <p:nvPr/>
        </p:nvSpPr>
        <p:spPr bwMode="auto">
          <a:xfrm>
            <a:off x="381000" y="3733800"/>
            <a:ext cx="8610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1pPr>
            <a:lvl2pPr marL="37931725" indent="-37474525"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2pPr>
            <a:lvl3pPr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3pPr>
            <a:lvl4pPr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4pPr>
            <a:lvl5pPr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9pPr>
          </a:lstStyle>
          <a:p>
            <a:pPr marL="382588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</a:t>
            </a:r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Inside one basic block</a:t>
            </a:r>
          </a:p>
          <a:p>
            <a:pPr marL="382588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</a:t>
            </a:r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- Complete flow-graph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3237468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6173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Verdana" pitchFamily="34" charset="0"/>
              </a:rPr>
              <a:t>  Code Optimization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805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4191000"/>
          </a:xfrm>
        </p:spPr>
        <p:txBody>
          <a:bodyPr/>
          <a:lstStyle/>
          <a:p>
            <a:r>
              <a:rPr lang="en-US" altLang="en-US" sz="2000" b="1" kern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" charset="0"/>
              </a:rPr>
              <a:t>Local common sub-expression elimination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Performed within basic blocks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Algorithm: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Traverse Basic Block from top to bottom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Maintain table of expressions evaluated so far</a:t>
            </a:r>
          </a:p>
          <a:p>
            <a:pPr lvl="3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any operand of the expression is redefined, remove it from the table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Modify applicable instructions as you go</a:t>
            </a:r>
          </a:p>
          <a:p>
            <a:pPr lvl="3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Generate temporary variable, store the expression in it and use the variable next time the expression is encountered.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5257800"/>
            <a:ext cx="5029200" cy="1200150"/>
            <a:chOff x="2895600" y="5410200"/>
            <a:chExt cx="3406775" cy="1200150"/>
          </a:xfrm>
        </p:grpSpPr>
        <p:sp>
          <p:nvSpPr>
            <p:cNvPr id="500740" name="Text Box 4"/>
            <p:cNvSpPr txBox="1">
              <a:spLocks noChangeArrowheads="1"/>
            </p:cNvSpPr>
            <p:nvPr/>
          </p:nvSpPr>
          <p:spPr bwMode="auto">
            <a:xfrm>
              <a:off x="2895600" y="5638800"/>
              <a:ext cx="1079500" cy="925513"/>
            </a:xfrm>
            <a:prstGeom prst="rect">
              <a:avLst/>
            </a:prstGeom>
            <a:noFill/>
            <a:ln w="9525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x = a + b</a:t>
              </a:r>
            </a:p>
            <a:p>
              <a:pPr eaLnBrk="1" hangingPunct="1"/>
              <a:r>
                <a:rPr lang="en-US" altLang="en-US">
                  <a:latin typeface="Comic Sans MS" pitchFamily="66" charset="0"/>
                </a:rPr>
                <a:t>...</a:t>
              </a:r>
            </a:p>
            <a:p>
              <a:pPr eaLnBrk="1" hangingPunct="1"/>
              <a:r>
                <a:rPr lang="en-US" altLang="en-US">
                  <a:latin typeface="Comic Sans MS" pitchFamily="66" charset="0"/>
                </a:rPr>
                <a:t>y = a + b</a:t>
              </a:r>
            </a:p>
          </p:txBody>
        </p:sp>
        <p:sp>
          <p:nvSpPr>
            <p:cNvPr id="500741" name="Line 5"/>
            <p:cNvSpPr>
              <a:spLocks noChangeShapeType="1"/>
            </p:cNvSpPr>
            <p:nvPr/>
          </p:nvSpPr>
          <p:spPr bwMode="auto">
            <a:xfrm>
              <a:off x="4267200" y="60960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0742" name="Text Box 6"/>
            <p:cNvSpPr txBox="1">
              <a:spLocks noChangeArrowheads="1"/>
            </p:cNvSpPr>
            <p:nvPr/>
          </p:nvSpPr>
          <p:spPr bwMode="auto">
            <a:xfrm>
              <a:off x="5181600" y="5410200"/>
              <a:ext cx="1120775" cy="1200150"/>
            </a:xfrm>
            <a:prstGeom prst="rect">
              <a:avLst/>
            </a:prstGeom>
            <a:noFill/>
            <a:ln w="9525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Comic Sans MS" pitchFamily="66" charset="0"/>
                </a:rPr>
                <a:t>t = a + b </a:t>
              </a:r>
            </a:p>
            <a:p>
              <a:pPr eaLnBrk="1" hangingPunct="1"/>
              <a:r>
                <a:rPr lang="en-US" altLang="en-US">
                  <a:latin typeface="Comic Sans MS" pitchFamily="66" charset="0"/>
                </a:rPr>
                <a:t>x = t</a:t>
              </a:r>
            </a:p>
            <a:p>
              <a:pPr eaLnBrk="1" hangingPunct="1"/>
              <a:r>
                <a:rPr lang="en-US" altLang="en-US">
                  <a:latin typeface="Comic Sans MS" pitchFamily="66" charset="0"/>
                </a:rPr>
                <a:t>...</a:t>
              </a:r>
            </a:p>
            <a:p>
              <a:pPr eaLnBrk="1" hangingPunct="1"/>
              <a:r>
                <a:rPr lang="en-US" altLang="en-US">
                  <a:latin typeface="Comic Sans MS" pitchFamily="66" charset="0"/>
                </a:rPr>
                <a:t>y = t</a:t>
              </a:r>
            </a:p>
          </p:txBody>
        </p:sp>
      </p:grpSp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13773"/>
            <a:ext cx="883920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000" b="1" dirty="0"/>
              <a:t>9. Local Common sub-expression elimination…</a:t>
            </a:r>
          </a:p>
        </p:txBody>
      </p:sp>
    </p:spTree>
    <p:extLst>
      <p:ext uri="{BB962C8B-B14F-4D97-AF65-F5344CB8AC3E}">
        <p14:creationId xmlns="" xmlns:p14="http://schemas.microsoft.com/office/powerpoint/2010/main" val="40852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113773"/>
            <a:ext cx="822816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9. Common sub expression elimination…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gray">
          <a:xfrm>
            <a:off x="457200" y="9144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Identify common sub-expression present in different expression, compute once, and use the result in all the places.</a:t>
            </a:r>
          </a:p>
          <a:p>
            <a:pPr lvl="1">
              <a:lnSpc>
                <a:spcPct val="90000"/>
              </a:lnSpc>
            </a:pPr>
            <a:r>
              <a:rPr lang="en-US" altLang="en-US" sz="2000" kern="0" dirty="0"/>
              <a:t>The </a:t>
            </a:r>
            <a:r>
              <a:rPr lang="en-US" altLang="en-US" sz="2000" i="1" kern="0" dirty="0"/>
              <a:t>definition</a:t>
            </a:r>
            <a:r>
              <a:rPr lang="en-US" altLang="en-US" sz="2000" kern="0" dirty="0"/>
              <a:t> of the variables involved should not change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kern="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kern="0" dirty="0">
                <a:solidFill>
                  <a:srgbClr val="C00000"/>
                </a:solidFill>
              </a:rPr>
              <a:t>Example 2: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kern="0" dirty="0">
                <a:latin typeface="Courier New" pitchFamily="49" charset="0"/>
              </a:rPr>
              <a:t>	a = b * c;		</a:t>
            </a:r>
            <a:r>
              <a:rPr lang="en-US" altLang="en-US" sz="2000" kern="0" dirty="0">
                <a:solidFill>
                  <a:srgbClr val="CC3300"/>
                </a:solidFill>
                <a:latin typeface="Courier New" pitchFamily="49" charset="0"/>
              </a:rPr>
              <a:t>temp = b * c;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kern="0" dirty="0">
                <a:latin typeface="Courier New" pitchFamily="49" charset="0"/>
              </a:rPr>
              <a:t>	…				</a:t>
            </a:r>
            <a:r>
              <a:rPr lang="en-US" altLang="en-US" sz="2000" kern="0" dirty="0">
                <a:solidFill>
                  <a:srgbClr val="CC3300"/>
                </a:solidFill>
                <a:latin typeface="Courier New" pitchFamily="49" charset="0"/>
              </a:rPr>
              <a:t>a = temp;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kern="0" dirty="0">
                <a:latin typeface="Courier New" pitchFamily="49" charset="0"/>
              </a:rPr>
              <a:t>	…				</a:t>
            </a:r>
            <a:r>
              <a:rPr lang="en-US" altLang="en-US" sz="2000" kern="0" dirty="0">
                <a:solidFill>
                  <a:srgbClr val="CC3300"/>
                </a:solidFill>
                <a:latin typeface="Courier New" pitchFamily="49" charset="0"/>
              </a:rPr>
              <a:t>…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kern="0" dirty="0">
                <a:latin typeface="Courier New" pitchFamily="49" charset="0"/>
              </a:rPr>
              <a:t>	x = b * c + 5;	</a:t>
            </a:r>
            <a:r>
              <a:rPr lang="en-US" altLang="en-US" sz="2000" kern="0" dirty="0">
                <a:solidFill>
                  <a:srgbClr val="CC3300"/>
                </a:solidFill>
                <a:latin typeface="Courier New" pitchFamily="49" charset="0"/>
              </a:rPr>
              <a:t>x = temp + 5;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kern="0" dirty="0">
              <a:solidFill>
                <a:srgbClr val="CC33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93659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10. Loop Optimization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02602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Normally, Loops are the most expensive blocks in a C program. The following are the common techniques followed to optimize the loops.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en-US" sz="2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Techniques: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lphaLcParenR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 motion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lphaLcParenR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Induction variable elimination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5083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a) Code Motion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026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Moving code from one part of the program to other without modifying the algorithm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 size of the program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 execution frequency of the code subjected to movement</a:t>
            </a:r>
          </a:p>
        </p:txBody>
      </p:sp>
    </p:spTree>
    <p:extLst>
      <p:ext uri="{BB962C8B-B14F-4D97-AF65-F5344CB8AC3E}">
        <p14:creationId xmlns="" xmlns:p14="http://schemas.microsoft.com/office/powerpoint/2010/main" val="1083148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>
                <a:ea typeface="Verdana" panose="020B0604030504040204" pitchFamily="34" charset="0"/>
                <a:cs typeface="Verdana" panose="020B0604030504040204" pitchFamily="34" charset="0"/>
              </a:rPr>
              <a:t>a) Code Motion…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marL="609600" indent="-6096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AutoNum type="arabicPeriod"/>
            </a:pPr>
            <a:r>
              <a:rPr lang="en-US" altLang="en-US" sz="2000" b="1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 Space reduction</a:t>
            </a:r>
            <a:r>
              <a:rPr lang="en-US" altLang="en-U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Similar to common sub-expression elimination but with the objective to reduce code size.</a:t>
            </a:r>
          </a:p>
          <a:p>
            <a:pPr marL="609600" indent="-6096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609600" indent="-6096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en-U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Code hoisting</a:t>
            </a:r>
          </a:p>
          <a:p>
            <a:pPr marL="609600" indent="-6096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en-US" sz="1800" dirty="0"/>
              <a:t>for(</a:t>
            </a:r>
            <a:r>
              <a:rPr lang="en-US" altLang="en-US" sz="1800" dirty="0" err="1"/>
              <a:t>i</a:t>
            </a:r>
            <a:r>
              <a:rPr lang="en-US" altLang="en-US" sz="1800" dirty="0"/>
              <a:t>=0;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&lt;n; ++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			</a:t>
            </a:r>
            <a:r>
              <a:rPr lang="en-US" altLang="en-US" sz="1800" dirty="0">
                <a:solidFill>
                  <a:srgbClr val="CC3300"/>
                </a:solidFill>
              </a:rPr>
              <a:t>temp = x ** 2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/>
              <a:t>	{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/>
              <a:t>		if (a&lt; b) then			</a:t>
            </a:r>
            <a:r>
              <a:rPr lang="en-US" altLang="en-US" sz="1800" dirty="0">
                <a:solidFill>
                  <a:srgbClr val="CC3300"/>
                </a:solidFill>
              </a:rPr>
              <a:t>if (a&lt; b) then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/>
              <a:t>		   z = </a:t>
            </a:r>
            <a:r>
              <a:rPr lang="en-US" altLang="en-US" sz="1800" b="1" dirty="0">
                <a:solidFill>
                  <a:srgbClr val="006600"/>
                </a:solidFill>
              </a:rPr>
              <a:t>x ** 2</a:t>
            </a:r>
            <a:r>
              <a:rPr lang="en-US" altLang="en-US" sz="1800" dirty="0"/>
              <a:t>			   </a:t>
            </a:r>
            <a:r>
              <a:rPr lang="en-US" altLang="en-US" sz="1800" dirty="0">
                <a:solidFill>
                  <a:srgbClr val="CC3300"/>
                </a:solidFill>
              </a:rPr>
              <a:t>z = temp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/>
              <a:t>	     else				</a:t>
            </a:r>
            <a:r>
              <a:rPr lang="en-US" altLang="en-US" sz="1800" dirty="0">
                <a:solidFill>
                  <a:srgbClr val="CC3300"/>
                </a:solidFill>
              </a:rPr>
              <a:t>else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/>
              <a:t>		   y = </a:t>
            </a:r>
            <a:r>
              <a:rPr lang="en-US" altLang="en-US" sz="1800" b="1" dirty="0">
                <a:solidFill>
                  <a:srgbClr val="006600"/>
                </a:solidFill>
              </a:rPr>
              <a:t>x ** 2 </a:t>
            </a:r>
            <a:r>
              <a:rPr lang="en-US" altLang="en-US" sz="1800" dirty="0"/>
              <a:t>+ 10			  </a:t>
            </a:r>
            <a:r>
              <a:rPr lang="en-US" altLang="en-US" sz="1800" dirty="0">
                <a:solidFill>
                  <a:srgbClr val="CC3300"/>
                </a:solidFill>
              </a:rPr>
              <a:t>y = temp + 10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>
                <a:solidFill>
                  <a:srgbClr val="CC3300"/>
                </a:solidFill>
              </a:rPr>
              <a:t>          }</a:t>
            </a:r>
          </a:p>
        </p:txBody>
      </p:sp>
      <p:sp>
        <p:nvSpPr>
          <p:cNvPr id="428036" name="Line 4"/>
          <p:cNvSpPr>
            <a:spLocks noChangeShapeType="1"/>
          </p:cNvSpPr>
          <p:nvPr/>
        </p:nvSpPr>
        <p:spPr bwMode="auto">
          <a:xfrm>
            <a:off x="3733800" y="4724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533400" y="5911850"/>
            <a:ext cx="822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“x ** 2“ is computed once in both cases, but the code size in the second case reduces.</a:t>
            </a:r>
          </a:p>
        </p:txBody>
      </p:sp>
    </p:spTree>
    <p:extLst>
      <p:ext uri="{BB962C8B-B14F-4D97-AF65-F5344CB8AC3E}">
        <p14:creationId xmlns="" xmlns:p14="http://schemas.microsoft.com/office/powerpoint/2010/main" val="483874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113773"/>
            <a:ext cx="822816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b) Induction variable optimization</a:t>
            </a:r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 bwMode="gray">
          <a:xfrm>
            <a:off x="536575" y="990600"/>
            <a:ext cx="80772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alt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 of variables form an arithmetic progression</a:t>
            </a:r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292100" y="2057400"/>
            <a:ext cx="3416300" cy="2452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altLang="en-US" sz="2400" dirty="0">
                <a:latin typeface="Courier" charset="0"/>
                <a:ea typeface="ヒラギノ角ゴ ProN W3" charset="-128"/>
                <a:sym typeface="Courier" charset="0"/>
              </a:rPr>
              <a:t>  int a[100];</a:t>
            </a:r>
          </a:p>
          <a:p>
            <a:pPr marL="39688"/>
            <a:r>
              <a:rPr lang="en-US" altLang="en-US" sz="2400" dirty="0">
                <a:latin typeface="Courier" charset="0"/>
                <a:ea typeface="ヒラギノ角ゴ ProN W3" charset="-128"/>
                <a:sym typeface="Courier" charset="0"/>
              </a:rPr>
              <a:t>  for(</a:t>
            </a:r>
            <a:r>
              <a:rPr lang="en-US" altLang="en-US" sz="2400" dirty="0" err="1">
                <a:latin typeface="Courier" charset="0"/>
                <a:ea typeface="ヒラギノ角ゴ ProN W3" charset="-128"/>
                <a:sym typeface="Courier" charset="0"/>
              </a:rPr>
              <a:t>i</a:t>
            </a:r>
            <a:r>
              <a:rPr lang="en-US" altLang="en-US" sz="2400" dirty="0">
                <a:latin typeface="Courier" charset="0"/>
                <a:ea typeface="ヒラギノ角ゴ ProN W3" charset="-128"/>
                <a:sym typeface="Courier" charset="0"/>
              </a:rPr>
              <a:t>=1; </a:t>
            </a:r>
            <a:r>
              <a:rPr lang="en-US" altLang="en-US" sz="2400" dirty="0" err="1">
                <a:latin typeface="Courier" charset="0"/>
                <a:ea typeface="ヒラギノ角ゴ ProN W3" charset="-128"/>
                <a:sym typeface="Courier" charset="0"/>
              </a:rPr>
              <a:t>i</a:t>
            </a:r>
            <a:r>
              <a:rPr lang="en-US" altLang="en-US" sz="2400" dirty="0">
                <a:latin typeface="Courier" charset="0"/>
                <a:ea typeface="ヒラギノ角ゴ ProN W3" charset="-128"/>
                <a:sym typeface="Courier" charset="0"/>
              </a:rPr>
              <a:t>&lt; 100; </a:t>
            </a:r>
            <a:r>
              <a:rPr lang="en-US" altLang="en-US" sz="2400" dirty="0" err="1">
                <a:latin typeface="Courier" charset="0"/>
                <a:ea typeface="ヒラギノ角ゴ ProN W3" charset="-128"/>
                <a:sym typeface="Courier" charset="0"/>
              </a:rPr>
              <a:t>i</a:t>
            </a:r>
            <a:r>
              <a:rPr lang="en-US" altLang="en-US" sz="2400" dirty="0">
                <a:latin typeface="Courier" charset="0"/>
                <a:ea typeface="ヒラギノ角ゴ ProN W3" charset="-128"/>
                <a:sym typeface="Courier" charset="0"/>
              </a:rPr>
              <a:t>++)</a:t>
            </a:r>
          </a:p>
          <a:p>
            <a:pPr marL="39688"/>
            <a:r>
              <a:rPr lang="en-US" altLang="en-US" sz="2400" dirty="0">
                <a:latin typeface="Courier" charset="0"/>
                <a:ea typeface="ヒラギノ角ゴ ProN W3" charset="-128"/>
                <a:sym typeface="Courier" charset="0"/>
              </a:rPr>
              <a:t>{</a:t>
            </a:r>
          </a:p>
          <a:p>
            <a:pPr marL="39688"/>
            <a:r>
              <a:rPr lang="en-US" altLang="en-US" sz="2400" dirty="0">
                <a:latin typeface="Courier" charset="0"/>
                <a:ea typeface="ヒラギノ角ゴ ProN W3" charset="-128"/>
                <a:sym typeface="Courier" charset="0"/>
              </a:rPr>
              <a:t>       a[</a:t>
            </a:r>
            <a:r>
              <a:rPr lang="en-US" altLang="en-US" sz="2400" dirty="0" err="1">
                <a:latin typeface="Courier" charset="0"/>
                <a:ea typeface="ヒラギノ角ゴ ProN W3" charset="-128"/>
                <a:sym typeface="Courier" charset="0"/>
              </a:rPr>
              <a:t>i</a:t>
            </a:r>
            <a:r>
              <a:rPr lang="en-US" altLang="en-US" sz="2400" dirty="0">
                <a:latin typeface="Courier" charset="0"/>
                <a:ea typeface="ヒラギノ角ゴ ProN W3" charset="-128"/>
                <a:sym typeface="Courier" charset="0"/>
              </a:rPr>
              <a:t>] = 202 – 2 * </a:t>
            </a:r>
            <a:r>
              <a:rPr lang="en-US" altLang="en-US" sz="2400" dirty="0" err="1">
                <a:latin typeface="Courier" charset="0"/>
                <a:ea typeface="ヒラギノ角ゴ ProN W3" charset="-128"/>
                <a:sym typeface="Courier" charset="0"/>
              </a:rPr>
              <a:t>i</a:t>
            </a:r>
            <a:r>
              <a:rPr lang="en-US" altLang="en-US" sz="2400" dirty="0">
                <a:latin typeface="Courier" charset="0"/>
                <a:ea typeface="ヒラギノ角ゴ ProN W3" charset="-128"/>
                <a:sym typeface="Courier" charset="0"/>
              </a:rPr>
              <a:t>;</a:t>
            </a:r>
          </a:p>
          <a:p>
            <a:pPr marL="39688"/>
            <a:r>
              <a:rPr lang="en-US" altLang="en-US" sz="2400" dirty="0">
                <a:latin typeface="Courier" charset="0"/>
                <a:ea typeface="ヒラギノ角ゴ ProN W3" charset="-128"/>
                <a:sym typeface="Courier" charset="0"/>
              </a:rPr>
              <a:t> }</a:t>
            </a:r>
          </a:p>
        </p:txBody>
      </p:sp>
      <p:sp>
        <p:nvSpPr>
          <p:cNvPr id="9" name="AutoShape 12"/>
          <p:cNvSpPr>
            <a:spLocks/>
          </p:cNvSpPr>
          <p:nvPr/>
        </p:nvSpPr>
        <p:spPr bwMode="auto">
          <a:xfrm>
            <a:off x="3886200" y="3041479"/>
            <a:ext cx="1524000" cy="451708"/>
          </a:xfrm>
          <a:prstGeom prst="rightArrow">
            <a:avLst>
              <a:gd name="adj1" fmla="val 32000"/>
              <a:gd name="adj2" fmla="val 157153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endParaRPr lang="de-DE" altLang="en-US" sz="2400">
              <a:latin typeface="Courier" charset="0"/>
              <a:ea typeface="ヒラギノ角ゴ ProN W3" charset="-128"/>
            </a:endParaRPr>
          </a:p>
        </p:txBody>
      </p:sp>
      <p:sp>
        <p:nvSpPr>
          <p:cNvPr id="10" name="Rectangle 13"/>
          <p:cNvSpPr>
            <a:spLocks/>
          </p:cNvSpPr>
          <p:nvPr/>
        </p:nvSpPr>
        <p:spPr bwMode="auto">
          <a:xfrm>
            <a:off x="5524500" y="2057400"/>
            <a:ext cx="3416300" cy="266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altLang="en-US" sz="2400" dirty="0">
                <a:latin typeface="Courier" charset="0"/>
                <a:ea typeface="ヒラギノ角ゴ ProN W3" charset="-128"/>
                <a:sym typeface="Courier" charset="0"/>
              </a:rPr>
              <a:t>int a[100];</a:t>
            </a:r>
          </a:p>
          <a:p>
            <a:pPr marL="39688"/>
            <a:r>
              <a:rPr lang="en-US" altLang="en-US" sz="2400" dirty="0">
                <a:latin typeface="Courier" charset="0"/>
                <a:ea typeface="ヒラギノ角ゴ ProN W3" charset="-128"/>
                <a:sym typeface="Courier" charset="0"/>
              </a:rPr>
              <a:t>t1 = 202;</a:t>
            </a:r>
          </a:p>
          <a:p>
            <a:pPr marL="39688"/>
            <a:r>
              <a:rPr lang="en-US" altLang="en-US" sz="2400" dirty="0">
                <a:latin typeface="Courier" charset="0"/>
                <a:ea typeface="ヒラギノ角ゴ ProN W3" charset="-128"/>
                <a:sym typeface="Courier" charset="0"/>
              </a:rPr>
              <a:t>for(</a:t>
            </a:r>
            <a:r>
              <a:rPr lang="en-US" altLang="en-US" sz="2400" dirty="0" err="1">
                <a:latin typeface="Courier" charset="0"/>
                <a:ea typeface="ヒラギノ角ゴ ProN W3" charset="-128"/>
                <a:sym typeface="Courier" charset="0"/>
              </a:rPr>
              <a:t>i</a:t>
            </a:r>
            <a:r>
              <a:rPr lang="en-US" altLang="en-US" sz="2400" dirty="0">
                <a:latin typeface="Courier" charset="0"/>
                <a:ea typeface="ヒラギノ角ゴ ProN W3" charset="-128"/>
                <a:sym typeface="Courier" charset="0"/>
              </a:rPr>
              <a:t>=1; </a:t>
            </a:r>
            <a:r>
              <a:rPr lang="en-US" altLang="en-US" sz="2400" dirty="0" err="1">
                <a:latin typeface="Courier" charset="0"/>
                <a:ea typeface="ヒラギノ角ゴ ProN W3" charset="-128"/>
                <a:sym typeface="Courier" charset="0"/>
              </a:rPr>
              <a:t>i</a:t>
            </a:r>
            <a:r>
              <a:rPr lang="en-US" altLang="en-US" sz="2400" dirty="0">
                <a:latin typeface="Courier" charset="0"/>
                <a:ea typeface="ヒラギノ角ゴ ProN W3" charset="-128"/>
                <a:sym typeface="Courier" charset="0"/>
              </a:rPr>
              <a:t>&lt; 100; </a:t>
            </a:r>
            <a:r>
              <a:rPr lang="en-US" altLang="en-US" sz="2400" dirty="0" err="1">
                <a:latin typeface="Courier" charset="0"/>
                <a:ea typeface="ヒラギノ角ゴ ProN W3" charset="-128"/>
                <a:sym typeface="Courier" charset="0"/>
              </a:rPr>
              <a:t>i</a:t>
            </a:r>
            <a:r>
              <a:rPr lang="en-US" altLang="en-US" sz="2400" dirty="0">
                <a:latin typeface="Courier" charset="0"/>
                <a:ea typeface="ヒラギノ角ゴ ProN W3" charset="-128"/>
                <a:sym typeface="Courier" charset="0"/>
              </a:rPr>
              <a:t>++)</a:t>
            </a:r>
          </a:p>
          <a:p>
            <a:pPr marL="39688"/>
            <a:r>
              <a:rPr lang="en-US" altLang="en-US" sz="2400" dirty="0">
                <a:latin typeface="Courier" charset="0"/>
                <a:ea typeface="ヒラギノ角ゴ ProN W3" charset="-128"/>
                <a:sym typeface="Courier" charset="0"/>
              </a:rPr>
              <a:t>{</a:t>
            </a:r>
          </a:p>
          <a:p>
            <a:pPr marL="39688"/>
            <a:r>
              <a:rPr lang="en-US" altLang="en-US" sz="2400" dirty="0">
                <a:latin typeface="Courier" charset="0"/>
                <a:ea typeface="ヒラギノ角ゴ ProN W3" charset="-128"/>
                <a:sym typeface="Courier" charset="0"/>
              </a:rPr>
              <a:t>  t1 = t1 – 2;</a:t>
            </a:r>
          </a:p>
          <a:p>
            <a:pPr marL="39688"/>
            <a:r>
              <a:rPr lang="en-US" altLang="en-US" sz="2400" dirty="0">
                <a:latin typeface="Courier" charset="0"/>
                <a:ea typeface="ヒラギノ角ゴ ProN W3" charset="-128"/>
                <a:sym typeface="Courier" charset="0"/>
              </a:rPr>
              <a:t>  a[</a:t>
            </a:r>
            <a:r>
              <a:rPr lang="en-US" altLang="en-US" sz="2400" dirty="0" err="1">
                <a:latin typeface="Courier" charset="0"/>
                <a:ea typeface="ヒラギノ角ゴ ProN W3" charset="-128"/>
                <a:sym typeface="Courier" charset="0"/>
              </a:rPr>
              <a:t>i</a:t>
            </a:r>
            <a:r>
              <a:rPr lang="en-US" altLang="en-US" sz="2400" dirty="0">
                <a:latin typeface="Courier" charset="0"/>
                <a:ea typeface="ヒラギノ角ゴ ProN W3" charset="-128"/>
                <a:sym typeface="Courier" charset="0"/>
              </a:rPr>
              <a:t>] = t1;</a:t>
            </a:r>
          </a:p>
          <a:p>
            <a:pPr marL="39688"/>
            <a:r>
              <a:rPr lang="en-US" altLang="en-US" sz="2400" dirty="0">
                <a:latin typeface="Courier" charset="0"/>
                <a:ea typeface="ヒラギノ角ゴ ProN W3" charset="-128"/>
                <a:sym typeface="Courier" charset="0"/>
              </a:rPr>
              <a:t>}</a:t>
            </a:r>
          </a:p>
        </p:txBody>
      </p:sp>
      <p:sp>
        <p:nvSpPr>
          <p:cNvPr id="11" name="Rectangle 14"/>
          <p:cNvSpPr>
            <a:spLocks/>
          </p:cNvSpPr>
          <p:nvPr/>
        </p:nvSpPr>
        <p:spPr bwMode="auto">
          <a:xfrm>
            <a:off x="571500" y="4882807"/>
            <a:ext cx="3136900" cy="7559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altLang="en-US" sz="2000" dirty="0">
                <a:solidFill>
                  <a:srgbClr val="C00000"/>
                </a:solidFill>
                <a:latin typeface="Courier" charset="0"/>
                <a:ea typeface="ヒラギノ角ゴ ProN W3" charset="-128"/>
              </a:rPr>
              <a:t>value assigned to a </a:t>
            </a:r>
          </a:p>
          <a:p>
            <a:pPr marL="39688"/>
            <a:r>
              <a:rPr lang="en-US" altLang="en-US" sz="2000" dirty="0">
                <a:solidFill>
                  <a:srgbClr val="C00000"/>
                </a:solidFill>
                <a:latin typeface="Courier" charset="0"/>
                <a:ea typeface="ヒラギノ角ゴ ProN W3" charset="-128"/>
              </a:rPr>
              <a:t>decreases by 2</a:t>
            </a:r>
          </a:p>
          <a:p>
            <a:pPr marL="39688"/>
            <a:endParaRPr lang="en-US" altLang="en-US" sz="2400" dirty="0">
              <a:latin typeface="Courier" charset="0"/>
              <a:ea typeface="ヒラギノ角ゴ ProN W3" charset="-128"/>
            </a:endParaRPr>
          </a:p>
        </p:txBody>
      </p:sp>
      <p:sp>
        <p:nvSpPr>
          <p:cNvPr id="12" name="Rectangle 15"/>
          <p:cNvSpPr>
            <a:spLocks/>
          </p:cNvSpPr>
          <p:nvPr/>
        </p:nvSpPr>
        <p:spPr bwMode="auto">
          <a:xfrm>
            <a:off x="5651500" y="5090298"/>
            <a:ext cx="3289300" cy="3504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/>
            <a:r>
              <a:rPr lang="en-US" altLang="en-US" sz="2000" dirty="0">
                <a:solidFill>
                  <a:srgbClr val="C00000"/>
                </a:solidFill>
                <a:latin typeface="Courier" charset="0"/>
                <a:ea typeface="ヒラギノ角ゴ ProN W3" charset="-128"/>
              </a:rPr>
              <a:t>Uses Strength Reduction</a:t>
            </a:r>
          </a:p>
          <a:p>
            <a:pPr marL="39688" algn="ctr"/>
            <a:r>
              <a:rPr lang="en-US" altLang="en-US" sz="2000" dirty="0">
                <a:solidFill>
                  <a:srgbClr val="C00000"/>
                </a:solidFill>
                <a:latin typeface="Courier" charset="0"/>
                <a:ea typeface="ヒラギノ角ゴ ProN W3" charset="-128"/>
              </a:rPr>
              <a:t>(Introduce a new variable)</a:t>
            </a:r>
          </a:p>
        </p:txBody>
      </p:sp>
    </p:spTree>
    <p:extLst>
      <p:ext uri="{BB962C8B-B14F-4D97-AF65-F5344CB8AC3E}">
        <p14:creationId xmlns="" xmlns:p14="http://schemas.microsoft.com/office/powerpoint/2010/main" val="3271601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11. Code </a:t>
            </a:r>
            <a:r>
              <a:rPr lang="en-US" altLang="en-US" sz="3200" b="1" dirty="0" err="1"/>
              <a:t>Inlining</a:t>
            </a:r>
            <a:endParaRPr lang="en-US" altLang="en-US" sz="3200" b="1" dirty="0"/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 bwMode="gray">
          <a:xfrm>
            <a:off x="539750" y="914400"/>
            <a:ext cx="80708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19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optimization up to know where local to one procedure</a:t>
            </a:r>
          </a:p>
          <a:p>
            <a:endParaRPr lang="en-US" altLang="en-US" sz="1900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sz="1900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Problem:</a:t>
            </a:r>
            <a:r>
              <a:rPr lang="en-US" altLang="en-US" sz="19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procedures or functions are very short </a:t>
            </a:r>
          </a:p>
          <a:p>
            <a:pPr lvl="1"/>
            <a:r>
              <a:rPr lang="en-US" altLang="en-US" sz="19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Especially in good C code!</a:t>
            </a:r>
          </a:p>
          <a:p>
            <a:pPr lvl="1"/>
            <a:endParaRPr lang="en-US" altLang="en-US" sz="1900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sz="1900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Solution: </a:t>
            </a:r>
            <a:r>
              <a:rPr lang="en-US" altLang="en-US" sz="1900" b="1" kern="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 code of small functions into the caller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900" y="3683000"/>
            <a:ext cx="7302500" cy="2946400"/>
            <a:chOff x="660400" y="3759200"/>
            <a:chExt cx="7302500" cy="2946400"/>
          </a:xfrm>
        </p:grpSpPr>
        <p:sp>
          <p:nvSpPr>
            <p:cNvPr id="9" name="Rectangle 10"/>
            <p:cNvSpPr>
              <a:spLocks/>
            </p:cNvSpPr>
            <p:nvPr/>
          </p:nvSpPr>
          <p:spPr bwMode="auto">
            <a:xfrm>
              <a:off x="660400" y="3759200"/>
              <a:ext cx="3416300" cy="406400"/>
            </a:xfrm>
            <a:prstGeom prst="rect">
              <a:avLst/>
            </a:prstGeom>
            <a:solidFill>
              <a:srgbClr val="FED1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>
              <a:lvl1pPr marL="39688"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1pPr>
              <a:lvl2pPr marL="37931725" indent="-37474525"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2pPr>
              <a:lvl3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3pPr>
              <a:lvl4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4pPr>
              <a:lvl5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Courier" charset="0"/>
                  <a:sym typeface="Courier" charset="0"/>
                </a:rPr>
                <a:t>a = </a:t>
              </a:r>
              <a:r>
                <a:rPr lang="en-US" altLang="en-US" sz="2000" dirty="0" err="1" smtClean="0">
                  <a:solidFill>
                    <a:schemeClr val="tx1"/>
                  </a:solidFill>
                  <a:latin typeface="Courier" charset="0"/>
                  <a:sym typeface="Courier" charset="0"/>
                </a:rPr>
                <a:t>pow</a:t>
              </a:r>
              <a:r>
                <a:rPr lang="en-US" altLang="en-US" sz="2000" dirty="0" smtClean="0">
                  <a:solidFill>
                    <a:schemeClr val="tx1"/>
                  </a:solidFill>
                  <a:latin typeface="Courier" charset="0"/>
                  <a:sym typeface="Courier" charset="0"/>
                </a:rPr>
                <a:t>(n</a:t>
              </a:r>
              <a:r>
                <a:rPr lang="en-US" altLang="en-US" sz="2000" dirty="0">
                  <a:solidFill>
                    <a:schemeClr val="tx1"/>
                  </a:solidFill>
                  <a:latin typeface="Courier" charset="0"/>
                  <a:sym typeface="Courier" charset="0"/>
                </a:rPr>
                <a:t>);</a:t>
              </a:r>
            </a:p>
          </p:txBody>
        </p:sp>
        <p:sp>
          <p:nvSpPr>
            <p:cNvPr id="10" name="Rectangle 11"/>
            <p:cNvSpPr>
              <a:spLocks/>
            </p:cNvSpPr>
            <p:nvPr/>
          </p:nvSpPr>
          <p:spPr bwMode="auto">
            <a:xfrm>
              <a:off x="4546600" y="3759200"/>
              <a:ext cx="3416300" cy="1016000"/>
            </a:xfrm>
            <a:prstGeom prst="rect">
              <a:avLst/>
            </a:prstGeom>
            <a:solidFill>
              <a:srgbClr val="FED1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>
              <a:lvl1pPr marL="39688"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1pPr>
              <a:lvl2pPr marL="37931725" indent="-37474525"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2pPr>
              <a:lvl3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3pPr>
              <a:lvl4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4pPr>
              <a:lvl5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Courier" charset="0"/>
                  <a:sym typeface="Courier" charset="0"/>
                </a:rPr>
                <a:t>pow(x) {</a:t>
              </a:r>
            </a:p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Courier" charset="0"/>
                  <a:sym typeface="Courier" charset="0"/>
                </a:rPr>
                <a:t>    return (x*x);</a:t>
              </a:r>
            </a:p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Courier" charset="0"/>
                  <a:sym typeface="Courier" charset="0"/>
                </a:rPr>
                <a:t>}</a:t>
              </a:r>
            </a:p>
          </p:txBody>
        </p:sp>
        <p:sp>
          <p:nvSpPr>
            <p:cNvPr id="11" name="Rectangle 12"/>
            <p:cNvSpPr>
              <a:spLocks/>
            </p:cNvSpPr>
            <p:nvPr/>
          </p:nvSpPr>
          <p:spPr bwMode="auto">
            <a:xfrm>
              <a:off x="3175000" y="6299200"/>
              <a:ext cx="1955800" cy="406400"/>
            </a:xfrm>
            <a:prstGeom prst="rect">
              <a:avLst/>
            </a:prstGeom>
            <a:solidFill>
              <a:srgbClr val="FED1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>
              <a:lvl1pPr marL="39688"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1pPr>
              <a:lvl2pPr marL="37931725" indent="-37474525"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2pPr>
              <a:lvl3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3pPr>
              <a:lvl4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4pPr>
              <a:lvl5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Courier" charset="0"/>
                  <a:sym typeface="Courier" charset="0"/>
                </a:rPr>
                <a:t>a = n * n;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rot="10800000" flipH="1">
              <a:off x="4394200" y="4914900"/>
              <a:ext cx="762000" cy="1219200"/>
            </a:xfrm>
            <a:prstGeom prst="line">
              <a:avLst/>
            </a:prstGeom>
            <a:noFill/>
            <a:ln w="889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rot="10800000">
              <a:off x="2540000" y="4419600"/>
              <a:ext cx="1447800" cy="1663700"/>
            </a:xfrm>
            <a:prstGeom prst="line">
              <a:avLst/>
            </a:prstGeom>
            <a:noFill/>
            <a:ln w="889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953366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0"/>
            <a:ext cx="9296400" cy="6934200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3429" y="3054038"/>
            <a:ext cx="6858000" cy="792525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sz="50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Thank</a:t>
            </a:r>
            <a:r>
              <a:rPr lang="en-GB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</a:t>
            </a:r>
            <a:r>
              <a:rPr lang="en-GB" sz="500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You</a:t>
            </a:r>
          </a:p>
        </p:txBody>
      </p:sp>
    </p:spTree>
    <p:extLst>
      <p:ext uri="{BB962C8B-B14F-4D97-AF65-F5344CB8AC3E}">
        <p14:creationId xmlns="" xmlns:p14="http://schemas.microsoft.com/office/powerpoint/2010/main" val="220400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113773"/>
            <a:ext cx="822816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Introduction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914400"/>
            <a:ext cx="8610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419100" indent="-419100" algn="l" rtl="0" eaLnBrk="0" fontAlgn="base" hangingPunct="0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" charset="0"/>
              <a:buChar char="&gt;"/>
              <a:defRPr sz="2400">
                <a:solidFill>
                  <a:srgbClr val="0A017F"/>
                </a:solidFill>
                <a:latin typeface="+mn-lt"/>
                <a:ea typeface="+mn-ea"/>
                <a:cs typeface="+mn-cs"/>
                <a:sym typeface="Helvetica" charset="0"/>
              </a:defRPr>
            </a:lvl1pPr>
            <a:lvl2pPr marL="838200" indent="-381000" algn="l" rtl="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A017F"/>
              </a:buClr>
              <a:buSzPct val="100000"/>
              <a:buFont typeface="Helvetica" charset="0"/>
              <a:buChar char="—"/>
              <a:defRPr sz="2000">
                <a:solidFill>
                  <a:srgbClr val="0A017F"/>
                </a:solidFill>
                <a:latin typeface="+mn-lt"/>
                <a:ea typeface="+mn-ea"/>
                <a:cs typeface="+mn-cs"/>
                <a:sym typeface="Helvetica" charset="0"/>
              </a:defRPr>
            </a:lvl2pPr>
            <a:lvl3pPr marL="1295400" indent="-3810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5027D"/>
              </a:buClr>
              <a:buSzPct val="85000"/>
              <a:buFont typeface="Helvetica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 charset="0"/>
              </a:defRPr>
            </a:lvl3pPr>
            <a:lvl4pPr marL="1714500" indent="-3810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A017F"/>
              </a:buClr>
              <a:buSzPct val="85000"/>
              <a:buFont typeface="Helvetica" charset="0"/>
              <a:buChar char="–"/>
              <a:defRPr sz="2000">
                <a:solidFill>
                  <a:srgbClr val="0A017F"/>
                </a:solidFill>
                <a:latin typeface="+mn-lt"/>
                <a:ea typeface="+mn-ea"/>
                <a:cs typeface="+mn-cs"/>
                <a:sym typeface="Helvetica" charset="0"/>
              </a:defRPr>
            </a:lvl4pPr>
            <a:lvl5pPr marL="2286000" indent="-3810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5027D"/>
              </a:buClr>
              <a:buSzPct val="85000"/>
              <a:buFont typeface="Helvetica" charset="0"/>
              <a:buChar char="–"/>
              <a:defRPr sz="2000">
                <a:solidFill>
                  <a:srgbClr val="0A017F"/>
                </a:solidFill>
                <a:latin typeface="+mn-lt"/>
                <a:ea typeface="+mn-ea"/>
                <a:cs typeface="+mn-cs"/>
                <a:sym typeface="Helvetica" charset="0"/>
              </a:defRPr>
            </a:lvl5pPr>
            <a:lvl6pPr marL="2743200" indent="-3810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5027D"/>
              </a:buClr>
              <a:buSzPct val="85000"/>
              <a:buFont typeface="Helvetica" charset="0"/>
              <a:buChar char="–"/>
              <a:defRPr>
                <a:solidFill>
                  <a:srgbClr val="0A017F"/>
                </a:solidFill>
                <a:latin typeface="+mn-lt"/>
                <a:ea typeface="+mn-ea"/>
                <a:cs typeface="+mn-cs"/>
                <a:sym typeface="Helvetica" charset="0"/>
              </a:defRPr>
            </a:lvl6pPr>
            <a:lvl7pPr marL="3200400" indent="-3810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5027D"/>
              </a:buClr>
              <a:buSzPct val="85000"/>
              <a:buFont typeface="Helvetica" charset="0"/>
              <a:buChar char="–"/>
              <a:defRPr>
                <a:solidFill>
                  <a:srgbClr val="0A017F"/>
                </a:solidFill>
                <a:latin typeface="+mn-lt"/>
                <a:ea typeface="+mn-ea"/>
                <a:cs typeface="+mn-cs"/>
                <a:sym typeface="Helvetica" charset="0"/>
              </a:defRPr>
            </a:lvl7pPr>
            <a:lvl8pPr marL="3657600" indent="-3810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5027D"/>
              </a:buClr>
              <a:buSzPct val="85000"/>
              <a:buFont typeface="Helvetica" charset="0"/>
              <a:buChar char="–"/>
              <a:defRPr>
                <a:solidFill>
                  <a:srgbClr val="0A017F"/>
                </a:solidFill>
                <a:latin typeface="+mn-lt"/>
                <a:ea typeface="+mn-ea"/>
                <a:cs typeface="+mn-cs"/>
                <a:sym typeface="Helvetica" charset="0"/>
              </a:defRPr>
            </a:lvl8pPr>
            <a:lvl9pPr marL="4114800" indent="-3810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5027D"/>
              </a:buClr>
              <a:buSzPct val="85000"/>
              <a:buFont typeface="Helvetica" charset="0"/>
              <a:buChar char="–"/>
              <a:defRPr>
                <a:solidFill>
                  <a:srgbClr val="0A017F"/>
                </a:solidFill>
                <a:latin typeface="+mn-lt"/>
                <a:ea typeface="+mn-ea"/>
                <a:cs typeface="+mn-cs"/>
                <a:sym typeface="Helvetica" charset="0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Optimization: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the process of transforming the program to improve its </a:t>
            </a:r>
            <a:r>
              <a:rPr lang="en-US" altLang="en-US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efficiency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Efficiency: 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will be measured by,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  <a:p>
            <a:pPr lvl="3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Faster execution  </a:t>
            </a:r>
            <a:r>
              <a:rPr lang="en-US" altLang="en-US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CPU</a:t>
            </a:r>
            <a:endParaRPr lang="en-US" altLang="en-US" dirty="0">
              <a:solidFill>
                <a:srgbClr val="0066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  <a:p>
            <a:pPr lvl="3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Smaller executable</a:t>
            </a:r>
          </a:p>
          <a:p>
            <a:pPr lvl="3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Smaller memory footprint </a:t>
            </a:r>
            <a:r>
              <a:rPr lang="en-US" altLang="en-US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Memory (RAM)</a:t>
            </a:r>
            <a:endParaRPr lang="en-US" altLang="en-US" dirty="0">
              <a:solidFill>
                <a:srgbClr val="0066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8355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95400" y="47172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Optimization - Roles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4149696582"/>
              </p:ext>
            </p:extLst>
          </p:nvPr>
        </p:nvGraphicFramePr>
        <p:xfrm>
          <a:off x="457200" y="1066800"/>
          <a:ext cx="8382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6183868"/>
            <a:ext cx="6170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Rest of the system: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may not able to control…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471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113773"/>
            <a:ext cx="822816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Optimization Techniques</a:t>
            </a: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 bwMode="gray">
          <a:xfrm>
            <a:off x="539750" y="990600"/>
            <a:ext cx="601345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Redundancy elimination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Constant Folding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Constant propagation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Copy Propagation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Algebraic Simplifications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Strength Reduction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Dead Code Elimination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Structure Simplifications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Common sub-expression elimination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Loop Optimizations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Code </a:t>
            </a:r>
            <a:r>
              <a:rPr lang="en-US" altLang="en-US" sz="1800" b="1" kern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Inlining</a:t>
            </a:r>
            <a:endParaRPr lang="en-US" altLang="en-US" sz="1800" b="1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endParaRPr lang="en-US" altLang="en-US" sz="1800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0100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altLang="en-US" sz="3200" b="1" dirty="0"/>
              <a:t>1. Redundancy elimination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Definition: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Finding out the duplicate computations and eliminating the duplications.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 of redundancy elimination: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 numbering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Associates symbolic values to computations and identifies expressions that have the same value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Common sub-expression elimination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Identifies expressions that have operands with the same name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Constant/Copy propagation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Identifies variables that have constant/copy values and uses the constants/copies in place of the variables.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Partial redundancy elimination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Inserts computations in paths to convert partial redundancy to full redundancy.</a:t>
            </a:r>
          </a:p>
        </p:txBody>
      </p:sp>
    </p:spTree>
    <p:extLst>
      <p:ext uri="{BB962C8B-B14F-4D97-AF65-F5344CB8AC3E}">
        <p14:creationId xmlns="" xmlns:p14="http://schemas.microsoft.com/office/powerpoint/2010/main" val="333361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altLang="en-US" sz="3200" b="1" dirty="0"/>
              <a:t>2. Constant Folding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0260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000" b="1" kern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" charset="0"/>
              </a:rPr>
              <a:t>Constant folding: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 of an expression with constant operands to replace the expression with single value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000" b="1" dirty="0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Replace a constant expression with its value</a:t>
            </a:r>
            <a:endParaRPr lang="en-US" altLang="en-US" sz="2000" b="1" dirty="0">
              <a:solidFill>
                <a:srgbClr val="7028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sz="2000" b="1" kern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dirty="0">
                <a:latin typeface="Courier New" pitchFamily="49" charset="0"/>
              </a:rPr>
              <a:t>	area := </a:t>
            </a:r>
            <a:r>
              <a:rPr lang="en-US" altLang="en-US" sz="2400" b="1" dirty="0">
                <a:latin typeface="Courier New" pitchFamily="49" charset="0"/>
              </a:rPr>
              <a:t>(22.0/7.0) </a:t>
            </a:r>
            <a:r>
              <a:rPr lang="en-US" altLang="en-US" sz="2400" dirty="0">
                <a:latin typeface="Courier New" pitchFamily="49" charset="0"/>
              </a:rPr>
              <a:t>* r ** 2</a:t>
            </a:r>
          </a:p>
          <a:p>
            <a:pPr lvl="1">
              <a:buFont typeface="Wingdings" pitchFamily="2" charset="2"/>
              <a:buNone/>
            </a:pPr>
            <a:endParaRPr lang="en-US" altLang="en-US" sz="2400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400" dirty="0">
                <a:latin typeface="Courier New" pitchFamily="49" charset="0"/>
              </a:rPr>
              <a:t>	</a:t>
            </a:r>
            <a:r>
              <a:rPr lang="en-US" altLang="en-US" sz="2400" dirty="0">
                <a:solidFill>
                  <a:srgbClr val="CC3300"/>
                </a:solidFill>
                <a:latin typeface="Courier New" pitchFamily="49" charset="0"/>
              </a:rPr>
              <a:t>area := </a:t>
            </a:r>
            <a:r>
              <a:rPr lang="en-US" altLang="en-US" sz="2400" b="1" dirty="0">
                <a:solidFill>
                  <a:srgbClr val="CC3300"/>
                </a:solidFill>
                <a:latin typeface="Courier New" pitchFamily="49" charset="0"/>
              </a:rPr>
              <a:t>3.14286</a:t>
            </a:r>
            <a:r>
              <a:rPr lang="en-US" altLang="en-US" sz="2400" dirty="0">
                <a:solidFill>
                  <a:srgbClr val="CC3300"/>
                </a:solidFill>
                <a:latin typeface="Courier New" pitchFamily="49" charset="0"/>
              </a:rPr>
              <a:t> * r ** 2</a:t>
            </a:r>
          </a:p>
        </p:txBody>
      </p:sp>
      <p:sp>
        <p:nvSpPr>
          <p:cNvPr id="416772" name="Line 4"/>
          <p:cNvSpPr>
            <a:spLocks noChangeShapeType="1"/>
          </p:cNvSpPr>
          <p:nvPr/>
        </p:nvSpPr>
        <p:spPr bwMode="auto">
          <a:xfrm>
            <a:off x="3429000" y="3200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 bwMode="gray">
          <a:xfrm>
            <a:off x="536575" y="4572000"/>
            <a:ext cx="8077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Evaluate constant expressions at compile time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9900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“Only possible when side-effect freeness guaranteed” </a:t>
            </a:r>
            <a:r>
              <a:rPr lang="en-US" altLang="en-US" sz="2000" dirty="0">
                <a:solidFill>
                  <a:srgbClr val="9900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We may lose accuracy</a:t>
            </a:r>
            <a:endParaRPr lang="en-US" altLang="en-US" sz="2000" dirty="0">
              <a:solidFill>
                <a:srgbClr val="99009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0756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1"/>
            <a:ext cx="8229600" cy="990599"/>
          </a:xfrm>
        </p:spPr>
        <p:txBody>
          <a:bodyPr/>
          <a:lstStyle/>
          <a:p>
            <a:pPr algn="just"/>
            <a:r>
              <a:rPr lang="en-US" altLang="en-US" sz="2000" b="1" kern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 Propagation:</a:t>
            </a:r>
            <a:r>
              <a:rPr lang="en-US" altLang="en-US" dirty="0"/>
              <a:t>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Replace a variable with constant which has been assigned to it earlier.</a:t>
            </a:r>
          </a:p>
          <a:p>
            <a:pPr algn="just"/>
            <a:endParaRPr lang="en-US" altLang="en-US" sz="2000" b="1" kern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US" altLang="en-US" sz="2000" b="1" kern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Examples:</a:t>
            </a:r>
          </a:p>
        </p:txBody>
      </p:sp>
      <p:sp>
        <p:nvSpPr>
          <p:cNvPr id="419844" name="Line 4"/>
          <p:cNvSpPr>
            <a:spLocks noChangeShapeType="1"/>
          </p:cNvSpPr>
          <p:nvPr/>
        </p:nvSpPr>
        <p:spPr bwMode="auto">
          <a:xfrm>
            <a:off x="2667000" y="3341132"/>
            <a:ext cx="0" cy="697468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533400"/>
          </a:xfrm>
        </p:spPr>
        <p:txBody>
          <a:bodyPr/>
          <a:lstStyle/>
          <a:p>
            <a:r>
              <a:rPr lang="en-US" altLang="en-US" sz="3200" b="1" dirty="0"/>
              <a:t>3. Constant propagation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66800" y="4876800"/>
            <a:ext cx="7772401" cy="1600200"/>
            <a:chOff x="1066800" y="5270500"/>
            <a:chExt cx="6235701" cy="1206500"/>
          </a:xfrm>
        </p:grpSpPr>
        <p:sp>
          <p:nvSpPr>
            <p:cNvPr id="8" name="Rectangle 11"/>
            <p:cNvSpPr>
              <a:spLocks/>
            </p:cNvSpPr>
            <p:nvPr/>
          </p:nvSpPr>
          <p:spPr bwMode="auto">
            <a:xfrm>
              <a:off x="1066800" y="5270500"/>
              <a:ext cx="2384238" cy="12065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40639" bIns="0"/>
            <a:lstStyle>
              <a:lvl1pPr marL="39688"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1pPr>
              <a:lvl2pPr marL="37931725" indent="-37474525"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2pPr>
              <a:lvl3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3pPr>
              <a:lvl4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4pPr>
              <a:lvl5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chemeClr val="tx1"/>
                  </a:solidFill>
                  <a:latin typeface="Courier" charset="0"/>
                  <a:sym typeface="Courier" charset="0"/>
                </a:rPr>
                <a:t>a= 2;</a:t>
              </a:r>
            </a:p>
            <a:p>
              <a:pPr eaLnBrk="1" hangingPunct="1"/>
              <a:r>
                <a:rPr lang="en-US" altLang="en-US" dirty="0">
                  <a:solidFill>
                    <a:schemeClr val="tx1"/>
                  </a:solidFill>
                  <a:latin typeface="Courier" charset="0"/>
                  <a:sym typeface="Courier" charset="0"/>
                </a:rPr>
                <a:t>b = 6;</a:t>
              </a:r>
            </a:p>
            <a:p>
              <a:pPr eaLnBrk="1" hangingPunct="1"/>
              <a:r>
                <a:rPr lang="en-US" altLang="en-US" b="1" dirty="0">
                  <a:solidFill>
                    <a:schemeClr val="tx1"/>
                  </a:solidFill>
                  <a:latin typeface="Courier" charset="0"/>
                  <a:sym typeface="Courier" charset="0"/>
                </a:rPr>
                <a:t>count = </a:t>
              </a:r>
              <a:r>
                <a:rPr lang="en-US" altLang="en-US" b="1" dirty="0" err="1">
                  <a:solidFill>
                    <a:schemeClr val="tx1"/>
                  </a:solidFill>
                  <a:latin typeface="Courier" charset="0"/>
                  <a:sym typeface="Courier" charset="0"/>
                </a:rPr>
                <a:t>a+b</a:t>
              </a:r>
              <a:r>
                <a:rPr lang="en-US" altLang="en-US" b="1" dirty="0">
                  <a:solidFill>
                    <a:schemeClr val="tx1"/>
                  </a:solidFill>
                  <a:latin typeface="Courier" charset="0"/>
                  <a:sym typeface="Courier" charset="0"/>
                </a:rPr>
                <a:t>;</a:t>
              </a:r>
            </a:p>
            <a:p>
              <a:pPr eaLnBrk="1" hangingPunct="1"/>
              <a:r>
                <a:rPr lang="en-US" altLang="en-US" dirty="0">
                  <a:solidFill>
                    <a:schemeClr val="tx1"/>
                  </a:solidFill>
                  <a:latin typeface="Courier" charset="0"/>
                  <a:sym typeface="Courier" charset="0"/>
                </a:rPr>
                <a:t>for(</a:t>
              </a:r>
              <a:r>
                <a:rPr lang="en-US" altLang="en-US" dirty="0" err="1">
                  <a:solidFill>
                    <a:schemeClr val="tx1"/>
                  </a:solidFill>
                  <a:latin typeface="Courier" charset="0"/>
                  <a:sym typeface="Courier" charset="0"/>
                </a:rPr>
                <a:t>i</a:t>
              </a:r>
              <a:r>
                <a:rPr lang="en-US" altLang="en-US" dirty="0">
                  <a:solidFill>
                    <a:schemeClr val="tx1"/>
                  </a:solidFill>
                  <a:latin typeface="Courier" charset="0"/>
                  <a:sym typeface="Courier" charset="0"/>
                </a:rPr>
                <a:t>=0; </a:t>
              </a:r>
              <a:r>
                <a:rPr lang="en-US" altLang="en-US" dirty="0" err="1">
                  <a:solidFill>
                    <a:schemeClr val="tx1"/>
                  </a:solidFill>
                  <a:latin typeface="Courier" charset="0"/>
                  <a:sym typeface="Courier" charset="0"/>
                </a:rPr>
                <a:t>i</a:t>
              </a:r>
              <a:r>
                <a:rPr lang="en-US" altLang="en-US" dirty="0">
                  <a:solidFill>
                    <a:schemeClr val="tx1"/>
                  </a:solidFill>
                  <a:latin typeface="Courier" charset="0"/>
                  <a:sym typeface="Courier" charset="0"/>
                </a:rPr>
                <a:t>&lt;count; </a:t>
              </a:r>
              <a:r>
                <a:rPr lang="en-US" altLang="en-US" dirty="0" err="1">
                  <a:solidFill>
                    <a:schemeClr val="tx1"/>
                  </a:solidFill>
                  <a:latin typeface="Courier" charset="0"/>
                  <a:sym typeface="Courier" charset="0"/>
                </a:rPr>
                <a:t>i</a:t>
              </a:r>
              <a:r>
                <a:rPr lang="en-US" altLang="en-US" dirty="0">
                  <a:solidFill>
                    <a:schemeClr val="tx1"/>
                  </a:solidFill>
                  <a:latin typeface="Courier" charset="0"/>
                  <a:sym typeface="Courier" charset="0"/>
                </a:rPr>
                <a:t>++)</a:t>
              </a:r>
            </a:p>
          </p:txBody>
        </p:sp>
        <p:sp>
          <p:nvSpPr>
            <p:cNvPr id="9" name="Rectangle 12"/>
            <p:cNvSpPr>
              <a:spLocks/>
            </p:cNvSpPr>
            <p:nvPr/>
          </p:nvSpPr>
          <p:spPr bwMode="auto">
            <a:xfrm>
              <a:off x="4979397" y="5270500"/>
              <a:ext cx="2323104" cy="12065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eaLnBrk="1" hangingPunct="1"/>
              <a:r>
                <a:rPr lang="en-US" altLang="en-US" sz="2400" dirty="0">
                  <a:latin typeface="Courier" charset="0"/>
                  <a:sym typeface="Courier" charset="0"/>
                </a:rPr>
                <a:t> a= 2;</a:t>
              </a:r>
            </a:p>
            <a:p>
              <a:pPr eaLnBrk="1" hangingPunct="1"/>
              <a:r>
                <a:rPr lang="en-US" altLang="en-US" sz="2400" dirty="0">
                  <a:latin typeface="Courier" charset="0"/>
                  <a:sym typeface="Courier" charset="0"/>
                </a:rPr>
                <a:t> b = 6;</a:t>
              </a:r>
            </a:p>
            <a:p>
              <a:pPr eaLnBrk="1" hangingPunct="1"/>
              <a:r>
                <a:rPr lang="en-US" altLang="en-US" sz="2400" dirty="0">
                  <a:latin typeface="Courier" charset="0"/>
                  <a:sym typeface="Courier" charset="0"/>
                </a:rPr>
                <a:t> </a:t>
              </a:r>
              <a:r>
                <a:rPr lang="en-US" altLang="en-US" sz="2400" b="1" dirty="0">
                  <a:latin typeface="Courier" charset="0"/>
                  <a:sym typeface="Courier" charset="0"/>
                </a:rPr>
                <a:t>count = 8;</a:t>
              </a:r>
            </a:p>
            <a:p>
              <a:pPr eaLnBrk="1" hangingPunct="1"/>
              <a:r>
                <a:rPr lang="en-US" altLang="en-US" sz="2400" dirty="0">
                  <a:latin typeface="Courier" charset="0"/>
                  <a:sym typeface="Courier" charset="0"/>
                </a:rPr>
                <a:t> for(</a:t>
              </a:r>
              <a:r>
                <a:rPr lang="en-US" altLang="en-US" sz="2400" dirty="0" err="1">
                  <a:latin typeface="Courier" charset="0"/>
                  <a:sym typeface="Courier" charset="0"/>
                </a:rPr>
                <a:t>i</a:t>
              </a:r>
              <a:r>
                <a:rPr lang="en-US" altLang="en-US" sz="2400" dirty="0">
                  <a:latin typeface="Courier" charset="0"/>
                  <a:sym typeface="Courier" charset="0"/>
                </a:rPr>
                <a:t>=0; </a:t>
              </a:r>
              <a:r>
                <a:rPr lang="en-US" altLang="en-US" sz="2400" dirty="0" err="1">
                  <a:latin typeface="Courier" charset="0"/>
                  <a:sym typeface="Courier" charset="0"/>
                </a:rPr>
                <a:t>i</a:t>
              </a:r>
              <a:r>
                <a:rPr lang="en-US" altLang="en-US" sz="2400" dirty="0">
                  <a:latin typeface="Courier" charset="0"/>
                  <a:sym typeface="Courier" charset="0"/>
                </a:rPr>
                <a:t>&lt;count; </a:t>
              </a:r>
              <a:r>
                <a:rPr lang="en-US" altLang="en-US" sz="2400" dirty="0" err="1">
                  <a:latin typeface="Courier" charset="0"/>
                  <a:sym typeface="Courier" charset="0"/>
                </a:rPr>
                <a:t>i</a:t>
              </a:r>
              <a:r>
                <a:rPr lang="en-US" altLang="en-US" sz="2400" dirty="0">
                  <a:latin typeface="Courier" charset="0"/>
                  <a:sym typeface="Courier" charset="0"/>
                </a:rPr>
                <a:t>++)</a:t>
              </a:r>
            </a:p>
          </p:txBody>
        </p:sp>
        <p:sp>
          <p:nvSpPr>
            <p:cNvPr id="10" name="AutoShape 13"/>
            <p:cNvSpPr>
              <a:spLocks/>
            </p:cNvSpPr>
            <p:nvPr/>
          </p:nvSpPr>
          <p:spPr bwMode="auto">
            <a:xfrm>
              <a:off x="3698937" y="5778773"/>
              <a:ext cx="1035922" cy="266426"/>
            </a:xfrm>
            <a:prstGeom prst="rightArrow">
              <a:avLst>
                <a:gd name="adj1" fmla="val 32000"/>
                <a:gd name="adj2" fmla="val 104099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1pPr>
              <a:lvl2pPr marL="37931725" indent="-37474525"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2pPr>
              <a:lvl3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3pPr>
              <a:lvl4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4pPr>
              <a:lvl5pPr eaLnBrk="0" hangingPunct="0"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5027D"/>
                  </a:solidFill>
                  <a:latin typeface="Helvetica" charset="0"/>
                  <a:ea typeface="ヒラギノ角ゴ ProN W3" charset="-128"/>
                  <a:sym typeface="Helvetica" charset="0"/>
                </a:defRPr>
              </a:lvl9pPr>
            </a:lstStyle>
            <a:p>
              <a:pPr eaLnBrk="1" hangingPunct="1"/>
              <a:endParaRPr lang="de-DE" alt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0" y="2691955"/>
            <a:ext cx="6096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buFont typeface="Wingdings" pitchFamily="2" charset="2"/>
              <a:buNone/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pi   = 3.14286;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area =</a:t>
            </a: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 pi </a:t>
            </a:r>
            <a:r>
              <a:rPr lang="en-US" altLang="en-US" b="1" dirty="0">
                <a:latin typeface="Courier New" pitchFamily="49" charset="0"/>
              </a:rPr>
              <a:t>* r ** 2;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0600" y="4050268"/>
            <a:ext cx="60960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just">
              <a:buFont typeface="Wingdings" pitchFamily="2" charset="2"/>
              <a:buNone/>
            </a:pPr>
            <a:r>
              <a:rPr lang="en-US" altLang="en-US" b="1" dirty="0">
                <a:solidFill>
                  <a:srgbClr val="006600"/>
                </a:solidFill>
                <a:latin typeface="Courier New" pitchFamily="49" charset="0"/>
              </a:rPr>
              <a:t>area = 3.14286 * r ** 2;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653436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5181600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(b)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4606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altLang="en-US" sz="3200" b="1" dirty="0"/>
              <a:t>4. Copy Propagation</a:t>
            </a: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 bwMode="gray">
          <a:xfrm>
            <a:off x="457200" y="2514600"/>
            <a:ext cx="8382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a statement x = y, replace later uses of x with y, if x and y have not been changed.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66800" y="4051300"/>
            <a:ext cx="6235700" cy="901700"/>
            <a:chOff x="1066800" y="3556000"/>
            <a:chExt cx="6235700" cy="901700"/>
          </a:xfrm>
        </p:grpSpPr>
        <p:sp>
          <p:nvSpPr>
            <p:cNvPr id="7" name="Rectangle 11"/>
            <p:cNvSpPr>
              <a:spLocks/>
            </p:cNvSpPr>
            <p:nvPr/>
          </p:nvSpPr>
          <p:spPr bwMode="auto">
            <a:xfrm>
              <a:off x="1066800" y="3556000"/>
              <a:ext cx="2044700" cy="9017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/>
              <a:r>
                <a:rPr lang="en-US" altLang="en-US" sz="2400" dirty="0">
                  <a:solidFill>
                    <a:srgbClr val="C00000"/>
                  </a:solidFill>
                  <a:latin typeface="Courier" charset="0"/>
                  <a:ea typeface="ヒラギノ角ゴ ProN W3" charset="-128"/>
                  <a:sym typeface="Courier" charset="0"/>
                </a:rPr>
                <a:t>X[</a:t>
              </a:r>
              <a:r>
                <a:rPr lang="en-US" altLang="en-US" sz="2400" dirty="0" err="1">
                  <a:solidFill>
                    <a:srgbClr val="C00000"/>
                  </a:solidFill>
                  <a:latin typeface="Courier" charset="0"/>
                  <a:ea typeface="ヒラギノ角ゴ ProN W3" charset="-128"/>
                  <a:sym typeface="Courier" charset="0"/>
                </a:rPr>
                <a:t>i</a:t>
              </a:r>
              <a:r>
                <a:rPr lang="en-US" altLang="en-US" sz="2400" dirty="0">
                  <a:solidFill>
                    <a:srgbClr val="C00000"/>
                  </a:solidFill>
                  <a:latin typeface="Courier" charset="0"/>
                  <a:ea typeface="ヒラギノ角ゴ ProN W3" charset="-128"/>
                  <a:sym typeface="Courier" charset="0"/>
                </a:rPr>
                <a:t>]</a:t>
              </a:r>
              <a:r>
                <a:rPr lang="en-US" altLang="en-US" sz="2400" dirty="0">
                  <a:latin typeface="Courier" charset="0"/>
                  <a:ea typeface="ヒラギノ角ゴ ProN W3" charset="-128"/>
                  <a:sym typeface="Courier" charset="0"/>
                </a:rPr>
                <a:t> = a;</a:t>
              </a:r>
            </a:p>
            <a:p>
              <a:pPr marL="39688"/>
              <a:r>
                <a:rPr lang="en-US" altLang="en-US" sz="2400" dirty="0">
                  <a:latin typeface="Courier" charset="0"/>
                  <a:ea typeface="ヒラギノ角ゴ ProN W3" charset="-128"/>
                  <a:sym typeface="Courier" charset="0"/>
                </a:rPr>
                <a:t>Sum = </a:t>
              </a:r>
              <a:r>
                <a:rPr lang="en-US" altLang="en-US" sz="2400" dirty="0">
                  <a:solidFill>
                    <a:srgbClr val="C00000"/>
                  </a:solidFill>
                  <a:latin typeface="Courier" charset="0"/>
                  <a:ea typeface="ヒラギノ角ゴ ProN W3" charset="-128"/>
                  <a:sym typeface="Courier" charset="0"/>
                </a:rPr>
                <a:t>x[</a:t>
              </a:r>
              <a:r>
                <a:rPr lang="en-US" altLang="en-US" sz="2400" dirty="0" err="1">
                  <a:solidFill>
                    <a:srgbClr val="C00000"/>
                  </a:solidFill>
                  <a:latin typeface="Courier" charset="0"/>
                  <a:ea typeface="ヒラギノ角ゴ ProN W3" charset="-128"/>
                  <a:sym typeface="Courier" charset="0"/>
                </a:rPr>
                <a:t>i</a:t>
              </a:r>
              <a:r>
                <a:rPr lang="en-US" altLang="en-US" sz="2400" dirty="0">
                  <a:solidFill>
                    <a:srgbClr val="C00000"/>
                  </a:solidFill>
                  <a:latin typeface="Courier" charset="0"/>
                  <a:ea typeface="ヒラギノ角ゴ ProN W3" charset="-128"/>
                  <a:sym typeface="Courier" charset="0"/>
                </a:rPr>
                <a:t>]</a:t>
              </a:r>
              <a:r>
                <a:rPr lang="en-US" altLang="en-US" sz="2400" dirty="0">
                  <a:latin typeface="Courier" charset="0"/>
                  <a:ea typeface="ヒラギノ角ゴ ProN W3" charset="-128"/>
                  <a:sym typeface="Courier" charset="0"/>
                </a:rPr>
                <a:t> + b;</a:t>
              </a:r>
            </a:p>
          </p:txBody>
        </p:sp>
        <p:sp>
          <p:nvSpPr>
            <p:cNvPr id="8" name="Rectangle 12"/>
            <p:cNvSpPr>
              <a:spLocks/>
            </p:cNvSpPr>
            <p:nvPr/>
          </p:nvSpPr>
          <p:spPr bwMode="auto">
            <a:xfrm>
              <a:off x="5257800" y="3556000"/>
              <a:ext cx="2044700" cy="9017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/>
              <a:r>
                <a:rPr lang="en-US" altLang="en-US" sz="2400" dirty="0">
                  <a:solidFill>
                    <a:srgbClr val="C00000"/>
                  </a:solidFill>
                  <a:latin typeface="Courier" charset="0"/>
                  <a:ea typeface="ヒラギノ角ゴ ProN W3" charset="-128"/>
                  <a:sym typeface="Courier" charset="0"/>
                </a:rPr>
                <a:t>X[</a:t>
              </a:r>
              <a:r>
                <a:rPr lang="en-US" altLang="en-US" sz="2400" dirty="0" err="1">
                  <a:solidFill>
                    <a:srgbClr val="C00000"/>
                  </a:solidFill>
                  <a:latin typeface="Courier" charset="0"/>
                  <a:ea typeface="ヒラギノ角ゴ ProN W3" charset="-128"/>
                  <a:sym typeface="Courier" charset="0"/>
                </a:rPr>
                <a:t>i</a:t>
              </a:r>
              <a:r>
                <a:rPr lang="en-US" altLang="en-US" sz="2400" dirty="0">
                  <a:solidFill>
                    <a:srgbClr val="C00000"/>
                  </a:solidFill>
                  <a:latin typeface="Courier" charset="0"/>
                  <a:ea typeface="ヒラギノ角ゴ ProN W3" charset="-128"/>
                  <a:sym typeface="Courier" charset="0"/>
                </a:rPr>
                <a:t>]</a:t>
              </a:r>
              <a:r>
                <a:rPr lang="en-US" altLang="en-US" sz="2400" dirty="0">
                  <a:latin typeface="Courier" charset="0"/>
                  <a:ea typeface="ヒラギノ角ゴ ProN W3" charset="-128"/>
                  <a:sym typeface="Courier" charset="0"/>
                </a:rPr>
                <a:t> = a;</a:t>
              </a:r>
            </a:p>
            <a:p>
              <a:pPr marL="39688"/>
              <a:r>
                <a:rPr lang="en-US" altLang="en-US" sz="2400" dirty="0">
                  <a:latin typeface="Courier" charset="0"/>
                  <a:ea typeface="ヒラギノ角ゴ ProN W3" charset="-128"/>
                  <a:sym typeface="Courier" charset="0"/>
                </a:rPr>
                <a:t>Sum = </a:t>
              </a:r>
              <a:r>
                <a:rPr lang="en-US" altLang="en-US" sz="2400" dirty="0">
                  <a:solidFill>
                    <a:srgbClr val="C00000"/>
                  </a:solidFill>
                  <a:latin typeface="Courier" charset="0"/>
                  <a:ea typeface="ヒラギノ角ゴ ProN W3" charset="-128"/>
                  <a:sym typeface="Courier" charset="0"/>
                </a:rPr>
                <a:t>a</a:t>
              </a:r>
              <a:r>
                <a:rPr lang="en-US" altLang="en-US" sz="2400" dirty="0">
                  <a:latin typeface="Courier" charset="0"/>
                  <a:ea typeface="ヒラギノ角ゴ ProN W3" charset="-128"/>
                  <a:sym typeface="Courier" charset="0"/>
                </a:rPr>
                <a:t> + b;</a:t>
              </a:r>
            </a:p>
          </p:txBody>
        </p:sp>
        <p:sp>
          <p:nvSpPr>
            <p:cNvPr id="9" name="AutoShape 13"/>
            <p:cNvSpPr>
              <a:spLocks/>
            </p:cNvSpPr>
            <p:nvPr/>
          </p:nvSpPr>
          <p:spPr bwMode="auto">
            <a:xfrm>
              <a:off x="3454400" y="3975100"/>
              <a:ext cx="1473200" cy="355600"/>
            </a:xfrm>
            <a:prstGeom prst="rightArrow">
              <a:avLst>
                <a:gd name="adj1" fmla="val 32000"/>
                <a:gd name="adj2" fmla="val 15716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/>
              <a:endParaRPr lang="de-DE" altLang="en-US" sz="2400">
                <a:latin typeface="Courier" charset="0"/>
                <a:ea typeface="ヒラギノ角ゴ ProN W3" charset="-128"/>
              </a:endParaRPr>
            </a:p>
          </p:txBody>
        </p:sp>
      </p:grpSp>
      <p:sp>
        <p:nvSpPr>
          <p:cNvPr id="10" name="Rectangle 14"/>
          <p:cNvSpPr>
            <a:spLocks/>
          </p:cNvSpPr>
          <p:nvPr/>
        </p:nvSpPr>
        <p:spPr bwMode="auto">
          <a:xfrm>
            <a:off x="536575" y="5676900"/>
            <a:ext cx="83026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1pPr>
            <a:lvl2pPr marL="37931725" indent="-37474525"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2pPr>
            <a:lvl3pPr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3pPr>
            <a:lvl4pPr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4pPr>
            <a:lvl5pPr eaLnBrk="0" hangingPunct="0"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5027D"/>
                </a:solidFill>
                <a:latin typeface="Helvetica" charset="0"/>
                <a:ea typeface="ヒラギノ角ゴ ProN W3" charset="-128"/>
                <a:sym typeface="Helvetica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 needed, as y and x can be assigned more than once!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gray">
          <a:xfrm>
            <a:off x="381000" y="838201"/>
            <a:ext cx="8686800" cy="99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000" b="1" kern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 Propagation: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Given an assignment x=y, replace later uses of x with y, if there are no intervening assignments to x or y.</a:t>
            </a:r>
            <a:r>
              <a:rPr lang="en-US" alt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just"/>
            <a:endParaRPr lang="en-US" altLang="en-US" sz="2000" b="1" kern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Font typeface="Wingdings" pitchFamily="2" charset="2"/>
              <a:buNone/>
            </a:pPr>
            <a:r>
              <a:rPr lang="en-US" altLang="en-US" sz="2000" b="1" kern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</a:t>
            </a:r>
          </a:p>
        </p:txBody>
      </p:sp>
    </p:spTree>
    <p:extLst>
      <p:ext uri="{BB962C8B-B14F-4D97-AF65-F5344CB8AC3E}">
        <p14:creationId xmlns="" xmlns:p14="http://schemas.microsoft.com/office/powerpoint/2010/main" val="8496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verygood">
  <a:themeElements>
    <a:clrScheme name="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copy">
  <a:themeElements>
    <a:clrScheme name="Title &amp; Subtitle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lnDef>
  </a:objectDefaults>
  <a:extraClrSchemeLst>
    <a:extraClrScheme>
      <a:clrScheme name="Title &amp; Subtitl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145063-8963-4F41-8ED0-702CABF182ED}">
  <ds:schemaRefs>
    <ds:schemaRef ds:uri="http://purl.org/dc/terms/"/>
    <ds:schemaRef ds:uri="http://schemas.openxmlformats.org/package/2006/metadata/core-properties"/>
    <ds:schemaRef ds:uri="145c5697-5eb5-440b-b2f1-a8273fb59250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11609</TotalTime>
  <Words>1228</Words>
  <Application>Microsoft Office PowerPoint</Application>
  <PresentationFormat>On-screen Show (4:3)</PresentationFormat>
  <Paragraphs>250</Paragraphs>
  <Slides>27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verygood</vt:lpstr>
      <vt:lpstr>Title &amp; Subtitle copy</vt:lpstr>
      <vt:lpstr>Slide 1</vt:lpstr>
      <vt:lpstr>Slide 2</vt:lpstr>
      <vt:lpstr>Introduction</vt:lpstr>
      <vt:lpstr>Optimization - Roles</vt:lpstr>
      <vt:lpstr>Optimization Techniques</vt:lpstr>
      <vt:lpstr>1. Redundancy elimination</vt:lpstr>
      <vt:lpstr>2. Constant Folding</vt:lpstr>
      <vt:lpstr>3. Constant propagation</vt:lpstr>
      <vt:lpstr>4. Copy Propagation</vt:lpstr>
      <vt:lpstr>5. Algebraic simplifications </vt:lpstr>
      <vt:lpstr>5. Algebraic simplifications… </vt:lpstr>
      <vt:lpstr>6. Strength reduction</vt:lpstr>
      <vt:lpstr>7. Dead Code Elimination</vt:lpstr>
      <vt:lpstr>7. Dead Code Elimination…</vt:lpstr>
      <vt:lpstr>7. Dead code elimination…</vt:lpstr>
      <vt:lpstr>8. Structure Simplification</vt:lpstr>
      <vt:lpstr>8. Simplify Structures…</vt:lpstr>
      <vt:lpstr>8. Simplify Structures…</vt:lpstr>
      <vt:lpstr>9. Common sub-expression elimination</vt:lpstr>
      <vt:lpstr>9. Local Common sub-expression elimination…</vt:lpstr>
      <vt:lpstr>9. Common sub expression elimination…</vt:lpstr>
      <vt:lpstr>10. Loop Optimization</vt:lpstr>
      <vt:lpstr>a) Code Motion</vt:lpstr>
      <vt:lpstr>a) Code Motion…</vt:lpstr>
      <vt:lpstr>b) Induction variable optimization</vt:lpstr>
      <vt:lpstr>11. Code Inlining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CDAC1</dc:creator>
  <cp:lastModifiedBy>ACTS</cp:lastModifiedBy>
  <cp:revision>4506</cp:revision>
  <dcterms:created xsi:type="dcterms:W3CDTF">2012-06-25T07:19:09Z</dcterms:created>
  <dcterms:modified xsi:type="dcterms:W3CDTF">2022-03-30T05:11:13Z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