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41"/>
  </p:notesMasterIdLst>
  <p:sldIdLst>
    <p:sldId id="1024" r:id="rId7"/>
    <p:sldId id="925" r:id="rId8"/>
    <p:sldId id="863" r:id="rId9"/>
    <p:sldId id="874" r:id="rId10"/>
    <p:sldId id="875" r:id="rId11"/>
    <p:sldId id="876" r:id="rId12"/>
    <p:sldId id="566" r:id="rId13"/>
    <p:sldId id="999" r:id="rId14"/>
    <p:sldId id="1000" r:id="rId15"/>
    <p:sldId id="1001" r:id="rId16"/>
    <p:sldId id="1002" r:id="rId17"/>
    <p:sldId id="877" r:id="rId18"/>
    <p:sldId id="878" r:id="rId19"/>
    <p:sldId id="927" r:id="rId20"/>
    <p:sldId id="568" r:id="rId21"/>
    <p:sldId id="569" r:id="rId22"/>
    <p:sldId id="515" r:id="rId23"/>
    <p:sldId id="571" r:id="rId24"/>
    <p:sldId id="820" r:id="rId25"/>
    <p:sldId id="928" r:id="rId26"/>
    <p:sldId id="272" r:id="rId27"/>
    <p:sldId id="586" r:id="rId28"/>
    <p:sldId id="821" r:id="rId29"/>
    <p:sldId id="587" r:id="rId30"/>
    <p:sldId id="588" r:id="rId31"/>
    <p:sldId id="624" r:id="rId32"/>
    <p:sldId id="822" r:id="rId33"/>
    <p:sldId id="590" r:id="rId34"/>
    <p:sldId id="824" r:id="rId35"/>
    <p:sldId id="1006" r:id="rId36"/>
    <p:sldId id="1011" r:id="rId37"/>
    <p:sldId id="1009" r:id="rId38"/>
    <p:sldId id="1010" r:id="rId39"/>
    <p:sldId id="102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028C0"/>
    <a:srgbClr val="FF6600"/>
    <a:srgbClr val="800000"/>
    <a:srgbClr val="006600"/>
    <a:srgbClr val="990099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91" d="100"/>
          <a:sy n="91" d="100"/>
        </p:scale>
        <p:origin x="-12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52E387C5-4A7A-4302-B57C-FE8792254AB4}"/>
    <pc:docChg chg="delSld modSld">
      <pc:chgData name="mahendra.cdac@gmail.com" userId="036982265d87b8e5" providerId="LiveId" clId="{52E387C5-4A7A-4302-B57C-FE8792254AB4}" dt="2021-05-24T03:16:36.025" v="30" actId="729"/>
      <pc:docMkLst>
        <pc:docMk/>
      </pc:docMkLst>
      <pc:sldChg chg="modSp mod">
        <pc:chgData name="mahendra.cdac@gmail.com" userId="036982265d87b8e5" providerId="LiveId" clId="{52E387C5-4A7A-4302-B57C-FE8792254AB4}" dt="2021-05-23T18:08:53.454" v="26" actId="20577"/>
        <pc:sldMkLst>
          <pc:docMk/>
          <pc:sldMk cId="1299228297" sldId="590"/>
        </pc:sldMkLst>
        <pc:spChg chg="mod">
          <ac:chgData name="mahendra.cdac@gmail.com" userId="036982265d87b8e5" providerId="LiveId" clId="{52E387C5-4A7A-4302-B57C-FE8792254AB4}" dt="2021-05-23T18:08:53.454" v="26" actId="20577"/>
          <ac:spMkLst>
            <pc:docMk/>
            <pc:sldMk cId="1299228297" sldId="590"/>
            <ac:spMk id="2" creationId="{00000000-0000-0000-0000-000000000000}"/>
          </ac:spMkLst>
        </pc:spChg>
      </pc:sldChg>
      <pc:sldChg chg="modSp mod">
        <pc:chgData name="mahendra.cdac@gmail.com" userId="036982265d87b8e5" providerId="LiveId" clId="{52E387C5-4A7A-4302-B57C-FE8792254AB4}" dt="2021-05-23T18:03:09.657" v="13"/>
        <pc:sldMkLst>
          <pc:docMk/>
          <pc:sldMk cId="3411252607" sldId="624"/>
        </pc:sldMkLst>
        <pc:spChg chg="mod">
          <ac:chgData name="mahendra.cdac@gmail.com" userId="036982265d87b8e5" providerId="LiveId" clId="{52E387C5-4A7A-4302-B57C-FE8792254AB4}" dt="2021-05-23T18:03:09.657" v="13"/>
          <ac:spMkLst>
            <pc:docMk/>
            <pc:sldMk cId="3411252607" sldId="624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52E387C5-4A7A-4302-B57C-FE8792254AB4}" dt="2021-05-24T03:15:07.963" v="28" actId="47"/>
        <pc:sldMkLst>
          <pc:docMk/>
          <pc:sldMk cId="2611101401" sldId="625"/>
        </pc:sldMkLst>
      </pc:sldChg>
      <pc:sldChg chg="modSp mod">
        <pc:chgData name="mahendra.cdac@gmail.com" userId="036982265d87b8e5" providerId="LiveId" clId="{52E387C5-4A7A-4302-B57C-FE8792254AB4}" dt="2021-05-23T18:04:09.404" v="15" actId="207"/>
        <pc:sldMkLst>
          <pc:docMk/>
          <pc:sldMk cId="855514415" sldId="822"/>
        </pc:sldMkLst>
        <pc:spChg chg="mod">
          <ac:chgData name="mahendra.cdac@gmail.com" userId="036982265d87b8e5" providerId="LiveId" clId="{52E387C5-4A7A-4302-B57C-FE8792254AB4}" dt="2021-05-23T18:04:09.404" v="15" actId="207"/>
          <ac:spMkLst>
            <pc:docMk/>
            <pc:sldMk cId="855514415" sldId="822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52E387C5-4A7A-4302-B57C-FE8792254AB4}" dt="2021-05-24T03:15:19.911" v="29" actId="47"/>
        <pc:sldMkLst>
          <pc:docMk/>
          <pc:sldMk cId="2038578431" sldId="823"/>
        </pc:sldMkLst>
      </pc:sldChg>
      <pc:sldChg chg="del">
        <pc:chgData name="mahendra.cdac@gmail.com" userId="036982265d87b8e5" providerId="LiveId" clId="{52E387C5-4A7A-4302-B57C-FE8792254AB4}" dt="2021-05-24T03:05:47.559" v="27" actId="47"/>
        <pc:sldMkLst>
          <pc:docMk/>
          <pc:sldMk cId="1660719378" sldId="926"/>
        </pc:sldMkLst>
      </pc:sldChg>
      <pc:sldChg chg="mod modShow">
        <pc:chgData name="mahendra.cdac@gmail.com" userId="036982265d87b8e5" providerId="LiveId" clId="{52E387C5-4A7A-4302-B57C-FE8792254AB4}" dt="2021-05-24T03:16:36.025" v="30" actId="729"/>
        <pc:sldMkLst>
          <pc:docMk/>
          <pc:sldMk cId="3517147860" sldId="1006"/>
        </pc:sldMkLst>
      </pc:sldChg>
      <pc:sldChg chg="mod modShow">
        <pc:chgData name="mahendra.cdac@gmail.com" userId="036982265d87b8e5" providerId="LiveId" clId="{52E387C5-4A7A-4302-B57C-FE8792254AB4}" dt="2021-05-24T03:16:36.025" v="30" actId="729"/>
        <pc:sldMkLst>
          <pc:docMk/>
          <pc:sldMk cId="3022467696" sldId="1009"/>
        </pc:sldMkLst>
      </pc:sldChg>
      <pc:sldChg chg="mod modShow">
        <pc:chgData name="mahendra.cdac@gmail.com" userId="036982265d87b8e5" providerId="LiveId" clId="{52E387C5-4A7A-4302-B57C-FE8792254AB4}" dt="2021-05-24T03:16:36.025" v="30" actId="729"/>
        <pc:sldMkLst>
          <pc:docMk/>
          <pc:sldMk cId="3168046755" sldId="1010"/>
        </pc:sldMkLst>
      </pc:sldChg>
      <pc:sldChg chg="mod modShow">
        <pc:chgData name="mahendra.cdac@gmail.com" userId="036982265d87b8e5" providerId="LiveId" clId="{52E387C5-4A7A-4302-B57C-FE8792254AB4}" dt="2021-05-24T03:16:36.025" v="30" actId="729"/>
        <pc:sldMkLst>
          <pc:docMk/>
          <pc:sldMk cId="558940954" sldId="1011"/>
        </pc:sldMkLst>
      </pc:sldChg>
      <pc:sldChg chg="delSp modSp modAnim">
        <pc:chgData name="mahendra.cdac@gmail.com" userId="036982265d87b8e5" providerId="LiveId" clId="{52E387C5-4A7A-4302-B57C-FE8792254AB4}" dt="2021-05-23T17:54:15.235" v="12" actId="20577"/>
        <pc:sldMkLst>
          <pc:docMk/>
          <pc:sldMk cId="4285678271" sldId="1024"/>
        </pc:sldMkLst>
        <pc:spChg chg="del">
          <ac:chgData name="mahendra.cdac@gmail.com" userId="036982265d87b8e5" providerId="LiveId" clId="{52E387C5-4A7A-4302-B57C-FE8792254AB4}" dt="2021-05-23T17:54:05.173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52E387C5-4A7A-4302-B57C-FE8792254AB4}" dt="2021-05-23T17:54:15.235" v="12" actId="20577"/>
          <ac:spMkLst>
            <pc:docMk/>
            <pc:sldMk cId="4285678271" sldId="1024"/>
            <ac:spMk id="30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http://www.c4learn.com/c-programming/c-pointer-to-array-of-function/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http://www.c4learn.com/c-programming/c-pointer-to-array-of-function/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81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12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r>
              <a:rPr lang="en-IN" sz="1800" dirty="0">
                <a:latin typeface="Arial" charset="0"/>
                <a:ea typeface="Droid Sans Fallback" charset="0"/>
                <a:cs typeface="Droid Sans Fallback" charset="0"/>
              </a:rPr>
              <a:t>MTU-Michigon-Chapter5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17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18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19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76B0C5-3DFD-4AD0-94B5-4E3694AEBCEF}" type="slidenum">
              <a:rPr lang="en-IN"/>
              <a:pPr/>
              <a:t>21</a:t>
            </a:fld>
            <a:endParaRPr lang="en-IN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http://www.yukselgunal.org/c/pointers_in_func_args.pdf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*(*</a:t>
            </a:r>
            <a:r>
              <a:rPr lang="en-US" dirty="0" err="1"/>
              <a:t>ptr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simply declaring a double pointer.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 symbol after “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represents that , function is not returning any value.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represents that , function is not taking any parameter.</a:t>
            </a:r>
          </a:p>
          <a:p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declaration tells us ….</a:t>
            </a:r>
          </a:p>
          <a:p>
            <a:r>
              <a:rPr lang="en-US" dirty="0">
                <a:effectLst/>
              </a:rPr>
              <a:t>Declare Pointer variable that can store address of function which does not return anything and doesn’t take any parameter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 : Initializing Pointer</a:t>
            </a:r>
          </a:p>
          <a:p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en-US" dirty="0" err="1"/>
              <a:t>display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will store address of function in pointer variable.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 : Calling a function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dirty="0" err="1"/>
              <a:t>ptr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)();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(*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 we can call function display();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dirty="0" err="1"/>
              <a:t>ptr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dirty="0" err="1"/>
              <a:t>ptr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(*&amp;</a:t>
            </a:r>
            <a:r>
              <a:rPr lang="en-US" dirty="0"/>
              <a:t>display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/>
              <a:t>display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display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77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57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57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eDESD2021</a:t>
            </a:r>
          </a:p>
          <a:p>
            <a:pPr algn="ctr" eaLnBrk="1" hangingPunct="1">
              <a:lnSpc>
                <a:spcPct val="150000"/>
              </a:lnSpc>
            </a:pPr>
            <a:endParaRPr lang="en-US" altLang="en-US" sz="1500" b="1" dirty="0">
              <a:solidFill>
                <a:srgbClr val="002060"/>
              </a:solidFill>
              <a:latin typeface="Imprint MT Shadow" pitchFamily="82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26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219200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 and Subtraction of two pointers.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  <p:sp>
        <p:nvSpPr>
          <p:cNvPr id="29710" name="Text Box 5"/>
          <p:cNvSpPr txBox="1">
            <a:spLocks noChangeArrowheads="1"/>
          </p:cNvSpPr>
          <p:nvPr/>
        </p:nvSpPr>
        <p:spPr bwMode="auto">
          <a:xfrm>
            <a:off x="2362200" y="1966079"/>
            <a:ext cx="425526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</a:t>
            </a:r>
            <a:r>
              <a:rPr lang="en-US" altLang="en-US" sz="1800" b="1" dirty="0" err="1">
                <a:latin typeface="Courier New" pitchFamily="49" charset="0"/>
              </a:rPr>
              <a:t>sal</a:t>
            </a:r>
            <a:r>
              <a:rPr lang="en-US" altLang="en-US" sz="1800" b="1" dirty="0">
                <a:latin typeface="Courier New" pitchFamily="49" charset="0"/>
              </a:rPr>
              <a:t>[10];</a:t>
            </a: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*ptr1;</a:t>
            </a: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*ptr2;</a:t>
            </a:r>
          </a:p>
          <a:p>
            <a:pPr eaLnBrk="1" hangingPunct="1"/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Ptr1 = &amp;</a:t>
            </a:r>
            <a:r>
              <a:rPr lang="en-US" altLang="en-US" sz="1800" b="1" dirty="0" err="1">
                <a:latin typeface="Courier New" pitchFamily="49" charset="0"/>
              </a:rPr>
              <a:t>sal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Ptr2 = ptr1 + 4;</a:t>
            </a:r>
          </a:p>
          <a:p>
            <a:pPr eaLnBrk="1" hangingPunct="1"/>
            <a:endParaRPr lang="en-US" altLang="en-US" sz="1800" b="1" dirty="0">
              <a:solidFill>
                <a:srgbClr val="0066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 err="1">
                <a:solidFill>
                  <a:srgbClr val="00660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(“%d”, </a:t>
            </a:r>
            <a:r>
              <a:rPr lang="en-US" altLang="en-US" sz="1800" b="1" dirty="0">
                <a:solidFill>
                  <a:srgbClr val="FF6600"/>
                </a:solidFill>
                <a:latin typeface="Courier New" pitchFamily="49" charset="0"/>
              </a:rPr>
              <a:t>ptr2-ptr1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 flipV="1">
            <a:off x="48006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276600" y="4800600"/>
            <a:ext cx="37106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(Ptr2 – ptr1)/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(float)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219200" y="6324600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85762" y="5587425"/>
            <a:ext cx="8682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Prints the number of elements stored from ptr1 to ptr2 </a:t>
            </a:r>
          </a:p>
        </p:txBody>
      </p:sp>
    </p:spTree>
    <p:extLst>
      <p:ext uri="{BB962C8B-B14F-4D97-AF65-F5344CB8AC3E}">
        <p14:creationId xmlns:p14="http://schemas.microsoft.com/office/powerpoint/2010/main" xmlns="" val="7783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animBg="1"/>
      <p:bldP spid="107532" grpId="0"/>
      <p:bldP spid="107534" grpId="0" autoUpdateAnimBg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26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219200"/>
          </a:xfrm>
        </p:spPr>
        <p:txBody>
          <a:bodyPr/>
          <a:lstStyle/>
          <a:p>
            <a:pPr lvl="1" algn="ctr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operators and Pointers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  <p:sp>
        <p:nvSpPr>
          <p:cNvPr id="29710" name="Text Box 5"/>
          <p:cNvSpPr txBox="1">
            <a:spLocks noChangeArrowheads="1"/>
          </p:cNvSpPr>
          <p:nvPr/>
        </p:nvSpPr>
        <p:spPr bwMode="auto">
          <a:xfrm>
            <a:off x="2362200" y="1966079"/>
            <a:ext cx="425526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</a:t>
            </a:r>
            <a:r>
              <a:rPr lang="en-US" altLang="en-US" sz="1800" b="1" dirty="0" err="1">
                <a:latin typeface="Courier New" pitchFamily="49" charset="0"/>
              </a:rPr>
              <a:t>sal</a:t>
            </a:r>
            <a:r>
              <a:rPr lang="en-US" altLang="en-US" sz="1800" b="1" dirty="0">
                <a:latin typeface="Courier New" pitchFamily="49" charset="0"/>
              </a:rPr>
              <a:t>[10];</a:t>
            </a: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*ptr1;</a:t>
            </a: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*ptr2;</a:t>
            </a:r>
          </a:p>
          <a:p>
            <a:pPr eaLnBrk="1" hangingPunct="1"/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Ptr1 = &amp;</a:t>
            </a:r>
            <a:r>
              <a:rPr lang="en-US" altLang="en-US" sz="1800" b="1" dirty="0" err="1">
                <a:latin typeface="Courier New" pitchFamily="49" charset="0"/>
              </a:rPr>
              <a:t>sal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Ptr2 = ptr1 + 4;</a:t>
            </a:r>
          </a:p>
          <a:p>
            <a:pPr eaLnBrk="1" hangingPunct="1"/>
            <a:endParaRPr lang="en-US" altLang="en-US" sz="1800" b="1" dirty="0">
              <a:solidFill>
                <a:srgbClr val="0066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 err="1">
                <a:solidFill>
                  <a:srgbClr val="00660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(“%d”, </a:t>
            </a:r>
            <a:r>
              <a:rPr lang="en-US" altLang="en-US" sz="1800" b="1" dirty="0">
                <a:solidFill>
                  <a:srgbClr val="FF6600"/>
                </a:solidFill>
                <a:latin typeface="Courier New" pitchFamily="49" charset="0"/>
              </a:rPr>
              <a:t>ptr2&gt;ptr1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 flipV="1">
            <a:off x="48006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2362200" y="4800600"/>
            <a:ext cx="533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altLang="en-US" sz="1600" b="1" dirty="0">
                <a:latin typeface="Verdana" pitchFamily="34" charset="0"/>
              </a:rPr>
              <a:t>Equal to (Ptr2 – ptr1)&gt;0</a:t>
            </a:r>
          </a:p>
          <a:p>
            <a:pPr algn="just" eaLnBrk="1" hangingPunct="1"/>
            <a:r>
              <a:rPr lang="en-US" altLang="en-US" sz="1600" b="1" dirty="0">
                <a:latin typeface="Verdana" pitchFamily="34" charset="0"/>
              </a:rPr>
              <a:t>If ptr2-ptr1 is allowed, then ptr2-ptr1&gt;0 is allowed (&lt;, == also).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219200" y="6443246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85762" y="5706071"/>
            <a:ext cx="8682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Prints either 0 or 1</a:t>
            </a:r>
          </a:p>
        </p:txBody>
      </p:sp>
    </p:spTree>
    <p:extLst>
      <p:ext uri="{BB962C8B-B14F-4D97-AF65-F5344CB8AC3E}">
        <p14:creationId xmlns:p14="http://schemas.microsoft.com/office/powerpoint/2010/main" xmlns="" val="1641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animBg="1"/>
      <p:bldP spid="107532" grpId="0"/>
      <p:bldP spid="107534" grpId="0" autoUpdateAnimBg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Review of Pointers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49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What is a pointer? </a:t>
            </a:r>
          </a:p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indirection operator (*) &amp; Address of operator?</a:t>
            </a:r>
          </a:p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test whether a pointer is pointing to something meaningful?</a:t>
            </a:r>
          </a:p>
          <a:p>
            <a:pPr algn="just" eaLnBrk="1">
              <a:buSzPct val="55000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IN" sz="2000" dirty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Char *m=NULL;             /*Always initialize with NULL*/</a:t>
            </a:r>
          </a:p>
          <a:p>
            <a:pPr algn="just" eaLnBrk="1">
              <a:buSzPct val="55000"/>
            </a:pPr>
            <a:r>
              <a:rPr lang="en-IN" sz="2000" dirty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			…………….</a:t>
            </a:r>
          </a:p>
          <a:p>
            <a:pPr algn="just" eaLnBrk="1">
              <a:buSzPct val="55000"/>
            </a:pPr>
            <a:r>
              <a:rPr lang="en-IN" sz="2000" dirty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			if(m) {………It is safe to use the pointer……..}</a:t>
            </a:r>
          </a:p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Arithmetic</a:t>
            </a:r>
          </a:p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Garbage Pointers</a:t>
            </a:r>
          </a:p>
          <a:p>
            <a:pPr marL="800100" lvl="1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OS does not allocate memory – </a:t>
            </a:r>
            <a:r>
              <a:rPr lang="en-I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Segmentation problem</a:t>
            </a:r>
          </a:p>
          <a:p>
            <a:pPr marL="800100" lvl="1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allocated non-existing memory – </a:t>
            </a:r>
            <a:r>
              <a:rPr lang="en-I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Bus error</a:t>
            </a:r>
          </a:p>
          <a:p>
            <a:pPr marL="800100" lvl="1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the memory of our own code segment – </a:t>
            </a:r>
            <a:r>
              <a:rPr lang="en-IN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Data corruption</a:t>
            </a:r>
          </a:p>
          <a:p>
            <a:pPr marL="342900" indent="-342900" algn="just" eaLnBrk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pointer in C – </a:t>
            </a:r>
            <a:r>
              <a:rPr lang="en-IN" sz="2000" dirty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NULL pointer 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Points to Nothing – Dereferencing causes segmentation problem – To define, include “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or “</a:t>
            </a:r>
            <a:r>
              <a:rPr lang="en-IN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stdlib.h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06106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026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Creation of a pointer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&amp; variable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Returns variable’s memory address</a:t>
            </a:r>
          </a:p>
          <a:p>
            <a:pPr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Dereferencing a pointer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* pointer 	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Returns contents stored at address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Indirect assignment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* pointer =</a:t>
            </a:r>
            <a:r>
              <a:rPr lang="en-US" altLang="en-US" sz="2000" kern="1200" dirty="0" err="1">
                <a:ea typeface="+mn-ea"/>
                <a:cs typeface="+mn-cs"/>
              </a:rPr>
              <a:t>val</a:t>
            </a:r>
            <a:r>
              <a:rPr lang="en-US" altLang="en-US" sz="2000" kern="1200" dirty="0">
                <a:ea typeface="+mn-ea"/>
                <a:cs typeface="+mn-cs"/>
              </a:rPr>
              <a:t>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Stores value at address pointed by the pointer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Assignment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pointer =</a:t>
            </a:r>
            <a:r>
              <a:rPr lang="en-US" altLang="en-US" sz="2000" kern="1200" dirty="0" err="1">
                <a:ea typeface="+mn-ea"/>
                <a:cs typeface="+mn-cs"/>
              </a:rPr>
              <a:t>ptr</a:t>
            </a:r>
            <a:r>
              <a:rPr lang="en-US" altLang="en-US" sz="2000" kern="1200" dirty="0">
                <a:ea typeface="+mn-ea"/>
                <a:cs typeface="+mn-cs"/>
              </a:rPr>
              <a:t> 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Stores pointer in another variable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Review of Pointers…</a:t>
            </a:r>
          </a:p>
        </p:txBody>
      </p:sp>
    </p:spTree>
    <p:extLst>
      <p:ext uri="{BB962C8B-B14F-4D97-AF65-F5344CB8AC3E}">
        <p14:creationId xmlns:p14="http://schemas.microsoft.com/office/powerpoint/2010/main" xmlns="" val="3318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(ii). Arrays &amp; Pointers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Arrays and Pointers</a:t>
            </a:r>
          </a:p>
        </p:txBody>
      </p:sp>
      <p:sp>
        <p:nvSpPr>
          <p:cNvPr id="337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724400" cy="4830763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1700" dirty="0"/>
              <a:t>Array </a:t>
            </a:r>
            <a:r>
              <a:rPr lang="en-US" altLang="en-US" sz="1700" dirty="0">
                <a:sym typeface="Symbol" pitchFamily="18" charset="2"/>
              </a:rPr>
              <a:t> </a:t>
            </a:r>
            <a:r>
              <a:rPr lang="en-US" altLang="en-US" sz="1700" dirty="0"/>
              <a:t>pointer to the first (0th) array element (Array Name is </a:t>
            </a:r>
            <a:r>
              <a:rPr lang="en-US" altLang="en-US" sz="1700" dirty="0" err="1"/>
              <a:t>const</a:t>
            </a:r>
            <a:r>
              <a:rPr lang="en-US" altLang="en-US" sz="1700" dirty="0"/>
              <a:t> </a:t>
            </a:r>
            <a:r>
              <a:rPr lang="en-US" altLang="en-US" sz="1700" dirty="0" err="1"/>
              <a:t>ptr</a:t>
            </a:r>
            <a:r>
              <a:rPr lang="en-US" altLang="en-US" sz="1700" dirty="0"/>
              <a:t>)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1700" dirty="0"/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</a:rPr>
              <a:t>a[i]  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  *(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a+i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*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arr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arr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[0]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arr+i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arr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[i] </a:t>
            </a:r>
          </a:p>
          <a:p>
            <a:pPr marL="457200" lvl="1" indent="0" eaLnBrk="1" hangingPunct="1">
              <a:buNone/>
            </a:pP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   = 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arr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 + (i*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sizeof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7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datatype</a:t>
            </a:r>
            <a:r>
              <a:rPr lang="en-US" altLang="en-US" sz="17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))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1700" dirty="0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1700" dirty="0"/>
              <a:t>An array is passed to a function as a pointer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700" b="1" dirty="0">
                <a:solidFill>
                  <a:srgbClr val="003300"/>
                </a:solidFill>
              </a:rPr>
              <a:t>The array size is lost </a:t>
            </a:r>
            <a:r>
              <a:rPr lang="en-US" altLang="en-US" sz="1700" dirty="0">
                <a:solidFill>
                  <a:srgbClr val="003300"/>
                </a:solidFill>
              </a:rPr>
              <a:t>!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1700" dirty="0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1700" dirty="0"/>
              <a:t>Usually bad style to interchange arrays and pointers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700" b="1" dirty="0">
                <a:solidFill>
                  <a:srgbClr val="003300"/>
                </a:solidFill>
              </a:rPr>
              <a:t>Avoid pointer arithmetic!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334000" y="1841500"/>
            <a:ext cx="15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</a:rPr>
              <a:t>int *array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6324600" y="2133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953000" y="2286000"/>
            <a:ext cx="4044697" cy="435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foo(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array[],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 unsigned int size)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array[size - 1]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main(void)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int a[10], b[5];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foo(a, 10)… foo(b, 5)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u="sng" dirty="0">
              <a:latin typeface="Courier New" pitchFamily="49" charset="0"/>
            </a:endParaRP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358063" y="1676400"/>
            <a:ext cx="1444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dirty="0">
                <a:solidFill>
                  <a:srgbClr val="C00000"/>
                </a:solidFill>
                <a:latin typeface="Tahoma" pitchFamily="34" charset="0"/>
              </a:rPr>
              <a:t>Must explicitly</a:t>
            </a:r>
          </a:p>
          <a:p>
            <a:r>
              <a:rPr lang="en-US" altLang="en-US" sz="1600" dirty="0">
                <a:solidFill>
                  <a:srgbClr val="C00000"/>
                </a:solidFill>
                <a:latin typeface="Tahoma" pitchFamily="34" charset="0"/>
              </a:rPr>
              <a:t>pass the size</a:t>
            </a: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7620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211303" y="914400"/>
            <a:ext cx="2725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21519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  <p:bldP spid="119816" grpId="0" animBg="1"/>
      <p:bldP spid="119817" grpId="0" animBg="1"/>
      <p:bldP spid="119819" grpId="0"/>
      <p:bldP spid="119820" grpId="0" animBg="1"/>
      <p:bldP spid="1198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4953000" cy="5022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foo(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array[],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 unsigned int size)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printf</a:t>
            </a:r>
            <a:r>
              <a:rPr lang="en-US" altLang="en-US" sz="1800" b="1" dirty="0">
                <a:latin typeface="Courier New" pitchFamily="49" charset="0"/>
              </a:rPr>
              <a:t>(“%d\n”, </a:t>
            </a:r>
            <a:r>
              <a:rPr lang="en-US" altLang="en-US" sz="1800" b="1" dirty="0" err="1">
                <a:latin typeface="Courier New" pitchFamily="49" charset="0"/>
              </a:rPr>
              <a:t>sizeof</a:t>
            </a:r>
            <a:r>
              <a:rPr lang="en-US" altLang="en-US" sz="1800" b="1" dirty="0">
                <a:latin typeface="Courier New" pitchFamily="49" charset="0"/>
              </a:rPr>
              <a:t>(array));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main(void)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int a[10], b[5];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foo(a, 10)… foo(b, 5)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printf</a:t>
            </a:r>
            <a:r>
              <a:rPr lang="en-US" altLang="en-US" sz="1800" b="1" dirty="0">
                <a:latin typeface="Courier New" pitchFamily="49" charset="0"/>
              </a:rPr>
              <a:t>(“%d\n”, </a:t>
            </a:r>
            <a:r>
              <a:rPr lang="en-US" altLang="en-US" sz="1800" b="1" dirty="0" err="1">
                <a:latin typeface="Courier New" pitchFamily="49" charset="0"/>
              </a:rPr>
              <a:t>sizeof</a:t>
            </a:r>
            <a:r>
              <a:rPr lang="en-US" altLang="en-US" sz="1800" b="1" dirty="0">
                <a:latin typeface="Courier New" pitchFamily="49" charset="0"/>
              </a:rPr>
              <a:t>(a));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u="sng" dirty="0">
              <a:latin typeface="Courier New" pitchFamily="49" charset="0"/>
            </a:endParaRPr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 flipH="1">
            <a:off x="5003800" y="2743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H="1">
            <a:off x="4724400" y="548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5746750" y="25146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What does this print?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5594350" y="5272087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What does this print?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5791200" y="2909887"/>
            <a:ext cx="2839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Prints the size of an int:  4</a:t>
            </a:r>
            <a:endParaRPr lang="en-US" altLang="en-US" sz="1800" b="1" dirty="0"/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6629400" y="5715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40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5715000" y="3666292"/>
            <a:ext cx="283923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(Because </a:t>
            </a:r>
            <a:r>
              <a:rPr lang="en-US" altLang="en-US" sz="2000" b="1" dirty="0">
                <a:latin typeface="Courier New" pitchFamily="49" charset="0"/>
              </a:rPr>
              <a:t>array</a:t>
            </a:r>
            <a:r>
              <a:rPr lang="en-US" altLang="en-US" sz="1800" dirty="0"/>
              <a:t> is really</a:t>
            </a:r>
          </a:p>
          <a:p>
            <a:pPr eaLnBrk="1" hangingPunct="1"/>
            <a:r>
              <a:rPr lang="en-US" altLang="en-US" sz="1800" dirty="0"/>
              <a:t>a pointer)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Arrays and Pointers…</a:t>
            </a:r>
          </a:p>
        </p:txBody>
      </p:sp>
    </p:spTree>
    <p:extLst>
      <p:ext uri="{BB962C8B-B14F-4D97-AF65-F5344CB8AC3E}">
        <p14:creationId xmlns:p14="http://schemas.microsoft.com/office/powerpoint/2010/main" xmlns="" val="34045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7" grpId="0"/>
      <p:bldP spid="125968" grpId="0"/>
      <p:bldP spid="1259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841" y="1371600"/>
            <a:ext cx="8817120" cy="1676400"/>
          </a:xfrm>
          <a:ln/>
        </p:spPr>
        <p:txBody>
          <a:bodyPr tIns="20900"/>
          <a:lstStyle/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array can store pointers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addresses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array of pointers in a similar way to a multi dimensional array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Example1:</a:t>
            </a:r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Store and print the names of three students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endParaRPr lang="en-IN" sz="18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47800" y="3505200"/>
            <a:ext cx="7162800" cy="28194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main()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*students[]={“Ram”, “John”, “Abdul”};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for (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=0;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&lt;3;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++} 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(“%s\n”, students[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]);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}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return 0;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pPr marL="285750" indent="-106363" algn="just">
              <a:spcAft>
                <a:spcPts val="1293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sz="1700" dirty="0">
                <a:latin typeface="Verdana" pitchFamily="34" charset="0"/>
              </a:rPr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9144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What is a pointer array?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96930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848600" cy="39624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/*  Return name of n-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th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month */</a:t>
            </a:r>
          </a:p>
          <a:p>
            <a:endParaRPr lang="en-IN" b="1" dirty="0">
              <a:solidFill>
                <a:schemeClr val="tx1"/>
              </a:solidFill>
              <a:latin typeface="Courier New" pitchFamily="49" charset="0"/>
              <a:ea typeface="+mn-ea"/>
              <a:cs typeface="Arial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char *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month_name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n)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{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static char *name[] = {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	"Illegal month",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	"January", "February", "March",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	"April", "May", "June",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	"July", "August, "September",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	"October", "November", "December"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};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	return (n &lt; 1 || n &gt; 12) ? name[0] : name[n];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		}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905470"/>
            <a:ext cx="883920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2: 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function which returns a pointer to a character string containing the name of the nth month.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675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3086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Memory Representation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405" y="1857376"/>
            <a:ext cx="5511795" cy="3248024"/>
            <a:chOff x="2184405" y="1857376"/>
            <a:chExt cx="5511795" cy="3248024"/>
          </a:xfrm>
        </p:grpSpPr>
        <p:grpSp>
          <p:nvGrpSpPr>
            <p:cNvPr id="3" name="Group 2"/>
            <p:cNvGrpSpPr/>
            <p:nvPr/>
          </p:nvGrpSpPr>
          <p:grpSpPr>
            <a:xfrm>
              <a:off x="2184405" y="1861066"/>
              <a:ext cx="5511795" cy="3244334"/>
              <a:chOff x="2184405" y="1861066"/>
              <a:chExt cx="5511795" cy="3244334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209800" y="3733800"/>
                <a:ext cx="685800" cy="457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urier New" pitchFamily="49" charset="0"/>
                  </a:rPr>
                  <a:t>………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184405" y="1861066"/>
                <a:ext cx="5511795" cy="3244334"/>
                <a:chOff x="736605" y="1861066"/>
                <a:chExt cx="5511795" cy="3244334"/>
              </a:xfrm>
            </p:grpSpPr>
            <p:grpSp>
              <p:nvGrpSpPr>
                <p:cNvPr id="8" name="Group 5"/>
                <p:cNvGrpSpPr>
                  <a:grpSpLocks/>
                </p:cNvGrpSpPr>
                <p:nvPr/>
              </p:nvGrpSpPr>
              <p:grpSpPr bwMode="auto">
                <a:xfrm>
                  <a:off x="762000" y="2362200"/>
                  <a:ext cx="685800" cy="2743200"/>
                  <a:chOff x="2256" y="2352"/>
                  <a:chExt cx="1920" cy="1728"/>
                </a:xfrm>
              </p:grpSpPr>
              <p:sp>
                <p:nvSpPr>
                  <p:cNvPr id="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12</a:t>
                    </a:r>
                  </a:p>
                </p:txBody>
              </p:sp>
              <p:sp>
                <p:nvSpPr>
                  <p:cNvPr id="1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11</a:t>
                    </a:r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	</a:t>
                    </a:r>
                  </a:p>
                </p:txBody>
              </p:sp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36605" y="1861066"/>
                  <a:ext cx="7873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/>
                    <a:t>name</a:t>
                  </a:r>
                </a:p>
              </p:txBody>
            </p:sp>
            <p:grpSp>
              <p:nvGrpSpPr>
                <p:cNvPr id="14" name="Group 5"/>
                <p:cNvGrpSpPr>
                  <a:grpSpLocks/>
                </p:cNvGrpSpPr>
                <p:nvPr/>
              </p:nvGrpSpPr>
              <p:grpSpPr bwMode="auto">
                <a:xfrm>
                  <a:off x="3962400" y="2362200"/>
                  <a:ext cx="2286000" cy="2743200"/>
                  <a:chOff x="2256" y="2352"/>
                  <a:chExt cx="1920" cy="1728"/>
                </a:xfrm>
              </p:grpSpPr>
              <p:sp>
                <p:nvSpPr>
                  <p:cNvPr id="1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December</a:t>
                    </a:r>
                  </a:p>
                </p:txBody>
              </p:sp>
              <p:sp>
                <p:nvSpPr>
                  <p:cNvPr id="1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November</a:t>
                    </a:r>
                  </a:p>
                </p:txBody>
              </p:sp>
              <p:sp>
                <p:nvSpPr>
                  <p:cNvPr id="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February</a:t>
                    </a:r>
                  </a:p>
                </p:txBody>
              </p:sp>
              <p:sp>
                <p:nvSpPr>
                  <p:cNvPr id="2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January	</a:t>
                    </a:r>
                  </a:p>
                </p:txBody>
              </p:sp>
              <p:sp>
                <p:nvSpPr>
                  <p:cNvPr id="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Illegal Month</a:t>
                    </a:r>
                  </a:p>
                </p:txBody>
              </p:sp>
            </p:grp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1210924" y="2590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0480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5052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4196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876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994405" y="1857376"/>
              <a:ext cx="787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82187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(i) Introduction to Pointers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(iii). Pointers with Functions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Pointers as Function Arguments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762000"/>
            <a:ext cx="8621280" cy="1600200"/>
          </a:xfrm>
          <a:ln/>
        </p:spPr>
        <p:txBody>
          <a:bodyPr tIns="20900"/>
          <a:lstStyle/>
          <a:p>
            <a:pPr marL="380791" indent="-285750" algn="just">
              <a:lnSpc>
                <a:spcPct val="150000"/>
              </a:lnSpc>
              <a:buSzPct val="45000"/>
              <a:buFont typeface="Wingdings" pitchFamily="2" charset="2"/>
              <a:buChar char="q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600" b="1" dirty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do we need to pass a pointer to a function?</a:t>
            </a:r>
          </a:p>
          <a:p>
            <a:pPr marL="780841" lvl="1" algn="just">
              <a:lnSpc>
                <a:spcPct val="150000"/>
              </a:lnSpc>
              <a:buSzPct val="45000"/>
              <a:buFont typeface="Wingdings" pitchFamily="2" charset="2"/>
              <a:buChar char="q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allows a function to </a:t>
            </a:r>
            <a:r>
              <a:rPr lang="en-IN" sz="1400" b="1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alter or change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value of a variable </a:t>
            </a:r>
            <a:r>
              <a:rPr lang="en-IN" sz="1400" b="1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outside their scope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It gives read and write permissions to a function to the data stored in that variable.</a:t>
            </a:r>
          </a:p>
          <a:p>
            <a:pPr marL="95041" indent="0" algn="just">
              <a:lnSpc>
                <a:spcPct val="150000"/>
              </a:lnSpc>
              <a:buSzPct val="45000"/>
              <a:buNone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endParaRPr lang="en-US" sz="16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81000" y="2438400"/>
            <a:ext cx="4876800" cy="40257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</a:rPr>
              <a:t>&gt;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int swap(int *m, int *n);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int main()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int a = 3, b = 4;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(“Before Swap:\n”)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(“a = %d, b = %d\n", a, b)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swap(&amp;a, &amp;b);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(“After swap:\n”)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(“a = %d, b = %d\n", a, b)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  return 0;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410200" y="2456901"/>
            <a:ext cx="3581400" cy="2696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int swap(int *m, int *n)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	int temp;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	temp = *m;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	*m = *m;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	*n = temp;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	return 0; 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118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Function Pointers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76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Till now, we have seen the concept of pointers to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08537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it possible to define pointers to code???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Yes. We can define pointers that 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point to functions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704272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is it possible?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Functions also occupy memory locations, hence, every function will have an address just like a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2246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Function Pointers…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900" b="1" kern="12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do we need function pointers?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Used when alternative functions to perform similar tasks on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To pass a function as a parameter in a function call and can be returned from a function.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Efficiency.</a:t>
            </a:r>
          </a:p>
          <a:p>
            <a:pPr>
              <a:lnSpc>
                <a:spcPct val="150000"/>
              </a:lnSpc>
            </a:pPr>
            <a:r>
              <a:rPr lang="en-US" sz="1900" b="1" kern="12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a function pointer is different from a variable pointer?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7028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do not allocate or </a:t>
            </a:r>
            <a:r>
              <a:rPr lang="en-US" sz="1900" dirty="0" err="1">
                <a:solidFill>
                  <a:srgbClr val="7028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deallocate</a:t>
            </a:r>
            <a:r>
              <a:rPr lang="en-US" sz="1900" dirty="0">
                <a:solidFill>
                  <a:srgbClr val="7028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memory to them.</a:t>
            </a:r>
          </a:p>
          <a:p>
            <a:pPr>
              <a:lnSpc>
                <a:spcPct val="150000"/>
              </a:lnSpc>
            </a:pPr>
            <a:r>
              <a:rPr lang="en-US" sz="1900" b="1" kern="12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the disadvantage?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Cumbersome syntax confuses both novice and experienced programmers. It disturbs the readability.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17574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Defining a Function Pointer</a:t>
            </a:r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12191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Verdana" pitchFamily="34" charset="0"/>
              </a:rPr>
              <a:t>What is a function pointer?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8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A pointer which stores the starting address of a function. Function pointer can be defined similar to a variable.</a:t>
            </a:r>
          </a:p>
          <a:p>
            <a:pPr marL="0" indent="0" algn="just"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Verdana" pitchFamily="34" charset="0"/>
              </a:rPr>
              <a:t>Example:</a:t>
            </a:r>
            <a:endParaRPr lang="en-US" sz="18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2209800"/>
            <a:ext cx="502920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Arial" pitchFamily="34" charset="0"/>
              </a:rPr>
              <a:t>#include&lt;</a:t>
            </a:r>
            <a:r>
              <a:rPr lang="en-US" b="1" dirty="0" err="1">
                <a:latin typeface="Courier New" pitchFamily="49" charset="0"/>
                <a:cs typeface="Arial" pitchFamily="34" charset="0"/>
              </a:rPr>
              <a:t>stdio.h</a:t>
            </a:r>
            <a:r>
              <a:rPr lang="en-US" b="1" dirty="0">
                <a:latin typeface="Courier New" pitchFamily="49" charset="0"/>
                <a:cs typeface="Arial" pitchFamily="34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void welcome();</a:t>
            </a:r>
          </a:p>
          <a:p>
            <a:endParaRPr lang="en-US" b="1" dirty="0">
              <a:latin typeface="Courier New" pitchFamily="49" charset="0"/>
              <a:cs typeface="Arial" pitchFamily="34" charset="0"/>
            </a:endParaRP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int main()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  </a:t>
            </a:r>
            <a:r>
              <a:rPr lang="en-US" b="1" dirty="0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void (*</a:t>
            </a:r>
            <a:r>
              <a:rPr lang="en-US" b="1" dirty="0" err="1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ptr</a:t>
            </a:r>
            <a:r>
              <a:rPr lang="en-US" b="1" dirty="0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)(); 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  </a:t>
            </a:r>
            <a:r>
              <a:rPr lang="en-US" b="1" dirty="0" err="1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ptr</a:t>
            </a:r>
            <a:r>
              <a:rPr lang="en-US" b="1" dirty="0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 = &amp;welcome;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  </a:t>
            </a:r>
            <a:r>
              <a:rPr lang="en-US" b="1" dirty="0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(*</a:t>
            </a:r>
            <a:r>
              <a:rPr lang="en-US" b="1" dirty="0" err="1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ptr</a:t>
            </a:r>
            <a:r>
              <a:rPr lang="en-US" b="1" dirty="0">
                <a:solidFill>
                  <a:srgbClr val="7028C0"/>
                </a:solidFill>
                <a:latin typeface="Courier New" pitchFamily="49" charset="0"/>
                <a:cs typeface="Arial" pitchFamily="34" charset="0"/>
              </a:rPr>
              <a:t>)();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  return(0);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Arial" pitchFamily="34" charset="0"/>
            </a:endParaRP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void welcome()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US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US" b="1" dirty="0">
                <a:latin typeface="Courier New" pitchFamily="49" charset="0"/>
                <a:cs typeface="Arial" pitchFamily="34" charset="0"/>
              </a:rPr>
              <a:t>(“I am function\n");</a:t>
            </a:r>
          </a:p>
          <a:p>
            <a:r>
              <a:rPr lang="en-US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90151" y="4333458"/>
            <a:ext cx="1200849" cy="408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3061900"/>
            <a:ext cx="2861681" cy="2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sz="1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1. Declare a function pointer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3886200"/>
            <a:ext cx="3004349" cy="2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sz="1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2. Initializing function pointer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0400" y="4038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4495800"/>
            <a:ext cx="2685351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None/>
            </a:pPr>
            <a:r>
              <a:rPr lang="en-US" sz="1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3. Calling a function using </a:t>
            </a:r>
          </a:p>
          <a:p>
            <a:pPr>
              <a:buNone/>
            </a:pPr>
            <a:r>
              <a:rPr lang="en-US" sz="1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pointer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735641" y="3354288"/>
            <a:ext cx="2455359" cy="37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20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Function Pointer – How to use?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8977853"/>
              </p:ext>
            </p:extLst>
          </p:nvPr>
        </p:nvGraphicFramePr>
        <p:xfrm>
          <a:off x="381000" y="1219200"/>
          <a:ext cx="8610602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Declaration Of Function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Initialization of function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Calling functions using function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Type: None Parameter  : 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void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&amp;display;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Type : Integer Parameter    : 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&amp;display;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 result; 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 =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Type : Float Parameter    : 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&amp;display;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 result; 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 =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101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Type : Char Parameter    : 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&amp;display;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 result; 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 = (*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ptr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)();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647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633412"/>
          </a:xfrm>
        </p:spPr>
        <p:txBody>
          <a:bodyPr/>
          <a:lstStyle/>
          <a:p>
            <a:r>
              <a:rPr lang="en-US" sz="3200" b="1" dirty="0"/>
              <a:t>Function Pointer as an argument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76199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pass a function pointer as a function's argument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this when you want to pass a pointer to a callback function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1" y="2063159"/>
            <a:ext cx="8381999" cy="4258464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char*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compare_strings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(char*, char*, int (*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)(const char*,                                                            const char*));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char str1[80], str2[80];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/* function pointer */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int (*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)(const char *, const char *);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/* Assign address of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700" b="1" i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two strings.\n");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s%s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", str1, str2</a:t>
            </a:r>
            <a:r>
              <a:rPr lang="en-US" altLang="en-US" sz="17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just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7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 // (*</a:t>
            </a:r>
            <a:r>
              <a:rPr lang="en-US" altLang="en-US" sz="1700" b="1" i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functPtr</a:t>
            </a:r>
            <a:r>
              <a:rPr lang="en-US" altLang="en-US" sz="17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 str1</a:t>
            </a:r>
            <a:r>
              <a:rPr lang="en-US" altLang="en-US" sz="1700" b="1" i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str2 );</a:t>
            </a:r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25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633412"/>
          </a:xfrm>
        </p:spPr>
        <p:txBody>
          <a:bodyPr/>
          <a:lstStyle/>
          <a:p>
            <a:r>
              <a:rPr lang="en-US" sz="3200" b="1" dirty="0"/>
              <a:t>Function Pointer as an argument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1" y="1224215"/>
            <a:ext cx="8381999" cy="4781685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/* pass address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strcmp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via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functPtr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algn="just"/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("Are \"%s\" and \"%s\" equal? : %s\n", str1, str2,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compare_strings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(str1, str2,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functPtr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just"/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/* Function to compare strings */</a:t>
            </a:r>
          </a:p>
          <a:p>
            <a:pPr algn="just"/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char*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compare_strings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(char *info, char *s2, int (*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cmp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 (const char*, const char*))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if(!(*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cmp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)(info, s2))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        return ("Yes, they are same");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           return("No, they are not same");</a:t>
            </a:r>
          </a:p>
          <a:p>
            <a:pPr algn="just"/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85551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Arrays of Function pointers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935995"/>
            <a:ext cx="8229600" cy="5566515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Function prototypes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add(int, int);	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(int, int);   	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Array of function pointers – Stores address of functions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int(*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arrfunc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[3])();	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en-US" sz="1700" b="1" i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pointer to Array </a:t>
            </a:r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of function pointers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int(*(*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)[3])();	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Store function name in array of functions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arrfunc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[0]=add;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arrfunc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[1]=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Store the address of function array to function pointer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=&amp;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arrfunc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xmlns="" val="1299228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Arrays of Function pointers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1495735"/>
            <a:ext cx="7162800" cy="4520074"/>
          </a:xfrm>
          <a:prstGeom prst="rect">
            <a:avLst/>
          </a:prstGeom>
          <a:solidFill>
            <a:srgbClr val="FC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Call the first function ‘add’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("%d\n",(**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funcptr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)(4, 5));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Call the second function ‘</a:t>
            </a:r>
            <a:r>
              <a:rPr lang="en-US" altLang="en-US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’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("%d\n",(*(*funcptr+1))(4,5));  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altLang="en-US" sz="1700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en-US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Fucntion</a:t>
            </a:r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definition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add(int a, int b){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altLang="en-US" sz="1700" b="1" i="1" dirty="0">
              <a:solidFill>
                <a:srgbClr val="7028C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en-US" sz="1700" b="1" i="1" dirty="0" err="1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Fucntion</a:t>
            </a:r>
            <a:r>
              <a:rPr lang="en-US" altLang="en-US" sz="1700" b="1" i="1" dirty="0">
                <a:solidFill>
                  <a:srgbClr val="7028C0"/>
                </a:solidFill>
                <a:latin typeface="Courier New" pitchFamily="49" charset="0"/>
                <a:cs typeface="Courier New" pitchFamily="49" charset="0"/>
              </a:rPr>
              <a:t> definition */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1700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(int a, int b){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a*b;</a:t>
            </a:r>
          </a:p>
          <a:p>
            <a:pPr algn="just"/>
            <a:r>
              <a:rPr lang="en-US" altLang="en-US" sz="1700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5707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variable that represents the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(rather than the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value)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data item, such as a variable or an array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84582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Useful applications: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Allows to </a:t>
            </a:r>
            <a:r>
              <a:rPr lang="en-IN" b="1" dirty="0">
                <a:solidFill>
                  <a:srgbClr val="00B050"/>
                </a:solidFill>
              </a:rPr>
              <a:t>return multiple data items </a:t>
            </a:r>
            <a:r>
              <a:rPr lang="en-IN" dirty="0"/>
              <a:t>from a function via function arguments.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Allows </a:t>
            </a:r>
            <a:r>
              <a:rPr lang="en-IN" b="1" dirty="0">
                <a:solidFill>
                  <a:srgbClr val="FF6600"/>
                </a:solidFill>
              </a:rPr>
              <a:t>passing one function </a:t>
            </a:r>
            <a:r>
              <a:rPr lang="en-IN" dirty="0"/>
              <a:t>to another function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alternate ways to access arrays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to </a:t>
            </a:r>
            <a:r>
              <a:rPr lang="en-IN" b="1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group of strings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ease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</a:t>
            </a:r>
            <a:r>
              <a:rPr lang="en-IN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structures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one function to another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385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Understanding the Pointer Constructs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4555" y="990600"/>
            <a:ext cx="8763000" cy="4781685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i;    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integer variable 'i'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*p;   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'p' to an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a[];  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 'a' of integers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f();  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function 'f' with return value of type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 pointer to an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(*pa)[];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'pa' to an array of integers</a:t>
            </a:r>
          </a:p>
        </p:txBody>
      </p:sp>
    </p:spTree>
    <p:extLst>
      <p:ext uri="{BB962C8B-B14F-4D97-AF65-F5344CB8AC3E}">
        <p14:creationId xmlns:p14="http://schemas.microsoft.com/office/powerpoint/2010/main" xmlns="" val="351714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Understanding the Pointer Constructs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0" y="1360186"/>
            <a:ext cx="8133645" cy="4389269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)();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 function with return value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[];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of pointers to an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function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which returns a pointer to an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***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 pointer to a pointer to an integer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)[]; 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 pointer to an array of integers</a:t>
            </a:r>
          </a:p>
        </p:txBody>
      </p:sp>
    </p:spTree>
    <p:extLst>
      <p:ext uri="{BB962C8B-B14F-4D97-AF65-F5344CB8AC3E}">
        <p14:creationId xmlns:p14="http://schemas.microsoft.com/office/powerpoint/2010/main" xmlns="" val="558940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Understanding the Pointer Constructs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998100"/>
            <a:ext cx="8610600" cy="5174100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)(); </a:t>
            </a:r>
          </a:p>
          <a:p>
            <a:pPr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 pointer to a function with return value of type integer</a:t>
            </a:r>
          </a:p>
          <a:p>
            <a:pPr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*(*pap)[]; </a:t>
            </a:r>
          </a:p>
          <a:p>
            <a:pPr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'pap' to an array of pointers to an int</a:t>
            </a:r>
          </a:p>
          <a:p>
            <a:pPr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pfp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)(); </a:t>
            </a:r>
          </a:p>
          <a:p>
            <a:pPr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pfp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function with return value of type pointer to an integer</a:t>
            </a:r>
          </a:p>
          <a:p>
            <a:pPr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**app[];   </a:t>
            </a:r>
          </a:p>
          <a:p>
            <a:pPr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 of pointers 'app' that point to pointers to integer values</a:t>
            </a:r>
          </a:p>
          <a:p>
            <a:pPr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[])[];</a:t>
            </a:r>
          </a:p>
          <a:p>
            <a:pPr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 of pointers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arrays of integers</a:t>
            </a:r>
          </a:p>
        </p:txBody>
      </p:sp>
    </p:spTree>
    <p:extLst>
      <p:ext uri="{BB962C8B-B14F-4D97-AF65-F5344CB8AC3E}">
        <p14:creationId xmlns:p14="http://schemas.microsoft.com/office/powerpoint/2010/main" xmlns="" val="3022467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9"/>
            <a:ext cx="8637588" cy="717650"/>
          </a:xfrm>
        </p:spPr>
        <p:txBody>
          <a:bodyPr/>
          <a:lstStyle/>
          <a:p>
            <a:r>
              <a:rPr lang="en-US" sz="3200" b="1" dirty="0"/>
              <a:t>Understanding the Pointer Constructs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937231"/>
            <a:ext cx="8610600" cy="4781685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[])();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- array of pointers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to functions with return values 	  of type integer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***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- function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fpp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which returns a pointer to a pointer to a 	  pointer to an int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())[];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- function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fpa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with return value of a pointer to array 	   of integers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(*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())();</a:t>
            </a:r>
          </a:p>
          <a:p>
            <a:pPr algn="just">
              <a:lnSpc>
                <a:spcPct val="150000"/>
              </a:lnSpc>
            </a:pP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- function '</a:t>
            </a:r>
            <a:r>
              <a:rPr lang="en-US" altLang="en-US" sz="1700" b="1" i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fpf</a:t>
            </a:r>
            <a:r>
              <a:rPr lang="en-US" altLang="en-US" sz="1700" b="1" i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with return value of a pointer to    	    	  function which returns an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316804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33359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Fundamentals…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access the address of a data item?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We need to know the address of the variable which stores this data item.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of operator (&amp;)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Ex: </a:t>
            </a:r>
            <a:r>
              <a:rPr lang="en-IN" dirty="0"/>
              <a:t>If the variable name is </a:t>
            </a:r>
            <a:r>
              <a:rPr lang="en-IN" b="1" dirty="0"/>
              <a:t>V</a:t>
            </a:r>
            <a:r>
              <a:rPr lang="en-IN" dirty="0"/>
              <a:t> then the address can be accessed using </a:t>
            </a:r>
            <a:r>
              <a:rPr lang="en-IN" b="1" dirty="0"/>
              <a:t>&amp;V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assign the address of V to another variable.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Ex: </a:t>
            </a:r>
            <a:r>
              <a:rPr lang="en-IN" b="1" dirty="0"/>
              <a:t>PV</a:t>
            </a:r>
            <a:r>
              <a:rPr lang="en-IN" dirty="0"/>
              <a:t> = &amp;V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dirty="0"/>
              <a:t>This new variable </a:t>
            </a:r>
            <a:r>
              <a:rPr lang="en-IN" b="1" dirty="0"/>
              <a:t>PV</a:t>
            </a:r>
            <a:r>
              <a:rPr lang="en-IN" dirty="0"/>
              <a:t> is called  as a pointer variable which points to </a:t>
            </a:r>
            <a:r>
              <a:rPr lang="en-IN" b="1" dirty="0"/>
              <a:t>V</a:t>
            </a:r>
            <a:r>
              <a:rPr lang="en-IN" dirty="0"/>
              <a:t>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/>
              <a:t>PV </a:t>
            </a:r>
            <a:r>
              <a:rPr lang="en-IN" dirty="0"/>
              <a:t>points to the location where </a:t>
            </a:r>
            <a:r>
              <a:rPr lang="en-IN" b="1" dirty="0"/>
              <a:t>V </a:t>
            </a:r>
            <a:r>
              <a:rPr lang="en-IN" dirty="0"/>
              <a:t>is stored.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6019800"/>
            <a:ext cx="15055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Address of V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620446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38260" y="6019800"/>
            <a:ext cx="12319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Value of 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1000" y="563880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PV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400800" y="5638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4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Fundamentals…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access the data item stored in V using PV?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Using </a:t>
            </a:r>
            <a:r>
              <a:rPr lang="en-IN" b="1" dirty="0"/>
              <a:t>Indirection Operator (*)</a:t>
            </a:r>
            <a:r>
              <a:rPr lang="en-IN" dirty="0"/>
              <a:t>. 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Ex: </a:t>
            </a:r>
            <a:r>
              <a:rPr lang="en-IN" b="1" dirty="0"/>
              <a:t>*PV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dirty="0"/>
              <a:t>Here, *PV and V represents the same data item.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new variable </a:t>
            </a:r>
            <a:r>
              <a:rPr lang="en-IN" b="1" dirty="0">
                <a:solidFill>
                  <a:srgbClr val="006600"/>
                </a:solidFill>
              </a:rPr>
              <a:t>PV</a:t>
            </a:r>
            <a:r>
              <a:rPr lang="en-IN" dirty="0">
                <a:solidFill>
                  <a:srgbClr val="006600"/>
                </a:solidFill>
              </a:rPr>
              <a:t> is called  as a pointer variable which points to </a:t>
            </a:r>
            <a:r>
              <a:rPr lang="en-IN" b="1" dirty="0">
                <a:solidFill>
                  <a:srgbClr val="006600"/>
                </a:solidFill>
              </a:rPr>
              <a:t>V</a:t>
            </a:r>
            <a:r>
              <a:rPr lang="en-IN" dirty="0">
                <a:solidFill>
                  <a:srgbClr val="006600"/>
                </a:solidFill>
              </a:rPr>
              <a:t>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FF6600"/>
                </a:solidFill>
              </a:rPr>
              <a:t>PV </a:t>
            </a:r>
            <a:r>
              <a:rPr lang="en-IN" dirty="0">
                <a:solidFill>
                  <a:srgbClr val="FF6600"/>
                </a:solidFill>
              </a:rPr>
              <a:t>points to the location where </a:t>
            </a:r>
            <a:r>
              <a:rPr lang="en-IN" b="1" dirty="0">
                <a:solidFill>
                  <a:srgbClr val="FF6600"/>
                </a:solidFill>
              </a:rPr>
              <a:t>V </a:t>
            </a:r>
            <a:r>
              <a:rPr lang="en-IN" dirty="0">
                <a:solidFill>
                  <a:srgbClr val="FF6600"/>
                </a:solidFill>
              </a:rPr>
              <a:t>is stored.</a:t>
            </a:r>
            <a:endParaRPr lang="en-IN" b="1" dirty="0">
              <a:solidFill>
                <a:srgbClr val="FF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7400" y="5181600"/>
            <a:ext cx="3612600" cy="750332"/>
            <a:chOff x="3657600" y="5638800"/>
            <a:chExt cx="3612600" cy="750332"/>
          </a:xfrm>
        </p:grpSpPr>
        <p:sp>
          <p:nvSpPr>
            <p:cNvPr id="14" name="TextBox 13"/>
            <p:cNvSpPr txBox="1"/>
            <p:nvPr/>
          </p:nvSpPr>
          <p:spPr>
            <a:xfrm>
              <a:off x="3657600" y="6019800"/>
              <a:ext cx="15055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Address of V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57800" y="6204466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38260" y="6019800"/>
              <a:ext cx="12319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Value of V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563880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/>
                <a:t>PV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0800" y="5638800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/>
                <a:t>V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55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872490"/>
            <a:ext cx="845820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/* A program which shows a simple demo on pointer variables */</a:t>
            </a:r>
          </a:p>
          <a:p>
            <a:pPr>
              <a:lnSpc>
                <a:spcPct val="150000"/>
              </a:lnSpc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int</a:t>
            </a:r>
            <a:r>
              <a:rPr lang="en-IN" dirty="0"/>
              <a:t> main( )</a:t>
            </a:r>
          </a:p>
          <a:p>
            <a:pPr>
              <a:lnSpc>
                <a:spcPct val="150000"/>
              </a:lnSpc>
            </a:pPr>
            <a:r>
              <a:rPr lang="en-IN" dirty="0"/>
              <a:t>{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pl-PL" dirty="0"/>
              <a:t>int U = 3</a:t>
            </a:r>
            <a:r>
              <a:rPr lang="en-IN" dirty="0"/>
              <a:t>, v</a:t>
            </a:r>
            <a:r>
              <a:rPr lang="pl-PL" dirty="0"/>
              <a:t>;</a:t>
            </a:r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*pu;    /* pointer t o an </a:t>
            </a:r>
            <a:r>
              <a:rPr lang="fr-FR" dirty="0" err="1"/>
              <a:t>integer</a:t>
            </a:r>
            <a:r>
              <a:rPr lang="fr-FR" dirty="0"/>
              <a:t> */</a:t>
            </a:r>
          </a:p>
          <a:p>
            <a:pPr>
              <a:lnSpc>
                <a:spcPct val="150000"/>
              </a:lnSpc>
            </a:pPr>
            <a:r>
              <a:rPr lang="de-DE" dirty="0"/>
              <a:t>	int *pv;    /* pointer t o an integer */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err="1"/>
              <a:t>pu</a:t>
            </a:r>
            <a:r>
              <a:rPr lang="en-IN" dirty="0"/>
              <a:t> = &amp;U; /* assign address of U t o </a:t>
            </a:r>
            <a:r>
              <a:rPr lang="en-IN" dirty="0" err="1"/>
              <a:t>pu</a:t>
            </a:r>
            <a:r>
              <a:rPr lang="en-IN" dirty="0"/>
              <a:t> */</a:t>
            </a:r>
          </a:p>
          <a:p>
            <a:pPr>
              <a:lnSpc>
                <a:spcPct val="150000"/>
              </a:lnSpc>
            </a:pPr>
            <a:r>
              <a:rPr lang="en-IN" dirty="0"/>
              <a:t>	v = *</a:t>
            </a:r>
            <a:r>
              <a:rPr lang="en-IN" dirty="0" err="1"/>
              <a:t>pu</a:t>
            </a:r>
            <a:r>
              <a:rPr lang="en-IN" dirty="0"/>
              <a:t>;  /* assign value of U t o v */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err="1"/>
              <a:t>pv</a:t>
            </a:r>
            <a:r>
              <a:rPr lang="en-IN" dirty="0"/>
              <a:t> = &amp;v; /* assign address of v t o </a:t>
            </a:r>
            <a:r>
              <a:rPr lang="en-IN" dirty="0" err="1"/>
              <a:t>pv</a:t>
            </a:r>
            <a:r>
              <a:rPr lang="en-IN" dirty="0"/>
              <a:t> */</a:t>
            </a:r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err="1"/>
              <a:t>printf</a:t>
            </a:r>
            <a:r>
              <a:rPr lang="fr-FR" dirty="0"/>
              <a:t>("\nu=%d &amp;u=%X pu=%X *pu=%d', U, &amp;U, pu, *pu);</a:t>
            </a:r>
          </a:p>
          <a:p>
            <a:pPr>
              <a:lnSpc>
                <a:spcPct val="150000"/>
              </a:lnSpc>
            </a:pPr>
            <a:r>
              <a:rPr lang="nb-NO" dirty="0"/>
              <a:t>	printf("\n\nv=%d &amp;v=%X pv=%x *pv=%d", V, &amp;v, pv, *pv);</a:t>
            </a:r>
          </a:p>
          <a:p>
            <a:pPr>
              <a:lnSpc>
                <a:spcPct val="150000"/>
              </a:lnSpc>
            </a:pPr>
            <a:r>
              <a:rPr lang="nb-NO" dirty="0"/>
              <a:t>return 0;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084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Pointers…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219701" y="4875183"/>
            <a:ext cx="539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  <a:latin typeface="Verdana" pitchFamily="34" charset="0"/>
              </a:rPr>
              <a:t>Type check warning:  </a:t>
            </a: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ptr2</a:t>
            </a:r>
            <a:r>
              <a:rPr lang="en-US" altLang="en-US" sz="2000" dirty="0">
                <a:solidFill>
                  <a:srgbClr val="C00000"/>
                </a:solidFill>
                <a:latin typeface="Verdana" pitchFamily="34" charset="0"/>
              </a:rPr>
              <a:t> is not an </a:t>
            </a: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H="1" flipV="1">
            <a:off x="2512457" y="3429000"/>
            <a:ext cx="1297543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6388287" cy="21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 m     = 20;   /* Simple Integers 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 n     = 30;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*ptr1 = &amp;m;  /* get addresses of data 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int *ptr2 = &amp;n;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*ptr1 = ptr2;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18063" y="4316413"/>
            <a:ext cx="2389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Verdana" pitchFamily="34" charset="0"/>
              </a:rPr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xmlns="" val="4092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26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563688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Addition: 		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+ number   (or) pointer++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Subtraction: 	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– number    (or) pointer--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838200" y="2590800"/>
            <a:ext cx="7659385" cy="1754188"/>
            <a:chOff x="816" y="1872"/>
            <a:chExt cx="4069" cy="1105"/>
          </a:xfrm>
        </p:grpSpPr>
        <p:sp>
          <p:nvSpPr>
            <p:cNvPr id="29710" name="Text Box 5"/>
            <p:cNvSpPr txBox="1">
              <a:spLocks noChangeArrowheads="1"/>
            </p:cNvSpPr>
            <p:nvPr/>
          </p:nvSpPr>
          <p:spPr bwMode="auto">
            <a:xfrm>
              <a:off x="816" y="1872"/>
              <a:ext cx="1158" cy="1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*</a:t>
              </a:r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 a;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 b;</a:t>
              </a:r>
            </a:p>
            <a:p>
              <a:pPr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= &amp;a;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+= 1;</a:t>
              </a:r>
            </a:p>
          </p:txBody>
        </p:sp>
        <p:sp>
          <p:nvSpPr>
            <p:cNvPr id="29711" name="Text Box 6"/>
            <p:cNvSpPr txBox="1">
              <a:spLocks noChangeArrowheads="1"/>
            </p:cNvSpPr>
            <p:nvPr/>
          </p:nvSpPr>
          <p:spPr bwMode="auto">
            <a:xfrm>
              <a:off x="4128" y="1872"/>
              <a:ext cx="757" cy="1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int   *p;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int    a;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int    b;</a:t>
              </a:r>
            </a:p>
            <a:p>
              <a:pPr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= &amp;a;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+= 1;</a:t>
              </a:r>
            </a:p>
          </p:txBody>
        </p:sp>
      </p:grp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85762" y="5587425"/>
            <a:ext cx="8682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In both the cases, p now points to b</a:t>
            </a:r>
          </a:p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(Assuming compiler doesn’t reorder variables in memory)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 flipV="1">
            <a:off x="16764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85762" y="4800600"/>
            <a:ext cx="2890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1*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(char) to the memory address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267450" y="4829175"/>
            <a:ext cx="2800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1*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</a:t>
            </a:r>
            <a:r>
              <a:rPr lang="en-US" altLang="en-US" sz="1600" b="1" dirty="0" err="1">
                <a:latin typeface="Verdana" pitchFamily="34" charset="0"/>
              </a:rPr>
              <a:t>int</a:t>
            </a:r>
            <a:r>
              <a:rPr lang="en-US" altLang="en-US" sz="1600" b="1" dirty="0">
                <a:latin typeface="Verdana" pitchFamily="34" charset="0"/>
              </a:rPr>
              <a:t>) to the memory address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015860" y="6216650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78486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49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29" grpId="0" animBg="1"/>
      <p:bldP spid="107532" grpId="0"/>
      <p:bldP spid="107533" grpId="0"/>
      <p:bldP spid="107534" grpId="0" autoUpdateAnimBg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26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219200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Pointers and integers are not interchangeable (except 0).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  <p:sp>
        <p:nvSpPr>
          <p:cNvPr id="29710" name="Text Box 5"/>
          <p:cNvSpPr txBox="1">
            <a:spLocks noChangeArrowheads="1"/>
          </p:cNvSpPr>
          <p:nvPr/>
        </p:nvSpPr>
        <p:spPr bwMode="auto">
          <a:xfrm>
            <a:off x="3200400" y="2133600"/>
            <a:ext cx="2113907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</a:t>
            </a:r>
            <a:r>
              <a:rPr lang="en-US" altLang="en-US" sz="1800" b="1" dirty="0" err="1">
                <a:latin typeface="Courier New" pitchFamily="49" charset="0"/>
              </a:rPr>
              <a:t>sal</a:t>
            </a:r>
            <a:r>
              <a:rPr lang="en-US" altLang="en-US" sz="1800" b="1" dirty="0">
                <a:latin typeface="Courier New" pitchFamily="49" charset="0"/>
              </a:rPr>
              <a:t>[10];</a:t>
            </a: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float   *</a:t>
            </a:r>
            <a:r>
              <a:rPr lang="en-US" altLang="en-US" sz="1800" b="1" dirty="0" err="1">
                <a:latin typeface="Courier New" pitchFamily="49" charset="0"/>
              </a:rPr>
              <a:t>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itchFamily="49" charset="0"/>
              </a:rPr>
              <a:t>Ptr</a:t>
            </a:r>
            <a:r>
              <a:rPr lang="en-US" altLang="en-US" sz="1800" b="1" dirty="0">
                <a:latin typeface="Courier New" pitchFamily="49" charset="0"/>
              </a:rPr>
              <a:t> = &amp;a;</a:t>
            </a:r>
          </a:p>
          <a:p>
            <a:pPr eaLnBrk="1" hangingPunct="1"/>
            <a:r>
              <a:rPr lang="en-US" altLang="en-US" sz="1800" b="1" dirty="0" err="1">
                <a:solidFill>
                  <a:srgbClr val="006600"/>
                </a:solidFill>
                <a:latin typeface="Courier New" pitchFamily="49" charset="0"/>
              </a:rPr>
              <a:t>Ptr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rgbClr val="006600"/>
                </a:solidFill>
                <a:latin typeface="Courier New" pitchFamily="49" charset="0"/>
              </a:rPr>
              <a:t>ptr</a:t>
            </a:r>
            <a:r>
              <a:rPr lang="en-US" altLang="en-US" sz="1800" b="1" dirty="0">
                <a:solidFill>
                  <a:srgbClr val="006600"/>
                </a:solidFill>
                <a:latin typeface="Courier New" pitchFamily="49" charset="0"/>
              </a:rPr>
              <a:t> + 4;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 flipV="1">
            <a:off x="4495800" y="35052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205162" y="4114800"/>
            <a:ext cx="2890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4*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(float) to the memory address stored in </a:t>
            </a:r>
            <a:r>
              <a:rPr lang="en-US" altLang="en-US" sz="1600" b="1" dirty="0" err="1">
                <a:latin typeface="Verdana" pitchFamily="34" charset="0"/>
              </a:rPr>
              <a:t>ptr</a:t>
            </a:r>
            <a:r>
              <a:rPr lang="en-US" altLang="en-US" sz="1600" b="1" dirty="0">
                <a:latin typeface="Verdana" pitchFamily="34" charset="0"/>
              </a:rPr>
              <a:t>.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219200" y="6324600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85762" y="5587425"/>
            <a:ext cx="8682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It advances the “</a:t>
            </a:r>
            <a:r>
              <a:rPr lang="en-US" altLang="en-US" sz="1600" b="1" dirty="0" err="1">
                <a:solidFill>
                  <a:srgbClr val="003300"/>
                </a:solidFill>
                <a:latin typeface="Verdana" pitchFamily="34" charset="0"/>
              </a:rPr>
              <a:t>ptr</a:t>
            </a:r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” by 4 number of floats </a:t>
            </a:r>
          </a:p>
        </p:txBody>
      </p:sp>
    </p:spTree>
    <p:extLst>
      <p:ext uri="{BB962C8B-B14F-4D97-AF65-F5344CB8AC3E}">
        <p14:creationId xmlns:p14="http://schemas.microsoft.com/office/powerpoint/2010/main" xmlns="" val="9994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animBg="1"/>
      <p:bldP spid="107532" grpId="0"/>
      <p:bldP spid="107534" grpId="0" autoUpdateAnimBg="0"/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11626</TotalTime>
  <Words>2051</Words>
  <Application>Microsoft Office PowerPoint</Application>
  <PresentationFormat>On-screen Show (4:3)</PresentationFormat>
  <Paragraphs>495</Paragraphs>
  <Slides>34</Slides>
  <Notes>16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verygood</vt:lpstr>
      <vt:lpstr>Title &amp; Subtitle copy</vt:lpstr>
      <vt:lpstr>Slide 1</vt:lpstr>
      <vt:lpstr>Slide 2</vt:lpstr>
      <vt:lpstr>Fundamentals</vt:lpstr>
      <vt:lpstr>Fundamentals…</vt:lpstr>
      <vt:lpstr>Fundamentals…</vt:lpstr>
      <vt:lpstr>Example</vt:lpstr>
      <vt:lpstr>Using Pointers…</vt:lpstr>
      <vt:lpstr>Pointer Arithmetic</vt:lpstr>
      <vt:lpstr>Pointer Arithmetic</vt:lpstr>
      <vt:lpstr>Pointer Arithmetic</vt:lpstr>
      <vt:lpstr>Pointer Arithmetic</vt:lpstr>
      <vt:lpstr>Review of Pointers</vt:lpstr>
      <vt:lpstr>Review of Pointers…</vt:lpstr>
      <vt:lpstr>Slide 14</vt:lpstr>
      <vt:lpstr>Arrays and Pointers</vt:lpstr>
      <vt:lpstr>Arrays and Pointers…</vt:lpstr>
      <vt:lpstr>Array of Pointers</vt:lpstr>
      <vt:lpstr>Array of Pointers</vt:lpstr>
      <vt:lpstr>Array of Pointers…</vt:lpstr>
      <vt:lpstr>Slide 20</vt:lpstr>
      <vt:lpstr>Pointers as Function Arguments</vt:lpstr>
      <vt:lpstr>Function Pointers</vt:lpstr>
      <vt:lpstr>Function Pointers…</vt:lpstr>
      <vt:lpstr>Defining a Function Pointer</vt:lpstr>
      <vt:lpstr>Function Pointer – How to use?</vt:lpstr>
      <vt:lpstr>Function Pointer as an argument</vt:lpstr>
      <vt:lpstr>Function Pointer as an argument</vt:lpstr>
      <vt:lpstr>Arrays of Function pointers</vt:lpstr>
      <vt:lpstr>Arrays of Function pointers</vt:lpstr>
      <vt:lpstr>Understanding the Pointer Constructs</vt:lpstr>
      <vt:lpstr>Understanding the Pointer Constructs</vt:lpstr>
      <vt:lpstr>Understanding the Pointer Constructs</vt:lpstr>
      <vt:lpstr>Understanding the Pointer Constructs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ACTS</cp:lastModifiedBy>
  <cp:revision>4509</cp:revision>
  <dcterms:created xsi:type="dcterms:W3CDTF">2012-06-25T07:19:09Z</dcterms:created>
  <dcterms:modified xsi:type="dcterms:W3CDTF">2022-03-30T05:40:05Z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