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2" r:id="rId6"/>
    <p:sldMasterId id="2147483668" r:id="rId7"/>
  </p:sldMasterIdLst>
  <p:notesMasterIdLst>
    <p:notesMasterId r:id="rId53"/>
  </p:notesMasterIdLst>
  <p:handoutMasterIdLst>
    <p:handoutMasterId r:id="rId54"/>
  </p:handoutMasterIdLst>
  <p:sldIdLst>
    <p:sldId id="1153" r:id="rId8"/>
    <p:sldId id="806" r:id="rId9"/>
    <p:sldId id="676" r:id="rId10"/>
    <p:sldId id="807" r:id="rId11"/>
    <p:sldId id="1176" r:id="rId12"/>
    <p:sldId id="677" r:id="rId13"/>
    <p:sldId id="808" r:id="rId14"/>
    <p:sldId id="1122" r:id="rId15"/>
    <p:sldId id="1092" r:id="rId16"/>
    <p:sldId id="1093" r:id="rId17"/>
    <p:sldId id="678" r:id="rId18"/>
    <p:sldId id="809" r:id="rId19"/>
    <p:sldId id="941" r:id="rId20"/>
    <p:sldId id="1173" r:id="rId21"/>
    <p:sldId id="1132" r:id="rId22"/>
    <p:sldId id="810" r:id="rId23"/>
    <p:sldId id="1175" r:id="rId24"/>
    <p:sldId id="1114" r:id="rId25"/>
    <p:sldId id="1117" r:id="rId26"/>
    <p:sldId id="1118" r:id="rId27"/>
    <p:sldId id="1119" r:id="rId28"/>
    <p:sldId id="1120" r:id="rId29"/>
    <p:sldId id="1168" r:id="rId30"/>
    <p:sldId id="1169" r:id="rId31"/>
    <p:sldId id="1170" r:id="rId32"/>
    <p:sldId id="680" r:id="rId33"/>
    <p:sldId id="1102" r:id="rId34"/>
    <p:sldId id="812" r:id="rId35"/>
    <p:sldId id="813" r:id="rId36"/>
    <p:sldId id="1105" r:id="rId37"/>
    <p:sldId id="1126" r:id="rId38"/>
    <p:sldId id="814" r:id="rId39"/>
    <p:sldId id="815" r:id="rId40"/>
    <p:sldId id="1106" r:id="rId41"/>
    <p:sldId id="682" r:id="rId42"/>
    <p:sldId id="1108" r:id="rId43"/>
    <p:sldId id="818" r:id="rId44"/>
    <p:sldId id="1113" r:id="rId45"/>
    <p:sldId id="820" r:id="rId46"/>
    <p:sldId id="821" r:id="rId47"/>
    <p:sldId id="819" r:id="rId48"/>
    <p:sldId id="1133" r:id="rId49"/>
    <p:sldId id="1134" r:id="rId50"/>
    <p:sldId id="1135" r:id="rId51"/>
    <p:sldId id="1172"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000"/>
    <a:srgbClr val="FF6600"/>
    <a:srgbClr val="800000"/>
    <a:srgbClr val="993300"/>
    <a:srgbClr val="000099"/>
    <a:srgbClr val="FF0000"/>
    <a:srgbClr val="33CC33"/>
    <a:srgbClr val="FF9900"/>
    <a:srgbClr val="080808"/>
    <a:srgbClr val="3366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291" autoAdjust="0"/>
  </p:normalViewPr>
  <p:slideViewPr>
    <p:cSldViewPr>
      <p:cViewPr>
        <p:scale>
          <a:sx n="80" d="100"/>
          <a:sy n="80" d="100"/>
        </p:scale>
        <p:origin x="-1140" y="54"/>
      </p:cViewPr>
      <p:guideLst>
        <p:guide orient="horz" pos="2160"/>
        <p:guide pos="2880"/>
      </p:guideLst>
    </p:cSldViewPr>
  </p:slideViewPr>
  <p:outlineViewPr>
    <p:cViewPr>
      <p:scale>
        <a:sx n="33" d="100"/>
        <a:sy n="33" d="100"/>
      </p:scale>
      <p:origin x="0" y="3277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cdac@gmail.com" userId="036982265d87b8e5" providerId="LiveId" clId="{760BB96C-0B8C-4502-8632-CA3410A264C4}"/>
    <pc:docChg chg="modSld">
      <pc:chgData name="mahendra.cdac@gmail.com" userId="036982265d87b8e5" providerId="LiveId" clId="{760BB96C-0B8C-4502-8632-CA3410A264C4}" dt="2021-05-06T10:23:38.603" v="6"/>
      <pc:docMkLst>
        <pc:docMk/>
      </pc:docMkLst>
      <pc:sldChg chg="modSp">
        <pc:chgData name="mahendra.cdac@gmail.com" userId="036982265d87b8e5" providerId="LiveId" clId="{760BB96C-0B8C-4502-8632-CA3410A264C4}" dt="2021-05-06T10:10:32.144" v="1"/>
        <pc:sldMkLst>
          <pc:docMk/>
          <pc:sldMk cId="0" sldId="1108"/>
        </pc:sldMkLst>
        <pc:spChg chg="mod">
          <ac:chgData name="mahendra.cdac@gmail.com" userId="036982265d87b8e5" providerId="LiveId" clId="{760BB96C-0B8C-4502-8632-CA3410A264C4}" dt="2021-05-06T10:10:32.144" v="1"/>
          <ac:spMkLst>
            <pc:docMk/>
            <pc:sldMk cId="0" sldId="1108"/>
            <ac:spMk id="6" creationId="{00000000-0000-0000-0000-000000000000}"/>
          </ac:spMkLst>
        </pc:spChg>
      </pc:sldChg>
      <pc:sldChg chg="modSp modAnim">
        <pc:chgData name="mahendra.cdac@gmail.com" userId="036982265d87b8e5" providerId="LiveId" clId="{760BB96C-0B8C-4502-8632-CA3410A264C4}" dt="2021-05-06T10:23:38.603" v="6"/>
        <pc:sldMkLst>
          <pc:docMk/>
          <pc:sldMk cId="0" sldId="1113"/>
        </pc:sldMkLst>
        <pc:spChg chg="mod">
          <ac:chgData name="mahendra.cdac@gmail.com" userId="036982265d87b8e5" providerId="LiveId" clId="{760BB96C-0B8C-4502-8632-CA3410A264C4}" dt="2021-05-06T10:23:38.603" v="6"/>
          <ac:spMkLst>
            <pc:docMk/>
            <pc:sldMk cId="0" sldId="1113"/>
            <ac:spMk id="6" creationId="{00000000-0000-0000-0000-000000000000}"/>
          </ac:spMkLst>
        </pc:spChg>
      </pc:sldChg>
      <pc:sldChg chg="modSp">
        <pc:chgData name="mahendra.cdac@gmail.com" userId="036982265d87b8e5" providerId="LiveId" clId="{760BB96C-0B8C-4502-8632-CA3410A264C4}" dt="2021-05-06T10:05:32.472" v="0"/>
        <pc:sldMkLst>
          <pc:docMk/>
          <pc:sldMk cId="0" sldId="1126"/>
        </pc:sldMkLst>
        <pc:spChg chg="mod">
          <ac:chgData name="mahendra.cdac@gmail.com" userId="036982265d87b8e5" providerId="LiveId" clId="{760BB96C-0B8C-4502-8632-CA3410A264C4}" dt="2021-05-06T10:05:32.472" v="0"/>
          <ac:spMkLst>
            <pc:docMk/>
            <pc:sldMk cId="0" sldId="1126"/>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B17B68-CB97-422F-831D-2195A8BCFFAA}" type="datetimeFigureOut">
              <a:rPr lang="en-IN" smtClean="0"/>
              <a:pPr/>
              <a:t>08-03-2022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70670A-B031-4341-B3FE-38431035D653}" type="slidenum">
              <a:rPr lang="en-IN" smtClean="0"/>
              <a:pPr/>
              <a:t>‹#›</a:t>
            </a:fld>
            <a:endParaRPr lang="en-IN"/>
          </a:p>
        </p:txBody>
      </p:sp>
    </p:spTree>
    <p:extLst>
      <p:ext uri="{BB962C8B-B14F-4D97-AF65-F5344CB8AC3E}">
        <p14:creationId xmlns="" xmlns:p14="http://schemas.microsoft.com/office/powerpoint/2010/main" val="2903610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5AAFB-75B1-43FD-9832-72A1E3143152}" type="datetimeFigureOut">
              <a:rPr lang="en-US" smtClean="0"/>
              <a:pPr/>
              <a:t>3/8/2022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EB2E8-AC2F-4F75-B2AF-4BCD048A8986}" type="slidenum">
              <a:rPr lang="en-US" smtClean="0"/>
              <a:pPr/>
              <a:t>‹#›</a:t>
            </a:fld>
            <a:endParaRPr lang="en-US"/>
          </a:p>
        </p:txBody>
      </p:sp>
    </p:spTree>
    <p:extLst>
      <p:ext uri="{BB962C8B-B14F-4D97-AF65-F5344CB8AC3E}">
        <p14:creationId xmlns="" xmlns:p14="http://schemas.microsoft.com/office/powerpoint/2010/main" val="3951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
        <p:nvSpPr>
          <p:cNvPr id="1065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2466FB8-6C8C-4F86-98E5-42DDD0F498BF}" type="slidenum">
              <a:rPr lang="en-US" altLang="en-US">
                <a:solidFill>
                  <a:srgbClr val="000000"/>
                </a:solidFill>
                <a:latin typeface="GillSans" pitchFamily="1" charset="0"/>
                <a:ea typeface="ヒラギノ角ゴ ProN W3" charset="-128"/>
              </a:rPr>
              <a:pPr eaLnBrk="1" hangingPunct="1">
                <a:spcBef>
                  <a:spcPct val="0"/>
                </a:spcBef>
              </a:pPr>
              <a:t>1</a:t>
            </a:fld>
            <a:endParaRPr lang="en-US" altLang="en-US">
              <a:solidFill>
                <a:srgbClr val="000000"/>
              </a:solidFill>
              <a:latin typeface="GillSans" pitchFamily="1" charset="0"/>
              <a:ea typeface="ヒラギノ角ゴ ProN W3" charset="-128"/>
            </a:endParaRPr>
          </a:p>
        </p:txBody>
      </p:sp>
      <p:sp>
        <p:nvSpPr>
          <p:cNvPr id="106501" name="Footer Placeholder 1"/>
          <p:cNvSpPr>
            <a:spLocks noGrp="1"/>
          </p:cNvSpPr>
          <p:nvPr>
            <p:ph type="ftr"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r>
              <a:rPr lang="en-US" altLang="en-US">
                <a:solidFill>
                  <a:srgbClr val="000000"/>
                </a:solidFill>
                <a:latin typeface="GillSans" pitchFamily="1" charset="0"/>
                <a:ea typeface="ヒラギノ角ゴ ProN W3" charset="-128"/>
              </a:rPr>
              <a:t>DSBDA-2015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24</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25</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28</a:t>
            </a:fld>
            <a:endParaRPr lang="en-US"/>
          </a:p>
        </p:txBody>
      </p:sp>
    </p:spTree>
    <p:extLst>
      <p:ext uri="{BB962C8B-B14F-4D97-AF65-F5344CB8AC3E}">
        <p14:creationId xmlns="" xmlns:p14="http://schemas.microsoft.com/office/powerpoint/2010/main" val="45068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32</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33</a:t>
            </a:fld>
            <a:endParaRPr lang="en-US"/>
          </a:p>
        </p:txBody>
      </p:sp>
    </p:spTree>
    <p:extLst>
      <p:ext uri="{BB962C8B-B14F-4D97-AF65-F5344CB8AC3E}">
        <p14:creationId xmlns="" xmlns:p14="http://schemas.microsoft.com/office/powerpoint/2010/main" val="3381584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6EB2E8-AC2F-4F75-B2AF-4BCD048A8986}"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 xmlns:p14="http://schemas.microsoft.com/office/powerpoint/2010/main" val="3381584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37</a:t>
            </a:fld>
            <a:endParaRPr lang="en-US"/>
          </a:p>
        </p:txBody>
      </p:sp>
    </p:spTree>
    <p:extLst>
      <p:ext uri="{BB962C8B-B14F-4D97-AF65-F5344CB8AC3E}">
        <p14:creationId xmlns="" xmlns:p14="http://schemas.microsoft.com/office/powerpoint/2010/main" val="33763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40</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45</a:t>
            </a:fld>
            <a:endParaRPr lang="en-US"/>
          </a:p>
        </p:txBody>
      </p:sp>
    </p:spTree>
    <p:extLst>
      <p:ext uri="{BB962C8B-B14F-4D97-AF65-F5344CB8AC3E}">
        <p14:creationId xmlns="" xmlns:p14="http://schemas.microsoft.com/office/powerpoint/2010/main" val="18513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11</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12</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13</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14</a:t>
            </a:fld>
            <a:endParaRPr lang="en-US"/>
          </a:p>
        </p:txBody>
      </p:sp>
    </p:spTree>
    <p:extLst>
      <p:ext uri="{BB962C8B-B14F-4D97-AF65-F5344CB8AC3E}">
        <p14:creationId xmlns="" xmlns:p14="http://schemas.microsoft.com/office/powerpoint/2010/main" val="3384942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15</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16</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17</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23</a:t>
            </a:fld>
            <a:endParaRPr lang="en-US"/>
          </a:p>
        </p:txBody>
      </p:sp>
    </p:spTree>
    <p:extLst>
      <p:ext uri="{BB962C8B-B14F-4D97-AF65-F5344CB8AC3E}">
        <p14:creationId xmlns="" xmlns:p14="http://schemas.microsoft.com/office/powerpoint/2010/main" val="3624994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3"/>
            <a:ext cx="9144000" cy="3405188"/>
          </a:xfrm>
          <a:prstGeom prst="rect">
            <a:avLst/>
          </a:prstGeom>
          <a:solidFill>
            <a:schemeClr val="accent1"/>
          </a:solidFill>
          <a:ln>
            <a:noFill/>
          </a:ln>
          <a:effectLst/>
          <a:extLst>
            <a:ext uri="{91240B29-F687-4F45-9708-019B960494DF}">
              <a14:hiddenLine xmlns="" xmlns:a14="http://schemas.microsoft.com/office/drawing/2010/main" w="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1"/>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 xmlns:a14="http://schemas.microsoft.com/office/drawing/2010/main">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1"/>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1"/>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1"/>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4"/>
            <a:ext cx="7867650" cy="217487"/>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1"/>
            <a:ext cx="76200" cy="2081212"/>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4116" y="19050"/>
            <a:ext cx="4991100" cy="5905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 xmlns:p14="http://schemas.microsoft.com/office/powerpoint/2010/main" val="30219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 xmlns:p14="http://schemas.microsoft.com/office/powerpoint/2010/main" val="661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1"/>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1"/>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1"/>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1"/>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 xmlns:p14="http://schemas.microsoft.com/office/powerpoint/2010/main" val="238820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410503901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114" cy="1162051"/>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73053"/>
            <a:ext cx="5111948" cy="5853113"/>
          </a:xfrm>
        </p:spPr>
        <p:txBody>
          <a:bodyPr/>
          <a:lstStyle>
            <a:lvl1pPr>
              <a:defRPr sz="13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114" cy="46910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 xmlns:p14="http://schemas.microsoft.com/office/powerpoint/2010/main" val="327675816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4800600"/>
            <a:ext cx="5486400" cy="566739"/>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612775"/>
            <a:ext cx="5486400" cy="4114800"/>
          </a:xfrm>
        </p:spPr>
        <p:txBody>
          <a:bodyPr/>
          <a:lstStyle>
            <a:lvl1pPr marL="0" indent="0">
              <a:buNone/>
              <a:defRPr sz="1300"/>
            </a:lvl1pPr>
            <a:lvl2pPr marL="192020" indent="0">
              <a:buNone/>
              <a:defRPr sz="1200"/>
            </a:lvl2pPr>
            <a:lvl3pPr marL="384040" indent="0">
              <a:buNone/>
              <a:defRPr sz="1000"/>
            </a:lvl3pPr>
            <a:lvl4pPr marL="576059" indent="0">
              <a:buNone/>
              <a:defRPr sz="800"/>
            </a:lvl4pPr>
            <a:lvl5pPr marL="768079" indent="0">
              <a:buNone/>
              <a:defRPr sz="800"/>
            </a:lvl5pPr>
            <a:lvl6pPr marL="960099" indent="0">
              <a:buNone/>
              <a:defRPr sz="800"/>
            </a:lvl6pPr>
            <a:lvl7pPr marL="1152119" indent="0">
              <a:buNone/>
              <a:defRPr sz="800"/>
            </a:lvl7pPr>
            <a:lvl8pPr marL="1344139" indent="0">
              <a:buNone/>
              <a:defRPr sz="800"/>
            </a:lvl8pPr>
            <a:lvl9pPr marL="1536158" indent="0">
              <a:buNone/>
              <a:defRPr sz="800"/>
            </a:lvl9pPr>
          </a:lstStyle>
          <a:p>
            <a:pPr lvl="0"/>
            <a:endParaRPr lang="en-US" noProof="0" dirty="0">
              <a:sym typeface="Arial" charset="0"/>
            </a:endParaRPr>
          </a:p>
        </p:txBody>
      </p:sp>
      <p:sp>
        <p:nvSpPr>
          <p:cNvPr id="4" name="Text Placeholder 3"/>
          <p:cNvSpPr>
            <a:spLocks noGrp="1"/>
          </p:cNvSpPr>
          <p:nvPr>
            <p:ph type="body" sz="half" idx="2"/>
          </p:nvPr>
        </p:nvSpPr>
        <p:spPr>
          <a:xfrm>
            <a:off x="1792486" y="5367341"/>
            <a:ext cx="5486400" cy="8048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 xmlns:p14="http://schemas.microsoft.com/office/powerpoint/2010/main" val="668570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2581263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3522" y="292100"/>
            <a:ext cx="1268016"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9478" y="292100"/>
            <a:ext cx="3746897"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0497183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2"/>
            <a:ext cx="9144000" cy="3405188"/>
          </a:xfrm>
          <a:prstGeom prst="rect">
            <a:avLst/>
          </a:prstGeom>
          <a:solidFill>
            <a:schemeClr val="accent1"/>
          </a:solidFill>
          <a:ln>
            <a:noFill/>
          </a:ln>
          <a:effectLst/>
          <a:extLst>
            <a:ext uri="{91240B29-F687-4F45-9708-019B960494DF}">
              <a14:hiddenLine xmlns="" xmlns:a14="http://schemas.microsoft.com/office/drawing/2010/main" w="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 xmlns:a14="http://schemas.microsoft.com/office/drawing/2010/main">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0"/>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0"/>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0"/>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2"/>
            <a:ext cx="7867650" cy="217487"/>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0"/>
            <a:ext cx="76200" cy="2081212"/>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4116" y="19050"/>
            <a:ext cx="4991100" cy="590550"/>
          </a:xfrm>
          <a:prstGeom prst="rect">
            <a:avLst/>
          </a:prstGeom>
        </p:spPr>
      </p:pic>
    </p:spTree>
    <p:extLst>
      <p:ext uri="{BB962C8B-B14F-4D97-AF65-F5344CB8AC3E}">
        <p14:creationId xmlns="" xmlns:p14="http://schemas.microsoft.com/office/powerpoint/2010/main" val="3390909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 xmlns:p14="http://schemas.microsoft.com/office/powerpoint/2010/main" val="117157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a:prstGeom prst="rect">
            <a:avLst/>
          </a:prstGeom>
        </p:spPr>
        <p:txBody>
          <a:bodyPr/>
          <a:lstStyle>
            <a:lvl1pPr>
              <a:defRPr sz="32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 xmlns:p14="http://schemas.microsoft.com/office/powerpoint/2010/main" val="102214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 xmlns:p14="http://schemas.microsoft.com/office/powerpoint/2010/main" val="845993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 xmlns:p14="http://schemas.microsoft.com/office/powerpoint/2010/main" val="365243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 xmlns:p14="http://schemas.microsoft.com/office/powerpoint/2010/main" val="3907775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 xmlns:p14="http://schemas.microsoft.com/office/powerpoint/2010/main" val="31828399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 xmlns:p14="http://schemas.microsoft.com/office/powerpoint/2010/main" val="2466951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 xmlns:p14="http://schemas.microsoft.com/office/powerpoint/2010/main" val="19444872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 xmlns:p14="http://schemas.microsoft.com/office/powerpoint/2010/main" val="3069925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 xmlns:p14="http://schemas.microsoft.com/office/powerpoint/2010/main" val="2275367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 xmlns:p14="http://schemas.microsoft.com/office/powerpoint/2010/main" val="252510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0"/>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0"/>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 xmlns:p14="http://schemas.microsoft.com/office/powerpoint/2010/main" val="18935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 xmlns:p14="http://schemas.microsoft.com/office/powerpoint/2010/main" val="7636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 xmlns:p14="http://schemas.microsoft.com/office/powerpoint/2010/main" val="8958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 xmlns:p14="http://schemas.microsoft.com/office/powerpoint/2010/main" val="21689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 xmlns:p14="http://schemas.microsoft.com/office/powerpoint/2010/main" val="162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 xmlns:p14="http://schemas.microsoft.com/office/powerpoint/2010/main" val="18334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 xmlns:p14="http://schemas.microsoft.com/office/powerpoint/2010/main" val="28324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 xmlns:p14="http://schemas.microsoft.com/office/powerpoint/2010/main" val="11844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1"/>
            <a:ext cx="9144000" cy="760663"/>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49"/>
            <a:ext cx="9125894" cy="603251"/>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1"/>
            <a:ext cx="8229600" cy="5026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1"/>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dirty="0"/>
          </a:p>
        </p:txBody>
      </p:sp>
      <p:sp>
        <p:nvSpPr>
          <p:cNvPr id="1029" name="Rectangle 5"/>
          <p:cNvSpPr>
            <a:spLocks noGrp="1" noChangeArrowheads="1"/>
          </p:cNvSpPr>
          <p:nvPr>
            <p:ph type="ftr" sz="quarter" idx="3"/>
          </p:nvPr>
        </p:nvSpPr>
        <p:spPr bwMode="gray">
          <a:xfrm>
            <a:off x="3124200" y="6521451"/>
            <a:ext cx="2895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dirty="0"/>
          </a:p>
        </p:txBody>
      </p:sp>
      <p:sp>
        <p:nvSpPr>
          <p:cNvPr id="1030" name="Rectangle 6"/>
          <p:cNvSpPr>
            <a:spLocks noGrp="1" noChangeArrowheads="1"/>
          </p:cNvSpPr>
          <p:nvPr>
            <p:ph type="sldNum" sz="quarter" idx="4"/>
          </p:nvPr>
        </p:nvSpPr>
        <p:spPr bwMode="gray">
          <a:xfrm>
            <a:off x="6553200" y="6521451"/>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
        <p:nvSpPr>
          <p:cNvPr id="19" name="Rectangle 47"/>
          <p:cNvSpPr>
            <a:spLocks noChangeArrowheads="1"/>
          </p:cNvSpPr>
          <p:nvPr userDrawn="1"/>
        </p:nvSpPr>
        <p:spPr bwMode="gray">
          <a:xfrm>
            <a:off x="-2808" y="751116"/>
            <a:ext cx="228600" cy="6070179"/>
          </a:xfrm>
          <a:prstGeom prst="rect">
            <a:avLst/>
          </a:prstGeom>
          <a:gradFill rotWithShape="1">
            <a:gsLst>
              <a:gs pos="0">
                <a:srgbClr val="B6A272"/>
              </a:gs>
              <a:gs pos="100000">
                <a:srgbClr val="B6A272">
                  <a:gamma/>
                  <a:tint val="0"/>
                  <a:invGamma/>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Rectangle 47"/>
          <p:cNvSpPr>
            <a:spLocks noChangeArrowheads="1"/>
          </p:cNvSpPr>
          <p:nvPr userDrawn="1"/>
        </p:nvSpPr>
        <p:spPr bwMode="gray">
          <a:xfrm>
            <a:off x="8572500" y="1"/>
            <a:ext cx="114300" cy="760663"/>
          </a:xfrm>
          <a:prstGeom prst="rect">
            <a:avLst/>
          </a:prstGeom>
          <a:gradFill rotWithShape="1">
            <a:gsLst>
              <a:gs pos="0">
                <a:srgbClr val="B6A272"/>
              </a:gs>
              <a:gs pos="100000">
                <a:schemeClr val="accent3">
                  <a:lumMod val="20000"/>
                  <a:lumOff val="80000"/>
                </a:schemeClr>
              </a:gs>
            </a:gsLst>
            <a:lin ang="5400000" scaled="1"/>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19476" y="292101"/>
            <a:ext cx="5072063" cy="377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21336" tIns="21336" rIns="21336" bIns="21336" numCol="1" anchor="b" anchorCtr="0" compatLnSpc="1">
            <a:prstTxWarp prst="textNoShape">
              <a:avLst/>
            </a:prstTxWarp>
          </a:bodyPr>
          <a:lstStyle/>
          <a:p>
            <a:pPr lvl="0"/>
            <a:r>
              <a:rPr lang="en-US" altLang="en-US">
                <a:sym typeface="Arial" charset="0"/>
              </a:rPr>
              <a:t>Click to edit Master title style</a:t>
            </a:r>
          </a:p>
        </p:txBody>
      </p:sp>
      <p:sp>
        <p:nvSpPr>
          <p:cNvPr id="1027" name="Rectangle 2"/>
          <p:cNvSpPr>
            <a:spLocks noGrp="1" noChangeArrowheads="1"/>
          </p:cNvSpPr>
          <p:nvPr>
            <p:ph type="body" idx="1"/>
          </p:nvPr>
        </p:nvSpPr>
        <p:spPr bwMode="auto">
          <a:xfrm>
            <a:off x="3419476" y="4184649"/>
            <a:ext cx="5072063" cy="2508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21336" tIns="21336" rIns="21336" bIns="21336"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4" name="Rectangle 44"/>
          <p:cNvSpPr>
            <a:spLocks noChangeArrowheads="1"/>
          </p:cNvSpPr>
          <p:nvPr userDrawn="1"/>
        </p:nvSpPr>
        <p:spPr bwMode="ltGray">
          <a:xfrm>
            <a:off x="285750" y="654050"/>
            <a:ext cx="2546747" cy="2204244"/>
          </a:xfrm>
          <a:prstGeom prst="rect">
            <a:avLst/>
          </a:prstGeom>
          <a:gradFill rotWithShape="1">
            <a:gsLst>
              <a:gs pos="0">
                <a:schemeClr val="tx1"/>
              </a:gs>
              <a:gs pos="100000">
                <a:schemeClr val="tx1">
                  <a:gamma/>
                  <a:shade val="0"/>
                  <a:invGamma/>
                </a:schemeClr>
              </a:gs>
            </a:gsLst>
            <a:lin ang="0" scaled="1"/>
          </a:gradFill>
          <a:ln w="2857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38404" tIns="19202" rIns="38404" bIns="19202"/>
          <a:lstStyle/>
          <a:p>
            <a:pPr algn="ctr">
              <a:spcBef>
                <a:spcPct val="20000"/>
              </a:spcBef>
              <a:buFont typeface="Wingdings" pitchFamily="2" charset="2"/>
              <a:buNone/>
              <a:defRPr/>
            </a:pPr>
            <a:endParaRPr lang="en-US" altLang="ko-KR" sz="1200" dirty="0">
              <a:solidFill>
                <a:srgbClr val="FFFFFF"/>
              </a:solidFill>
              <a:latin typeface="GillSans" pitchFamily="1" charset="0"/>
              <a:sym typeface="GillSans" pitchFamily="1" charset="0"/>
            </a:endParaRPr>
          </a:p>
        </p:txBody>
      </p:sp>
      <p:sp>
        <p:nvSpPr>
          <p:cNvPr id="1030" name="Rectangle 44"/>
          <p:cNvSpPr>
            <a:spLocks noChangeArrowheads="1"/>
          </p:cNvSpPr>
          <p:nvPr userDrawn="1"/>
        </p:nvSpPr>
        <p:spPr bwMode="ltGray">
          <a:xfrm>
            <a:off x="-5953" y="6115844"/>
            <a:ext cx="3092053" cy="760413"/>
          </a:xfrm>
          <a:prstGeom prst="rect">
            <a:avLst/>
          </a:prstGeom>
          <a:solidFill>
            <a:schemeClr val="tx1"/>
          </a:solidFill>
          <a:ln>
            <a:noFill/>
          </a:ln>
        </p:spPr>
        <p:txBody>
          <a:bodyPr lIns="38404" tIns="19202" rIns="38404" bIns="19202"/>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algn="ctr" eaLnBrk="1" hangingPunct="1">
              <a:spcBef>
                <a:spcPct val="20000"/>
              </a:spcBef>
              <a:buFont typeface="Wingdings" charset="2"/>
              <a:buNone/>
              <a:defRPr/>
            </a:pPr>
            <a:endParaRPr lang="en-US" altLang="ko-KR" dirty="0">
              <a:solidFill>
                <a:srgbClr val="FFFFFF"/>
              </a:solidFill>
            </a:endParaRPr>
          </a:p>
        </p:txBody>
      </p:sp>
      <p:pic>
        <p:nvPicPr>
          <p:cNvPr id="2" name="Picture 10" descr="http://www.v3.co.uk/IMG/632/223632/big-data-image-representation-540x334.jpg?1435222702"/>
          <p:cNvPicPr>
            <a:picLocks noChangeAspect="1" noChangeArrowheads="1"/>
          </p:cNvPicPr>
          <p:nvPr userDrawn="1"/>
        </p:nvPicPr>
        <p:blipFill>
          <a:blip r:embed="rId8" cstate="print">
            <a:extLst>
              <a:ext uri="{28A0092B-C50C-407E-A947-70E740481C1C}">
                <a14:useLocalDpi xmlns="" xmlns:a14="http://schemas.microsoft.com/office/drawing/2010/main" val="0"/>
              </a:ext>
            </a:extLst>
          </a:blip>
          <a:srcRect/>
          <a:stretch>
            <a:fillRect/>
          </a:stretch>
        </p:blipFill>
        <p:spPr bwMode="auto">
          <a:xfrm>
            <a:off x="0" y="3390902"/>
            <a:ext cx="3086100" cy="2085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4820027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ransition/>
  <p:hf hdr="0" dt="0"/>
  <p:txStyles>
    <p:titleStyle>
      <a:lvl1pPr algn="l" rtl="0" eaLnBrk="0" fontAlgn="base" hangingPunct="0">
        <a:spcBef>
          <a:spcPct val="0"/>
        </a:spcBef>
        <a:spcAft>
          <a:spcPct val="0"/>
        </a:spcAft>
        <a:defRPr sz="4200" b="1">
          <a:solidFill>
            <a:schemeClr val="tx1"/>
          </a:solidFill>
          <a:latin typeface="+mj-lt"/>
          <a:ea typeface="+mj-ea"/>
          <a:cs typeface="+mj-cs"/>
          <a:sym typeface="Arial" charset="0"/>
        </a:defRPr>
      </a:lvl1pPr>
      <a:lvl2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5pPr>
      <a:lvl6pPr marL="19202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6pPr>
      <a:lvl7pPr marL="38404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7pPr>
      <a:lvl8pPr marL="57605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8pPr>
      <a:lvl9pPr marL="76807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9pPr>
    </p:titleStyle>
    <p:bodyStyle>
      <a:lvl1pPr marL="143351" indent="-143351" algn="l" rtl="0" eaLnBrk="0" fontAlgn="base" hangingPunct="0">
        <a:spcBef>
          <a:spcPct val="0"/>
        </a:spcBef>
        <a:spcAft>
          <a:spcPct val="0"/>
        </a:spcAft>
        <a:defRPr sz="2000">
          <a:solidFill>
            <a:schemeClr val="tx1"/>
          </a:solidFill>
          <a:latin typeface="+mn-lt"/>
          <a:ea typeface="+mn-ea"/>
          <a:cs typeface="+mn-cs"/>
          <a:sym typeface="Arial" charset="0"/>
        </a:defRPr>
      </a:lvl1pPr>
      <a:lvl2pPr marL="311372" indent="-119348" algn="l" rtl="0" eaLnBrk="0" fontAlgn="base" hangingPunct="0">
        <a:spcBef>
          <a:spcPct val="0"/>
        </a:spcBef>
        <a:spcAft>
          <a:spcPct val="0"/>
        </a:spcAft>
        <a:defRPr sz="2000">
          <a:solidFill>
            <a:schemeClr val="tx1"/>
          </a:solidFill>
          <a:latin typeface="+mn-lt"/>
          <a:ea typeface="+mn-ea"/>
          <a:cs typeface="+mn-cs"/>
          <a:sym typeface="Arial" charset="0"/>
        </a:defRPr>
      </a:lvl2pPr>
      <a:lvl3pPr marL="479393" indent="-95345" algn="l" rtl="0" eaLnBrk="0" fontAlgn="base" hangingPunct="0">
        <a:spcBef>
          <a:spcPct val="0"/>
        </a:spcBef>
        <a:spcAft>
          <a:spcPct val="0"/>
        </a:spcAft>
        <a:defRPr sz="2000">
          <a:solidFill>
            <a:schemeClr val="tx1"/>
          </a:solidFill>
          <a:latin typeface="+mn-lt"/>
          <a:ea typeface="+mn-ea"/>
          <a:cs typeface="+mn-cs"/>
          <a:sym typeface="Arial" charset="0"/>
        </a:defRPr>
      </a:lvl3pPr>
      <a:lvl4pPr marL="671417" indent="-95345" algn="l" rtl="0" eaLnBrk="0" fontAlgn="base" hangingPunct="0">
        <a:spcBef>
          <a:spcPct val="0"/>
        </a:spcBef>
        <a:spcAft>
          <a:spcPct val="0"/>
        </a:spcAft>
        <a:defRPr sz="2000">
          <a:solidFill>
            <a:schemeClr val="tx1"/>
          </a:solidFill>
          <a:latin typeface="+mn-lt"/>
          <a:ea typeface="+mn-ea"/>
          <a:cs typeface="+mn-cs"/>
          <a:sym typeface="Arial" charset="0"/>
        </a:defRPr>
      </a:lvl4pPr>
      <a:lvl5pPr marL="863441" indent="-95345" algn="l" rtl="0" eaLnBrk="0" fontAlgn="base" hangingPunct="0">
        <a:spcBef>
          <a:spcPct val="0"/>
        </a:spcBef>
        <a:spcAft>
          <a:spcPct val="0"/>
        </a:spcAft>
        <a:defRPr sz="2000">
          <a:solidFill>
            <a:schemeClr val="tx1"/>
          </a:solidFill>
          <a:latin typeface="+mn-lt"/>
          <a:ea typeface="+mn-ea"/>
          <a:cs typeface="+mn-cs"/>
          <a:sym typeface="Arial" charset="0"/>
        </a:defRPr>
      </a:lvl5pPr>
      <a:lvl6pPr marL="192020" algn="l" rtl="0" fontAlgn="base">
        <a:spcBef>
          <a:spcPct val="0"/>
        </a:spcBef>
        <a:spcAft>
          <a:spcPct val="0"/>
        </a:spcAft>
        <a:defRPr sz="2000">
          <a:solidFill>
            <a:schemeClr val="tx1"/>
          </a:solidFill>
          <a:latin typeface="+mn-lt"/>
          <a:ea typeface="+mn-ea"/>
          <a:cs typeface="+mn-cs"/>
          <a:sym typeface="Arial" charset="0"/>
        </a:defRPr>
      </a:lvl6pPr>
      <a:lvl7pPr marL="384040" algn="l" rtl="0" fontAlgn="base">
        <a:spcBef>
          <a:spcPct val="0"/>
        </a:spcBef>
        <a:spcAft>
          <a:spcPct val="0"/>
        </a:spcAft>
        <a:defRPr sz="2000">
          <a:solidFill>
            <a:schemeClr val="tx1"/>
          </a:solidFill>
          <a:latin typeface="+mn-lt"/>
          <a:ea typeface="+mn-ea"/>
          <a:cs typeface="+mn-cs"/>
          <a:sym typeface="Arial" charset="0"/>
        </a:defRPr>
      </a:lvl7pPr>
      <a:lvl8pPr marL="576059" algn="l" rtl="0" fontAlgn="base">
        <a:spcBef>
          <a:spcPct val="0"/>
        </a:spcBef>
        <a:spcAft>
          <a:spcPct val="0"/>
        </a:spcAft>
        <a:defRPr sz="2000">
          <a:solidFill>
            <a:schemeClr val="tx1"/>
          </a:solidFill>
          <a:latin typeface="+mn-lt"/>
          <a:ea typeface="+mn-ea"/>
          <a:cs typeface="+mn-cs"/>
          <a:sym typeface="Arial" charset="0"/>
        </a:defRPr>
      </a:lvl8pPr>
      <a:lvl9pPr marL="768079" algn="l" rtl="0" fontAlgn="base">
        <a:spcBef>
          <a:spcPct val="0"/>
        </a:spcBef>
        <a:spcAft>
          <a:spcPct val="0"/>
        </a:spcAft>
        <a:defRPr sz="2000">
          <a:solidFill>
            <a:schemeClr val="tx1"/>
          </a:solidFill>
          <a:latin typeface="+mn-lt"/>
          <a:ea typeface="+mn-ea"/>
          <a:cs typeface="+mn-cs"/>
          <a:sym typeface="Arial" charset="0"/>
        </a:defRPr>
      </a:lvl9pPr>
    </p:bodyStyle>
    <p:otherStyle>
      <a:defPPr>
        <a:defRPr lang="en-US"/>
      </a:defPPr>
      <a:lvl1pPr marL="0" algn="l" defTabSz="192020" rtl="0" eaLnBrk="1" latinLnBrk="0" hangingPunct="1">
        <a:defRPr sz="800" kern="1200">
          <a:solidFill>
            <a:schemeClr val="tx1"/>
          </a:solidFill>
          <a:latin typeface="+mn-lt"/>
          <a:ea typeface="+mn-ea"/>
          <a:cs typeface="+mn-cs"/>
        </a:defRPr>
      </a:lvl1pPr>
      <a:lvl2pPr marL="192020" algn="l" defTabSz="192020" rtl="0" eaLnBrk="1" latinLnBrk="0" hangingPunct="1">
        <a:defRPr sz="800" kern="1200">
          <a:solidFill>
            <a:schemeClr val="tx1"/>
          </a:solidFill>
          <a:latin typeface="+mn-lt"/>
          <a:ea typeface="+mn-ea"/>
          <a:cs typeface="+mn-cs"/>
        </a:defRPr>
      </a:lvl2pPr>
      <a:lvl3pPr marL="384040" algn="l" defTabSz="192020" rtl="0" eaLnBrk="1" latinLnBrk="0" hangingPunct="1">
        <a:defRPr sz="800" kern="1200">
          <a:solidFill>
            <a:schemeClr val="tx1"/>
          </a:solidFill>
          <a:latin typeface="+mn-lt"/>
          <a:ea typeface="+mn-ea"/>
          <a:cs typeface="+mn-cs"/>
        </a:defRPr>
      </a:lvl3pPr>
      <a:lvl4pPr marL="576059" algn="l" defTabSz="192020" rtl="0" eaLnBrk="1" latinLnBrk="0" hangingPunct="1">
        <a:defRPr sz="800" kern="1200">
          <a:solidFill>
            <a:schemeClr val="tx1"/>
          </a:solidFill>
          <a:latin typeface="+mn-lt"/>
          <a:ea typeface="+mn-ea"/>
          <a:cs typeface="+mn-cs"/>
        </a:defRPr>
      </a:lvl4pPr>
      <a:lvl5pPr marL="768079" algn="l" defTabSz="192020" rtl="0" eaLnBrk="1" latinLnBrk="0" hangingPunct="1">
        <a:defRPr sz="800" kern="1200">
          <a:solidFill>
            <a:schemeClr val="tx1"/>
          </a:solidFill>
          <a:latin typeface="+mn-lt"/>
          <a:ea typeface="+mn-ea"/>
          <a:cs typeface="+mn-cs"/>
        </a:defRPr>
      </a:lvl5pPr>
      <a:lvl6pPr marL="960099" algn="l" defTabSz="192020" rtl="0" eaLnBrk="1" latinLnBrk="0" hangingPunct="1">
        <a:defRPr sz="800" kern="1200">
          <a:solidFill>
            <a:schemeClr val="tx1"/>
          </a:solidFill>
          <a:latin typeface="+mn-lt"/>
          <a:ea typeface="+mn-ea"/>
          <a:cs typeface="+mn-cs"/>
        </a:defRPr>
      </a:lvl6pPr>
      <a:lvl7pPr marL="1152119" algn="l" defTabSz="192020" rtl="0" eaLnBrk="1" latinLnBrk="0" hangingPunct="1">
        <a:defRPr sz="800" kern="1200">
          <a:solidFill>
            <a:schemeClr val="tx1"/>
          </a:solidFill>
          <a:latin typeface="+mn-lt"/>
          <a:ea typeface="+mn-ea"/>
          <a:cs typeface="+mn-cs"/>
        </a:defRPr>
      </a:lvl7pPr>
      <a:lvl8pPr marL="1344139" algn="l" defTabSz="192020" rtl="0" eaLnBrk="1" latinLnBrk="0" hangingPunct="1">
        <a:defRPr sz="800" kern="1200">
          <a:solidFill>
            <a:schemeClr val="tx1"/>
          </a:solidFill>
          <a:latin typeface="+mn-lt"/>
          <a:ea typeface="+mn-ea"/>
          <a:cs typeface="+mn-cs"/>
        </a:defRPr>
      </a:lvl8pPr>
      <a:lvl9pPr marL="1536158" algn="l" defTabSz="192020" rtl="0" eaLnBrk="1" latinLnBrk="0" hangingPunct="1">
        <a:defRPr sz="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0"/>
            <a:ext cx="9144000" cy="760662"/>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50"/>
            <a:ext cx="9125894" cy="603250"/>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Rectangle 47"/>
          <p:cNvSpPr>
            <a:spLocks noChangeArrowheads="1"/>
          </p:cNvSpPr>
          <p:nvPr/>
        </p:nvSpPr>
        <p:spPr bwMode="gray">
          <a:xfrm>
            <a:off x="0" y="760663"/>
            <a:ext cx="228600" cy="6070178"/>
          </a:xfrm>
          <a:prstGeom prst="rect">
            <a:avLst/>
          </a:prstGeom>
          <a:gradFill rotWithShape="1">
            <a:gsLst>
              <a:gs pos="0">
                <a:schemeClr val="hlink"/>
              </a:gs>
              <a:gs pos="100000">
                <a:schemeClr val="hlink">
                  <a:gamma/>
                  <a:tint val="0"/>
                  <a:invGamma/>
                </a:scheme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Rectangle 48"/>
          <p:cNvSpPr>
            <a:spLocks noChangeArrowheads="1"/>
          </p:cNvSpPr>
          <p:nvPr/>
        </p:nvSpPr>
        <p:spPr bwMode="gray">
          <a:xfrm>
            <a:off x="8686800" y="0"/>
            <a:ext cx="76200" cy="401230"/>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0"/>
            <a:ext cx="8229600" cy="5026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a:p>
        </p:txBody>
      </p:sp>
      <p:sp>
        <p:nvSpPr>
          <p:cNvPr id="1029" name="Rectangle 5"/>
          <p:cNvSpPr>
            <a:spLocks noGrp="1" noChangeArrowheads="1"/>
          </p:cNvSpPr>
          <p:nvPr>
            <p:ph type="ftr" sz="quarter" idx="3"/>
          </p:nvPr>
        </p:nvSpPr>
        <p:spPr bwMode="gray">
          <a:xfrm>
            <a:off x="3124200" y="6521450"/>
            <a:ext cx="2895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a:p>
        </p:txBody>
      </p:sp>
      <p:sp>
        <p:nvSpPr>
          <p:cNvPr id="1030" name="Rectangle 6"/>
          <p:cNvSpPr>
            <a:spLocks noGrp="1" noChangeArrowheads="1"/>
          </p:cNvSpPr>
          <p:nvPr>
            <p:ph type="sldNum" sz="quarter" idx="4"/>
          </p:nvPr>
        </p:nvSpPr>
        <p:spPr bwMode="gray">
          <a:xfrm>
            <a:off x="6553200" y="652145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Tree>
    <p:extLst>
      <p:ext uri="{BB962C8B-B14F-4D97-AF65-F5344CB8AC3E}">
        <p14:creationId xmlns="" xmlns:p14="http://schemas.microsoft.com/office/powerpoint/2010/main" val="199999167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2"/>
                                        </p:tgtEl>
                                        <p:attrNameLst>
                                          <p:attrName>style.visibility</p:attrName>
                                        </p:attrNameLst>
                                      </p:cBhvr>
                                      <p:to>
                                        <p:strVal val="visible"/>
                                      </p:to>
                                    </p:set>
                                    <p:animEffect transition="in" filter="wipe(up)">
                                      <p:cBhvr>
                                        <p:cTn id="11" dur="500"/>
                                        <p:tgtEl>
                                          <p:spTgt spid="1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P spid="1072"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6"/>
          <p:cNvSpPr txBox="1">
            <a:spLocks noChangeArrowheads="1"/>
          </p:cNvSpPr>
          <p:nvPr/>
        </p:nvSpPr>
        <p:spPr bwMode="auto">
          <a:xfrm>
            <a:off x="7744424" y="3909222"/>
            <a:ext cx="77617" cy="115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401" tIns="19202" rIns="38401" bIns="19202">
            <a:spAutoFit/>
          </a:bodyPr>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eaLnBrk="1" hangingPunct="1"/>
            <a:endParaRPr lang="en-US" altLang="en-US" sz="500">
              <a:solidFill>
                <a:srgbClr val="000000"/>
              </a:solidFill>
              <a:latin typeface="GillSans" pitchFamily="1" charset="0"/>
              <a:sym typeface="GillSans" pitchFamily="1" charset="0"/>
            </a:endParaRPr>
          </a:p>
        </p:txBody>
      </p:sp>
      <p:sp>
        <p:nvSpPr>
          <p:cNvPr id="3076" name="Rectangle 1"/>
          <p:cNvSpPr txBox="1">
            <a:spLocks noChangeArrowheads="1"/>
          </p:cNvSpPr>
          <p:nvPr/>
        </p:nvSpPr>
        <p:spPr bwMode="auto">
          <a:xfrm>
            <a:off x="3086100" y="838201"/>
            <a:ext cx="6057900"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21336" tIns="21336" rIns="21336" bIns="21336" anchor="b"/>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spcBef>
                <a:spcPts val="252"/>
              </a:spcBef>
              <a:spcAft>
                <a:spcPts val="252"/>
              </a:spcAft>
            </a:pPr>
            <a:r>
              <a:rPr lang="en-US" altLang="en-US" sz="2900" b="1" dirty="0">
                <a:solidFill>
                  <a:srgbClr val="002060"/>
                </a:solidFill>
                <a:latin typeface="Imprint MT Shadow" pitchFamily="82" charset="0"/>
                <a:ea typeface="ヒラギノ角ゴ ProN W6" charset="-128"/>
              </a:rPr>
              <a:t>“Advanced  C Programming”</a:t>
            </a:r>
          </a:p>
          <a:p>
            <a:pPr algn="ctr" eaLnBrk="1" hangingPunct="1">
              <a:spcBef>
                <a:spcPts val="252"/>
              </a:spcBef>
              <a:spcAft>
                <a:spcPts val="252"/>
              </a:spcAft>
            </a:pPr>
            <a:endParaRPr lang="en-US" altLang="en-US" sz="2100" dirty="0">
              <a:solidFill>
                <a:srgbClr val="002060"/>
              </a:solidFill>
              <a:latin typeface="Bookman Old Style" pitchFamily="18" charset="0"/>
              <a:ea typeface="ヒラギノ角ゴ ProN W6" charset="-128"/>
            </a:endParaRPr>
          </a:p>
        </p:txBody>
      </p:sp>
      <p:pic>
        <p:nvPicPr>
          <p:cNvPr id="3079" name="Picture 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43925" y="38100"/>
            <a:ext cx="564356"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Picture 6" descr="http://www.differencebetween.info/sites/default/files/images/1/embedded-c.jpg"/>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17505" t="18543" r="9962"/>
          <a:stretch/>
        </p:blipFill>
        <p:spPr bwMode="auto">
          <a:xfrm>
            <a:off x="4724400" y="1981201"/>
            <a:ext cx="2590800" cy="19930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41724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strVal val="#ppt_w*0.70"/>
                                          </p:val>
                                        </p:tav>
                                        <p:tav tm="100000">
                                          <p:val>
                                            <p:strVal val="#ppt_w"/>
                                          </p:val>
                                        </p:tav>
                                      </p:tavLst>
                                    </p:anim>
                                    <p:anim calcmode="lin" valueType="num">
                                      <p:cBhvr>
                                        <p:cTn id="8" dur="1000" fill="hold"/>
                                        <p:tgtEl>
                                          <p:spTgt spid="3076"/>
                                        </p:tgtEl>
                                        <p:attrNameLst>
                                          <p:attrName>ppt_h</p:attrName>
                                        </p:attrNameLst>
                                      </p:cBhvr>
                                      <p:tavLst>
                                        <p:tav tm="0">
                                          <p:val>
                                            <p:strVal val="#ppt_h"/>
                                          </p:val>
                                        </p:tav>
                                        <p:tav tm="100000">
                                          <p:val>
                                            <p:strVal val="#ppt_h"/>
                                          </p:val>
                                        </p:tav>
                                      </p:tavLst>
                                    </p:anim>
                                    <p:animEffect transition="in" filter="fade">
                                      <p:cBhvr>
                                        <p:cTn id="9" dur="1000"/>
                                        <p:tgtEl>
                                          <p:spTgt spid="3076"/>
                                        </p:tgtEl>
                                      </p:cBhvr>
                                    </p:animEffect>
                                  </p:childTnLst>
                                </p:cTn>
                              </p:par>
                              <p:par>
                                <p:cTn id="10" presetID="55" presetClass="entr" presetSubtype="0" fill="hold"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0.70"/>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3" name="Rectangle 2"/>
          <p:cNvSpPr/>
          <p:nvPr/>
        </p:nvSpPr>
        <p:spPr>
          <a:xfrm>
            <a:off x="533400" y="990602"/>
            <a:ext cx="8382000" cy="2118529"/>
          </a:xfrm>
          <a:prstGeom prst="rect">
            <a:avLst/>
          </a:prstGeom>
        </p:spPr>
        <p:txBody>
          <a:bodyPr wrap="square">
            <a:spAutoFit/>
          </a:bodyPr>
          <a:lstStyle/>
          <a:p>
            <a:pPr marL="342900" indent="-342900" algn="just">
              <a:lnSpc>
                <a:spcPct val="150000"/>
              </a:lnSpc>
              <a:buAutoNum type="arabicPeriod"/>
            </a:pPr>
            <a:r>
              <a:rPr lang="en-US" dirty="0">
                <a:solidFill>
                  <a:srgbClr val="7028C0"/>
                </a:solidFill>
              </a:rPr>
              <a:t>Write logical expressions that tests whether a given character  is</a:t>
            </a:r>
          </a:p>
          <a:p>
            <a:pPr lvl="2" algn="just">
              <a:lnSpc>
                <a:spcPct val="150000"/>
              </a:lnSpc>
            </a:pPr>
            <a:r>
              <a:rPr lang="en-US" dirty="0">
                <a:solidFill>
                  <a:srgbClr val="7028C0"/>
                </a:solidFill>
              </a:rPr>
              <a:t>• lower case letter</a:t>
            </a:r>
          </a:p>
          <a:p>
            <a:pPr lvl="2" algn="just">
              <a:lnSpc>
                <a:spcPct val="150000"/>
              </a:lnSpc>
            </a:pPr>
            <a:r>
              <a:rPr lang="en-US" dirty="0">
                <a:solidFill>
                  <a:srgbClr val="7028C0"/>
                </a:solidFill>
              </a:rPr>
              <a:t>• upper case letter </a:t>
            </a:r>
          </a:p>
          <a:p>
            <a:pPr lvl="2" algn="just">
              <a:lnSpc>
                <a:spcPct val="150000"/>
              </a:lnSpc>
            </a:pPr>
            <a:r>
              <a:rPr lang="en-US" dirty="0">
                <a:solidFill>
                  <a:srgbClr val="7028C0"/>
                </a:solidFill>
              </a:rPr>
              <a:t>• digit </a:t>
            </a:r>
          </a:p>
          <a:p>
            <a:pPr lvl="2" algn="just">
              <a:lnSpc>
                <a:spcPct val="150000"/>
              </a:lnSpc>
            </a:pPr>
            <a:r>
              <a:rPr lang="en-US" dirty="0">
                <a:solidFill>
                  <a:srgbClr val="7028C0"/>
                </a:solidFill>
              </a:rPr>
              <a:t>• white space (includes space, </a:t>
            </a:r>
            <a:r>
              <a:rPr lang="en-US" dirty="0" err="1">
                <a:solidFill>
                  <a:srgbClr val="7028C0"/>
                </a:solidFill>
              </a:rPr>
              <a:t>tab,new</a:t>
            </a:r>
            <a:r>
              <a:rPr lang="en-US" dirty="0">
                <a:solidFill>
                  <a:srgbClr val="7028C0"/>
                </a:solidFill>
              </a:rPr>
              <a:t> line)</a:t>
            </a:r>
          </a:p>
        </p:txBody>
      </p:sp>
    </p:spTree>
    <p:extLst>
      <p:ext uri="{BB962C8B-B14F-4D97-AF65-F5344CB8AC3E}">
        <p14:creationId xmlns="" xmlns:p14="http://schemas.microsoft.com/office/powerpoint/2010/main" val="1320180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a:t>
            </a:r>
          </a:p>
        </p:txBody>
      </p:sp>
      <p:sp>
        <p:nvSpPr>
          <p:cNvPr id="4" name="Text Box 9"/>
          <p:cNvSpPr txBox="1">
            <a:spLocks noChangeArrowheads="1"/>
          </p:cNvSpPr>
          <p:nvPr/>
        </p:nvSpPr>
        <p:spPr bwMode="auto">
          <a:xfrm>
            <a:off x="914400" y="2209800"/>
            <a:ext cx="4419600" cy="4596130"/>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600" dirty="0">
                <a:solidFill>
                  <a:srgbClr val="006600"/>
                </a:solidFill>
              </a:rPr>
              <a:t>Switch</a:t>
            </a:r>
            <a:r>
              <a:rPr lang="en-US" sz="1600" dirty="0"/>
              <a:t>(expression)</a:t>
            </a:r>
          </a:p>
          <a:p>
            <a:pPr marL="365760" lvl="0" indent="-256032" algn="just" fontAlgn="auto">
              <a:spcBef>
                <a:spcPts val="400"/>
              </a:spcBef>
              <a:spcAft>
                <a:spcPts val="0"/>
              </a:spcAft>
              <a:buClr>
                <a:schemeClr val="accent1"/>
              </a:buClr>
              <a:buSzPct val="68000"/>
              <a:defRPr/>
            </a:pPr>
            <a:r>
              <a:rPr lang="en-US" sz="1600" dirty="0"/>
              <a:t>{</a:t>
            </a:r>
          </a:p>
          <a:p>
            <a:pPr marL="365760" lvl="0" indent="-256032" fontAlgn="auto">
              <a:spcBef>
                <a:spcPts val="400"/>
              </a:spcBef>
              <a:spcAft>
                <a:spcPts val="0"/>
              </a:spcAft>
              <a:buClr>
                <a:schemeClr val="accent1"/>
              </a:buClr>
              <a:buSzPct val="68000"/>
              <a:defRPr/>
            </a:pPr>
            <a:r>
              <a:rPr lang="en-US" sz="1600" dirty="0">
                <a:solidFill>
                  <a:srgbClr val="006600"/>
                </a:solidFill>
              </a:rPr>
              <a:t>   	case </a:t>
            </a:r>
            <a:r>
              <a:rPr lang="en-US" sz="1600" dirty="0"/>
              <a:t>const-expr :  	</a:t>
            </a:r>
          </a:p>
          <a:p>
            <a:pPr marL="365760" lvl="0" indent="-256032" fontAlgn="auto">
              <a:spcBef>
                <a:spcPts val="400"/>
              </a:spcBef>
              <a:spcAft>
                <a:spcPts val="0"/>
              </a:spcAft>
              <a:buClr>
                <a:schemeClr val="accent1"/>
              </a:buClr>
              <a:buSzPct val="68000"/>
              <a:defRPr/>
            </a:pPr>
            <a:r>
              <a:rPr lang="en-US" sz="1600" dirty="0"/>
              <a:t>			statements; </a:t>
            </a:r>
          </a:p>
          <a:p>
            <a:pPr marL="365760" lvl="0" indent="-256032" fontAlgn="auto">
              <a:spcBef>
                <a:spcPts val="400"/>
              </a:spcBef>
              <a:spcAft>
                <a:spcPts val="0"/>
              </a:spcAft>
              <a:buClr>
                <a:schemeClr val="accent1"/>
              </a:buClr>
              <a:buSzPct val="68000"/>
              <a:defRPr/>
            </a:pPr>
            <a:r>
              <a:rPr lang="en-US" sz="1600" dirty="0"/>
              <a:t>			break;</a:t>
            </a:r>
          </a:p>
          <a:p>
            <a:pPr marL="365760" lvl="0" indent="-256032" fontAlgn="auto">
              <a:spcBef>
                <a:spcPts val="400"/>
              </a:spcBef>
              <a:spcAft>
                <a:spcPts val="0"/>
              </a:spcAft>
              <a:buClr>
                <a:schemeClr val="accent1"/>
              </a:buClr>
              <a:buSzPct val="68000"/>
              <a:defRPr/>
            </a:pPr>
            <a:r>
              <a:rPr lang="en-US" sz="1600" dirty="0"/>
              <a:t>   	</a:t>
            </a:r>
            <a:r>
              <a:rPr lang="en-US" sz="1600" dirty="0">
                <a:solidFill>
                  <a:srgbClr val="006600"/>
                </a:solidFill>
              </a:rPr>
              <a:t>case</a:t>
            </a:r>
            <a:r>
              <a:rPr lang="en-US" sz="1600" dirty="0"/>
              <a:t> const-expr : </a:t>
            </a:r>
          </a:p>
          <a:p>
            <a:pPr marL="365760" lvl="0" indent="-256032" fontAlgn="auto">
              <a:spcBef>
                <a:spcPts val="400"/>
              </a:spcBef>
              <a:spcAft>
                <a:spcPts val="0"/>
              </a:spcAft>
              <a:buClr>
                <a:schemeClr val="accent1"/>
              </a:buClr>
              <a:buSzPct val="68000"/>
              <a:defRPr/>
            </a:pPr>
            <a:r>
              <a:rPr lang="en-US" sz="1600" dirty="0"/>
              <a:t>			statements; </a:t>
            </a:r>
          </a:p>
          <a:p>
            <a:pPr marL="365760" lvl="0" indent="-256032" fontAlgn="auto">
              <a:spcBef>
                <a:spcPts val="400"/>
              </a:spcBef>
              <a:spcAft>
                <a:spcPts val="0"/>
              </a:spcAft>
              <a:buClr>
                <a:schemeClr val="accent1"/>
              </a:buClr>
              <a:buSzPct val="68000"/>
              <a:defRPr/>
            </a:pPr>
            <a:r>
              <a:rPr lang="en-US" sz="1600" dirty="0"/>
              <a:t>			break;</a:t>
            </a:r>
          </a:p>
          <a:p>
            <a:pPr marL="365760" lvl="0" indent="-256032" fontAlgn="auto">
              <a:spcBef>
                <a:spcPts val="400"/>
              </a:spcBef>
              <a:spcAft>
                <a:spcPts val="0"/>
              </a:spcAft>
              <a:buClr>
                <a:schemeClr val="accent1"/>
              </a:buClr>
              <a:buSzPct val="68000"/>
              <a:defRPr/>
            </a:pPr>
            <a:r>
              <a:rPr lang="en-US" sz="1600" dirty="0">
                <a:solidFill>
                  <a:srgbClr val="006600"/>
                </a:solidFill>
              </a:rPr>
              <a:t>   	……………</a:t>
            </a:r>
          </a:p>
          <a:p>
            <a:pPr marL="365760" lvl="0" indent="-256032" fontAlgn="auto">
              <a:spcBef>
                <a:spcPts val="400"/>
              </a:spcBef>
              <a:spcAft>
                <a:spcPts val="0"/>
              </a:spcAft>
              <a:buClr>
                <a:schemeClr val="accent1"/>
              </a:buClr>
              <a:buSzPct val="68000"/>
              <a:defRPr/>
            </a:pPr>
            <a:r>
              <a:rPr lang="en-US" sz="1600" dirty="0">
                <a:solidFill>
                  <a:srgbClr val="006600"/>
                </a:solidFill>
              </a:rPr>
              <a:t>	……………</a:t>
            </a:r>
          </a:p>
          <a:p>
            <a:pPr marL="365760" lvl="0" indent="-256032" fontAlgn="auto">
              <a:spcBef>
                <a:spcPts val="400"/>
              </a:spcBef>
              <a:spcAft>
                <a:spcPts val="0"/>
              </a:spcAft>
              <a:buClr>
                <a:schemeClr val="accent1"/>
              </a:buClr>
              <a:buSzPct val="68000"/>
              <a:defRPr/>
            </a:pPr>
            <a:r>
              <a:rPr lang="en-US" sz="1600" dirty="0">
                <a:solidFill>
                  <a:srgbClr val="006600"/>
                </a:solidFill>
              </a:rPr>
              <a:t>	default                </a:t>
            </a:r>
            <a:r>
              <a:rPr lang="en-US" sz="1600" dirty="0"/>
              <a:t>: </a:t>
            </a:r>
          </a:p>
          <a:p>
            <a:pPr marL="365760" lvl="0" indent="-256032" fontAlgn="auto">
              <a:spcBef>
                <a:spcPts val="400"/>
              </a:spcBef>
              <a:spcAft>
                <a:spcPts val="0"/>
              </a:spcAft>
              <a:buClr>
                <a:schemeClr val="accent1"/>
              </a:buClr>
              <a:buSzPct val="68000"/>
              <a:defRPr/>
            </a:pPr>
            <a:r>
              <a:rPr lang="en-US" sz="1600" dirty="0"/>
              <a:t>			statements; </a:t>
            </a:r>
          </a:p>
          <a:p>
            <a:pPr marL="365760" lvl="0" indent="-256032" algn="just" fontAlgn="auto">
              <a:spcBef>
                <a:spcPts val="400"/>
              </a:spcBef>
              <a:spcAft>
                <a:spcPts val="0"/>
              </a:spcAft>
              <a:buClr>
                <a:schemeClr val="accent1"/>
              </a:buClr>
              <a:buSzPct val="68000"/>
              <a:defRPr/>
            </a:pPr>
            <a:r>
              <a:rPr lang="en-US" sz="1600" dirty="0"/>
              <a:t>}</a:t>
            </a:r>
          </a:p>
        </p:txBody>
      </p:sp>
      <p:sp>
        <p:nvSpPr>
          <p:cNvPr id="5" name="Rectangle 4"/>
          <p:cNvSpPr/>
          <p:nvPr/>
        </p:nvSpPr>
        <p:spPr>
          <a:xfrm>
            <a:off x="457200" y="685800"/>
            <a:ext cx="8534400" cy="1754326"/>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Definition: </a:t>
            </a:r>
            <a:r>
              <a:rPr lang="en-US" sz="2000" dirty="0"/>
              <a:t>The switch statement is a multi-way decision that tests whether an expression matches one of a number of </a:t>
            </a:r>
            <a:r>
              <a:rPr lang="en-US" sz="2000" i="1" dirty="0"/>
              <a:t>constant </a:t>
            </a:r>
            <a:r>
              <a:rPr lang="en-US" sz="2000" dirty="0"/>
              <a:t>integer values, and branches accordingly.</a:t>
            </a:r>
            <a:endParaRPr lang="en-US" sz="2000" dirty="0">
              <a:solidFill>
                <a:srgbClr val="C00000"/>
              </a:solidFill>
            </a:endParaRPr>
          </a:p>
          <a:p>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15000" y="2209802"/>
            <a:ext cx="3276600" cy="45659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Rules</a:t>
            </a:r>
          </a:p>
        </p:txBody>
      </p:sp>
      <p:sp>
        <p:nvSpPr>
          <p:cNvPr id="5" name="Rectangle 4"/>
          <p:cNvSpPr/>
          <p:nvPr/>
        </p:nvSpPr>
        <p:spPr>
          <a:xfrm>
            <a:off x="457200" y="786349"/>
            <a:ext cx="8534400" cy="7402026"/>
          </a:xfrm>
          <a:prstGeom prst="rect">
            <a:avLst/>
          </a:prstGeom>
        </p:spPr>
        <p:txBody>
          <a:bodyPr wrap="square">
            <a:spAutoFit/>
          </a:bodyPr>
          <a:lstStyle/>
          <a:p>
            <a:pPr algn="just">
              <a:lnSpc>
                <a:spcPct val="150000"/>
              </a:lnSpc>
              <a:spcBef>
                <a:spcPts val="0"/>
              </a:spcBef>
              <a:defRPr/>
            </a:pPr>
            <a:r>
              <a:rPr lang="en-US" sz="2000" b="1" dirty="0">
                <a:solidFill>
                  <a:srgbClr val="C00000"/>
                </a:solidFill>
              </a:rPr>
              <a:t>Rules:</a:t>
            </a:r>
          </a:p>
          <a:p>
            <a:pPr marL="285750" indent="-285750" algn="just">
              <a:lnSpc>
                <a:spcPct val="150000"/>
              </a:lnSpc>
              <a:spcBef>
                <a:spcPts val="600"/>
              </a:spcBef>
              <a:spcAft>
                <a:spcPts val="600"/>
              </a:spcAft>
              <a:buFont typeface="Wingdings" panose="05000000000000000000" pitchFamily="2" charset="2"/>
              <a:buChar char="§"/>
              <a:defRPr/>
            </a:pPr>
            <a:r>
              <a:rPr lang="en-US" sz="2000" dirty="0"/>
              <a:t>The </a:t>
            </a:r>
            <a:r>
              <a:rPr lang="en-US" sz="2000" b="1" dirty="0">
                <a:solidFill>
                  <a:srgbClr val="008000"/>
                </a:solidFill>
              </a:rPr>
              <a:t>expression used in a switch statement </a:t>
            </a:r>
            <a:r>
              <a:rPr lang="en-US" sz="2000" dirty="0"/>
              <a:t>must have an </a:t>
            </a:r>
            <a:r>
              <a:rPr lang="en-US" sz="2000" dirty="0">
                <a:solidFill>
                  <a:srgbClr val="008000"/>
                </a:solidFill>
              </a:rPr>
              <a:t>integral</a:t>
            </a:r>
            <a:r>
              <a:rPr lang="en-US" sz="2000" dirty="0"/>
              <a:t> or enumerated type.</a:t>
            </a:r>
          </a:p>
          <a:p>
            <a:pPr marL="285750" indent="-285750" algn="just">
              <a:lnSpc>
                <a:spcPct val="150000"/>
              </a:lnSpc>
              <a:spcBef>
                <a:spcPts val="600"/>
              </a:spcBef>
              <a:spcAft>
                <a:spcPts val="600"/>
              </a:spcAft>
              <a:buFont typeface="Wingdings" panose="05000000000000000000" pitchFamily="2" charset="2"/>
              <a:buChar char="§"/>
              <a:defRPr/>
            </a:pPr>
            <a:r>
              <a:rPr lang="en-US" sz="2000" dirty="0"/>
              <a:t>When the variable being switched on is equal to a case, the statements following that case will execute until a </a:t>
            </a:r>
            <a:r>
              <a:rPr lang="en-US" sz="2000" b="1" dirty="0"/>
              <a:t>break</a:t>
            </a:r>
            <a:r>
              <a:rPr lang="en-US" sz="2000" dirty="0"/>
              <a:t> statement is reached.</a:t>
            </a:r>
          </a:p>
          <a:p>
            <a:pPr marL="285750" indent="-285750" algn="just">
              <a:lnSpc>
                <a:spcPct val="150000"/>
              </a:lnSpc>
              <a:spcBef>
                <a:spcPts val="600"/>
              </a:spcBef>
              <a:spcAft>
                <a:spcPts val="600"/>
              </a:spcAft>
              <a:buFont typeface="Wingdings" panose="05000000000000000000" pitchFamily="2" charset="2"/>
              <a:buChar char="§"/>
              <a:defRPr/>
            </a:pPr>
            <a:r>
              <a:rPr lang="en-US" sz="2000" dirty="0"/>
              <a:t>Break statement terminates the switch.</a:t>
            </a:r>
          </a:p>
          <a:p>
            <a:pPr marL="285750" indent="-285750" algn="just">
              <a:lnSpc>
                <a:spcPct val="150000"/>
              </a:lnSpc>
              <a:spcBef>
                <a:spcPts val="600"/>
              </a:spcBef>
              <a:spcAft>
                <a:spcPts val="600"/>
              </a:spcAft>
              <a:buFont typeface="Wingdings" panose="05000000000000000000" pitchFamily="2" charset="2"/>
              <a:buChar char="§"/>
              <a:defRPr/>
            </a:pPr>
            <a:r>
              <a:rPr lang="en-US" sz="2000" dirty="0"/>
              <a:t>You can have any number of case statements within a switch.</a:t>
            </a:r>
          </a:p>
          <a:p>
            <a:pPr marL="285750" indent="-285750" algn="just">
              <a:lnSpc>
                <a:spcPct val="150000"/>
              </a:lnSpc>
              <a:spcBef>
                <a:spcPts val="600"/>
              </a:spcBef>
              <a:spcAft>
                <a:spcPts val="600"/>
              </a:spcAft>
              <a:buFont typeface="Wingdings" panose="05000000000000000000" pitchFamily="2" charset="2"/>
              <a:buChar char="§"/>
              <a:defRPr/>
            </a:pPr>
            <a:r>
              <a:rPr lang="en-US" sz="2000" dirty="0"/>
              <a:t>A switch statement can have an </a:t>
            </a:r>
            <a:r>
              <a:rPr lang="en-US" sz="2000" dirty="0">
                <a:solidFill>
                  <a:srgbClr val="008000"/>
                </a:solidFill>
              </a:rPr>
              <a:t>optional default case</a:t>
            </a:r>
            <a:r>
              <a:rPr lang="en-US" sz="2000" dirty="0"/>
              <a:t>. We should have only one default case. </a:t>
            </a:r>
          </a:p>
          <a:p>
            <a:pPr marL="285750" indent="-285750" algn="just">
              <a:lnSpc>
                <a:spcPct val="150000"/>
              </a:lnSpc>
              <a:spcBef>
                <a:spcPts val="600"/>
              </a:spcBef>
              <a:spcAft>
                <a:spcPts val="600"/>
              </a:spcAft>
              <a:buFont typeface="Wingdings" panose="05000000000000000000" pitchFamily="2" charset="2"/>
              <a:buChar char="§"/>
              <a:defRPr/>
            </a:pPr>
            <a:r>
              <a:rPr lang="en-US" sz="2000" dirty="0"/>
              <a:t>Default case can be kept any where in the switch.</a:t>
            </a:r>
          </a:p>
          <a:p>
            <a:pPr marL="285750" indent="-285750" algn="just">
              <a:lnSpc>
                <a:spcPct val="150000"/>
              </a:lnSpc>
              <a:spcBef>
                <a:spcPts val="600"/>
              </a:spcBef>
              <a:spcAft>
                <a:spcPts val="600"/>
              </a:spcAft>
              <a:buFont typeface="Wingdings" panose="05000000000000000000" pitchFamily="2" charset="2"/>
              <a:buChar char="§"/>
              <a:defRPr/>
            </a:pPr>
            <a:r>
              <a:rPr lang="en-US" sz="2000" dirty="0">
                <a:solidFill>
                  <a:srgbClr val="008000"/>
                </a:solidFill>
              </a:rPr>
              <a:t>Not every case needs to contain a break</a:t>
            </a:r>
            <a:r>
              <a:rPr lang="en-US" sz="2000" dirty="0"/>
              <a:t>.</a:t>
            </a:r>
          </a:p>
          <a:p>
            <a:pPr marL="285750" indent="-285750" algn="just">
              <a:lnSpc>
                <a:spcPct val="150000"/>
              </a:lnSpc>
              <a:spcBef>
                <a:spcPts val="600"/>
              </a:spcBef>
              <a:spcAft>
                <a:spcPts val="600"/>
              </a:spcAft>
              <a:buFont typeface="Wingdings" panose="05000000000000000000" pitchFamily="2" charset="2"/>
              <a:buChar char="§"/>
              <a:defRPr/>
            </a:pPr>
            <a:endParaRPr lang="en-US" sz="2000" dirty="0"/>
          </a:p>
          <a:p>
            <a:pPr marL="285750" indent="-285750" algn="just">
              <a:lnSpc>
                <a:spcPct val="150000"/>
              </a:lnSpc>
              <a:spcBef>
                <a:spcPts val="600"/>
              </a:spcBef>
              <a:spcAft>
                <a:spcPts val="600"/>
              </a:spcAft>
              <a:buFont typeface="Wingdings" panose="05000000000000000000" pitchFamily="2" charset="2"/>
              <a:buChar char="§"/>
              <a:defRPr/>
            </a:pPr>
            <a:endParaRPr lang="en-US" sz="2000" dirty="0"/>
          </a:p>
        </p:txBody>
      </p:sp>
    </p:spTree>
    <p:extLst>
      <p:ext uri="{BB962C8B-B14F-4D97-AF65-F5344CB8AC3E}">
        <p14:creationId xmlns="" xmlns:p14="http://schemas.microsoft.com/office/powerpoint/2010/main" val="434994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rules..</a:t>
            </a:r>
          </a:p>
        </p:txBody>
      </p:sp>
      <p:sp>
        <p:nvSpPr>
          <p:cNvPr id="5" name="Rectangle 4"/>
          <p:cNvSpPr/>
          <p:nvPr/>
        </p:nvSpPr>
        <p:spPr>
          <a:xfrm>
            <a:off x="457200" y="457200"/>
            <a:ext cx="8534400" cy="6267806"/>
          </a:xfrm>
          <a:prstGeom prst="rect">
            <a:avLst/>
          </a:prstGeom>
        </p:spPr>
        <p:txBody>
          <a:bodyPr wrap="square">
            <a:spAutoFit/>
          </a:bodyPr>
          <a:lstStyle/>
          <a:p>
            <a:pPr algn="just">
              <a:lnSpc>
                <a:spcPct val="150000"/>
              </a:lnSpc>
              <a:spcBef>
                <a:spcPts val="0"/>
              </a:spcBef>
              <a:defRPr/>
            </a:pPr>
            <a:endParaRPr lang="en-US" sz="2000" b="1" dirty="0">
              <a:solidFill>
                <a:srgbClr val="C00000"/>
              </a:solidFill>
            </a:endParaRPr>
          </a:p>
          <a:p>
            <a:pPr marL="285750" indent="-285750" algn="just">
              <a:lnSpc>
                <a:spcPct val="150000"/>
              </a:lnSpc>
              <a:spcBef>
                <a:spcPts val="600"/>
              </a:spcBef>
              <a:spcAft>
                <a:spcPts val="600"/>
              </a:spcAft>
              <a:buFont typeface="Wingdings" panose="05000000000000000000" pitchFamily="2" charset="2"/>
              <a:buChar char="§"/>
              <a:defRPr/>
            </a:pPr>
            <a:r>
              <a:rPr lang="en-US" sz="2000" dirty="0"/>
              <a:t>Case label must be unique.</a:t>
            </a:r>
          </a:p>
          <a:p>
            <a:pPr marL="285750" indent="-285750" algn="just">
              <a:lnSpc>
                <a:spcPct val="150000"/>
              </a:lnSpc>
              <a:spcBef>
                <a:spcPts val="600"/>
              </a:spcBef>
              <a:spcAft>
                <a:spcPts val="600"/>
              </a:spcAft>
              <a:buFont typeface="Wingdings" panose="05000000000000000000" pitchFamily="2" charset="2"/>
              <a:buChar char="§"/>
              <a:defRPr/>
            </a:pPr>
            <a:r>
              <a:rPr lang="en-US" sz="2000" dirty="0"/>
              <a:t>Empty Switch case is allowed.</a:t>
            </a:r>
          </a:p>
          <a:p>
            <a:pPr marL="285750" indent="-285750" algn="just">
              <a:lnSpc>
                <a:spcPct val="150000"/>
              </a:lnSpc>
              <a:spcBef>
                <a:spcPts val="600"/>
              </a:spcBef>
              <a:spcAft>
                <a:spcPts val="600"/>
              </a:spcAft>
              <a:buFont typeface="Wingdings" panose="05000000000000000000" pitchFamily="2" charset="2"/>
              <a:buChar char="§"/>
              <a:defRPr/>
            </a:pPr>
            <a:r>
              <a:rPr lang="en-US" sz="2000" dirty="0"/>
              <a:t>Case label must be a constant or constant expression</a:t>
            </a:r>
          </a:p>
          <a:p>
            <a:pPr lvl="0"/>
            <a:r>
              <a:rPr lang="en-US" sz="2000" dirty="0"/>
              <a:t>	</a:t>
            </a:r>
            <a:r>
              <a:rPr lang="en-US" sz="2000" dirty="0">
                <a:solidFill>
                  <a:srgbClr val="00B050"/>
                </a:solidFill>
              </a:rPr>
              <a:t>case 1+1: </a:t>
            </a:r>
          </a:p>
          <a:p>
            <a:pPr lvl="0"/>
            <a:r>
              <a:rPr lang="en-US" sz="2000" dirty="0">
                <a:solidFill>
                  <a:srgbClr val="00B050"/>
                </a:solidFill>
              </a:rPr>
              <a:t>	case 'A‘ :</a:t>
            </a:r>
          </a:p>
          <a:p>
            <a:pPr lvl="0"/>
            <a:r>
              <a:rPr lang="en-US" sz="2000" dirty="0">
                <a:solidFill>
                  <a:srgbClr val="00B050"/>
                </a:solidFill>
              </a:rPr>
              <a:t>	case 67:</a:t>
            </a:r>
          </a:p>
          <a:p>
            <a:pPr marL="285750" indent="-285750" algn="just">
              <a:lnSpc>
                <a:spcPct val="150000"/>
              </a:lnSpc>
              <a:spcBef>
                <a:spcPts val="600"/>
              </a:spcBef>
              <a:spcAft>
                <a:spcPts val="600"/>
              </a:spcAft>
              <a:buFont typeface="Wingdings" panose="05000000000000000000" pitchFamily="2" charset="2"/>
              <a:buChar char="§"/>
              <a:defRPr/>
            </a:pPr>
            <a:r>
              <a:rPr lang="en-US" sz="2000" dirty="0"/>
              <a:t>Case label must be an integer or character, cannot be float </a:t>
            </a:r>
          </a:p>
          <a:p>
            <a:pPr lvl="0"/>
            <a:r>
              <a:rPr lang="en-US" sz="2000" dirty="0"/>
              <a:t>	</a:t>
            </a:r>
            <a:r>
              <a:rPr lang="en-US" sz="2000" b="1" dirty="0">
                <a:solidFill>
                  <a:srgbClr val="FF0000"/>
                </a:solidFill>
              </a:rPr>
              <a:t>case </a:t>
            </a:r>
            <a:r>
              <a:rPr lang="en-US" sz="2000" dirty="0">
                <a:solidFill>
                  <a:srgbClr val="FF0000"/>
                </a:solidFill>
              </a:rPr>
              <a:t>10.12:</a:t>
            </a:r>
          </a:p>
          <a:p>
            <a:pPr lvl="0"/>
            <a:r>
              <a:rPr lang="en-US" sz="2000" dirty="0">
                <a:solidFill>
                  <a:srgbClr val="FF0000"/>
                </a:solidFill>
              </a:rPr>
              <a:t>	</a:t>
            </a:r>
            <a:r>
              <a:rPr lang="en-US" sz="2000" b="1" dirty="0">
                <a:solidFill>
                  <a:srgbClr val="FF0000"/>
                </a:solidFill>
              </a:rPr>
              <a:t>case </a:t>
            </a:r>
            <a:r>
              <a:rPr lang="en-US" sz="2000" dirty="0">
                <a:solidFill>
                  <a:srgbClr val="FF0000"/>
                </a:solidFill>
              </a:rPr>
              <a:t>7.5:</a:t>
            </a:r>
          </a:p>
          <a:p>
            <a:pPr marL="285750" indent="-285750" algn="just">
              <a:lnSpc>
                <a:spcPct val="150000"/>
              </a:lnSpc>
              <a:spcBef>
                <a:spcPts val="600"/>
              </a:spcBef>
              <a:spcAft>
                <a:spcPts val="600"/>
              </a:spcAft>
              <a:buFont typeface="Wingdings" panose="05000000000000000000" pitchFamily="2" charset="2"/>
              <a:buChar char="§"/>
              <a:defRPr/>
            </a:pPr>
            <a:r>
              <a:rPr lang="en-US" sz="2000" dirty="0"/>
              <a:t>Two or more cases can share a single break.</a:t>
            </a:r>
          </a:p>
          <a:p>
            <a:pPr marL="285750" indent="-285750" algn="just">
              <a:lnSpc>
                <a:spcPct val="150000"/>
              </a:lnSpc>
              <a:spcBef>
                <a:spcPts val="600"/>
              </a:spcBef>
              <a:spcAft>
                <a:spcPts val="600"/>
              </a:spcAft>
              <a:buFont typeface="Wingdings" panose="05000000000000000000" pitchFamily="2" charset="2"/>
              <a:buChar char="§"/>
              <a:defRPr/>
            </a:pPr>
            <a:r>
              <a:rPr lang="en-US" sz="2000" dirty="0"/>
              <a:t>Nesting of switch statements is allowed.</a:t>
            </a:r>
          </a:p>
          <a:p>
            <a:pPr marL="285750" indent="-285750" algn="just">
              <a:lnSpc>
                <a:spcPct val="150000"/>
              </a:lnSpc>
              <a:spcBef>
                <a:spcPts val="600"/>
              </a:spcBef>
              <a:spcAft>
                <a:spcPts val="600"/>
              </a:spcAft>
              <a:buFont typeface="Wingdings" panose="05000000000000000000" pitchFamily="2" charset="2"/>
              <a:buChar char="§"/>
              <a:defRPr/>
            </a:pPr>
            <a:r>
              <a:rPr lang="en-US" sz="2000" dirty="0"/>
              <a:t>Macro Identifier (Symbolic constant) is allowed as Switch Case Label.</a:t>
            </a:r>
          </a:p>
        </p:txBody>
      </p:sp>
    </p:spTree>
    <p:extLst>
      <p:ext uri="{BB962C8B-B14F-4D97-AF65-F5344CB8AC3E}">
        <p14:creationId xmlns="" xmlns:p14="http://schemas.microsoft.com/office/powerpoint/2010/main" val="2443139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rules..</a:t>
            </a:r>
          </a:p>
        </p:txBody>
      </p:sp>
      <p:sp>
        <p:nvSpPr>
          <p:cNvPr id="5" name="Rectangle 4"/>
          <p:cNvSpPr/>
          <p:nvPr/>
        </p:nvSpPr>
        <p:spPr>
          <a:xfrm>
            <a:off x="457200" y="457200"/>
            <a:ext cx="8534400" cy="4805867"/>
          </a:xfrm>
          <a:prstGeom prst="rect">
            <a:avLst/>
          </a:prstGeom>
        </p:spPr>
        <p:txBody>
          <a:bodyPr wrap="square">
            <a:spAutoFit/>
          </a:bodyPr>
          <a:lstStyle/>
          <a:p>
            <a:pPr algn="just">
              <a:lnSpc>
                <a:spcPct val="150000"/>
              </a:lnSpc>
              <a:spcBef>
                <a:spcPts val="0"/>
              </a:spcBef>
              <a:defRPr/>
            </a:pPr>
            <a:endParaRPr lang="en-US" sz="2000" dirty="0"/>
          </a:p>
          <a:p>
            <a:pPr>
              <a:buFont typeface="Wingdings" pitchFamily="2" charset="2"/>
              <a:buChar char="§"/>
            </a:pPr>
            <a:r>
              <a:rPr lang="en-US" sz="2000" dirty="0"/>
              <a:t>Case labels must be of integral type (</a:t>
            </a:r>
            <a:r>
              <a:rPr lang="en-US" sz="2000" dirty="0" err="1"/>
              <a:t>integer,character</a:t>
            </a:r>
            <a:r>
              <a:rPr lang="en-US" sz="2000" dirty="0"/>
              <a:t>)</a:t>
            </a:r>
          </a:p>
          <a:p>
            <a:endParaRPr lang="en-US" sz="2000" dirty="0"/>
          </a:p>
          <a:p>
            <a:r>
              <a:rPr lang="en-US" sz="2000" b="1" dirty="0">
                <a:solidFill>
                  <a:srgbClr val="00B050"/>
                </a:solidFill>
              </a:rPr>
              <a:t>case </a:t>
            </a:r>
            <a:r>
              <a:rPr lang="en-US" sz="2000" dirty="0">
                <a:solidFill>
                  <a:srgbClr val="00B050"/>
                </a:solidFill>
              </a:rPr>
              <a:t>10: </a:t>
            </a:r>
          </a:p>
          <a:p>
            <a:r>
              <a:rPr lang="en-US" sz="2000" b="1" dirty="0">
                <a:solidFill>
                  <a:srgbClr val="00B050"/>
                </a:solidFill>
              </a:rPr>
              <a:t>case </a:t>
            </a:r>
            <a:r>
              <a:rPr lang="en-US" sz="2000" dirty="0">
                <a:solidFill>
                  <a:srgbClr val="00B050"/>
                </a:solidFill>
              </a:rPr>
              <a:t>20+20:</a:t>
            </a:r>
          </a:p>
          <a:p>
            <a:r>
              <a:rPr lang="en-US" sz="2000" b="1" dirty="0">
                <a:solidFill>
                  <a:srgbClr val="00B050"/>
                </a:solidFill>
              </a:rPr>
              <a:t>case </a:t>
            </a:r>
            <a:r>
              <a:rPr lang="en-US" sz="2000" dirty="0">
                <a:solidFill>
                  <a:srgbClr val="00B050"/>
                </a:solidFill>
              </a:rPr>
              <a:t>'A': </a:t>
            </a:r>
          </a:p>
          <a:p>
            <a:r>
              <a:rPr lang="en-US" sz="2000" b="1" dirty="0">
                <a:solidFill>
                  <a:srgbClr val="00B050"/>
                </a:solidFill>
              </a:rPr>
              <a:t>case </a:t>
            </a:r>
            <a:r>
              <a:rPr lang="en-US" sz="2000" dirty="0">
                <a:solidFill>
                  <a:srgbClr val="00B050"/>
                </a:solidFill>
              </a:rPr>
              <a:t>'a’:</a:t>
            </a:r>
          </a:p>
          <a:p>
            <a:pPr algn="just">
              <a:lnSpc>
                <a:spcPct val="150000"/>
              </a:lnSpc>
              <a:spcBef>
                <a:spcPts val="0"/>
              </a:spcBef>
              <a:defRPr/>
            </a:pPr>
            <a:endParaRPr lang="en-US" sz="2000" dirty="0"/>
          </a:p>
          <a:p>
            <a:pPr>
              <a:buFont typeface="Wingdings" pitchFamily="2" charset="2"/>
              <a:buChar char="§"/>
            </a:pPr>
            <a:r>
              <a:rPr lang="en-US" sz="2000" dirty="0">
                <a:solidFill>
                  <a:srgbClr val="1A1A70"/>
                </a:solidFill>
              </a:rPr>
              <a:t>Variable not allowed in switch case labels</a:t>
            </a:r>
          </a:p>
          <a:p>
            <a:pPr>
              <a:buFont typeface="Wingdings" pitchFamily="2" charset="2"/>
              <a:buChar char="§"/>
            </a:pPr>
            <a:endParaRPr lang="en-US" sz="2000" dirty="0">
              <a:solidFill>
                <a:srgbClr val="1A1A70"/>
              </a:solidFill>
            </a:endParaRPr>
          </a:p>
          <a:p>
            <a:r>
              <a:rPr lang="pt-BR" sz="2000" dirty="0">
                <a:solidFill>
                  <a:srgbClr val="00B050"/>
                </a:solidFill>
              </a:rPr>
              <a:t>	</a:t>
            </a:r>
            <a:r>
              <a:rPr lang="pt-BR" sz="2000" dirty="0">
                <a:solidFill>
                  <a:srgbClr val="FF0000"/>
                </a:solidFill>
              </a:rPr>
              <a:t>case var : </a:t>
            </a:r>
          </a:p>
          <a:p>
            <a:r>
              <a:rPr lang="pt-BR" sz="2000" dirty="0">
                <a:solidFill>
                  <a:srgbClr val="FF0000"/>
                </a:solidFill>
              </a:rPr>
              <a:t>	case num1 :</a:t>
            </a:r>
          </a:p>
          <a:p>
            <a:r>
              <a:rPr lang="pt-BR" sz="2000" dirty="0">
                <a:solidFill>
                  <a:srgbClr val="FF0000"/>
                </a:solidFill>
              </a:rPr>
              <a:t>	case n1+n2 :</a:t>
            </a:r>
            <a:endParaRPr lang="en-US" sz="2000" dirty="0">
              <a:solidFill>
                <a:srgbClr val="FF0000"/>
              </a:solidFill>
            </a:endParaRPr>
          </a:p>
          <a:p>
            <a:pPr algn="just">
              <a:lnSpc>
                <a:spcPct val="150000"/>
              </a:lnSpc>
              <a:spcBef>
                <a:spcPts val="0"/>
              </a:spcBef>
              <a:defRPr/>
            </a:pPr>
            <a:endParaRPr lang="en-US" sz="2000" dirty="0"/>
          </a:p>
        </p:txBody>
      </p:sp>
    </p:spTree>
    <p:extLst>
      <p:ext uri="{BB962C8B-B14F-4D97-AF65-F5344CB8AC3E}">
        <p14:creationId xmlns="" xmlns:p14="http://schemas.microsoft.com/office/powerpoint/2010/main" val="4217151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Example1</a:t>
            </a:r>
          </a:p>
        </p:txBody>
      </p:sp>
      <p:sp>
        <p:nvSpPr>
          <p:cNvPr id="4" name="Text Box 9"/>
          <p:cNvSpPr txBox="1">
            <a:spLocks noChangeArrowheads="1"/>
          </p:cNvSpPr>
          <p:nvPr/>
        </p:nvSpPr>
        <p:spPr bwMode="auto">
          <a:xfrm>
            <a:off x="304800" y="804334"/>
            <a:ext cx="8534400" cy="594008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Example1: </a:t>
            </a:r>
            <a:r>
              <a:rPr lang="en-US" sz="2000" i="1" dirty="0">
                <a:solidFill>
                  <a:srgbClr val="C00000"/>
                </a:solidFill>
                <a:latin typeface="Bookman Old Style" panose="02050604050505020204" pitchFamily="18" charset="0"/>
              </a:rPr>
              <a:t>/* Simple Calculator – Add, Sub, </a:t>
            </a:r>
            <a:r>
              <a:rPr lang="en-US" sz="2000" i="1" dirty="0" err="1">
                <a:solidFill>
                  <a:srgbClr val="C00000"/>
                </a:solidFill>
                <a:latin typeface="Bookman Old Style" panose="02050604050505020204" pitchFamily="18" charset="0"/>
              </a:rPr>
              <a:t>Mul</a:t>
            </a:r>
            <a:r>
              <a:rPr lang="en-US" sz="2000" i="1" dirty="0">
                <a:solidFill>
                  <a:srgbClr val="C00000"/>
                </a:solidFill>
                <a:latin typeface="Bookman Old Style" panose="02050604050505020204" pitchFamily="18" charset="0"/>
              </a:rPr>
              <a:t>, </a:t>
            </a:r>
            <a:r>
              <a:rPr lang="en-US" sz="2000" i="1" dirty="0" err="1">
                <a:solidFill>
                  <a:srgbClr val="C00000"/>
                </a:solidFill>
                <a:latin typeface="Bookman Old Style" panose="02050604050505020204" pitchFamily="18" charset="0"/>
              </a:rPr>
              <a:t>Div</a:t>
            </a:r>
            <a:r>
              <a:rPr lang="en-US" sz="2000" i="1" dirty="0">
                <a:solidFill>
                  <a:srgbClr val="C00000"/>
                </a:solidFill>
                <a:latin typeface="Bookman Old Style" panose="02050604050505020204" pitchFamily="18" charset="0"/>
              </a:rPr>
              <a:t>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 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 </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char  op;</a:t>
            </a:r>
          </a:p>
          <a:p>
            <a:pPr marL="365760" lvl="0" indent="-256032">
              <a:buClr>
                <a:schemeClr val="accent1"/>
              </a:buClr>
              <a:buSzPct val="68000"/>
              <a:defRPr/>
            </a:pPr>
            <a:r>
              <a:rPr lang="en-US" sz="2000" i="1" dirty="0">
                <a:latin typeface="Bookman Old Style" panose="02050604050505020204" pitchFamily="18" charset="0"/>
                <a:cs typeface="+mn-cs"/>
              </a:rPr>
              <a:t>    float num1, num2;</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("Select an operator either + or - or * or / \n");</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a:t>
            </a:r>
            <a:r>
              <a:rPr lang="en-US" sz="2000" i="1" dirty="0" err="1">
                <a:latin typeface="Bookman Old Style" panose="02050604050505020204" pitchFamily="18" charset="0"/>
                <a:cs typeface="+mn-cs"/>
              </a:rPr>
              <a:t>c",&amp;o</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two operands: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("%f%f",&amp;num1,&amp;num2);</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	switch(op) </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endParaRPr lang="en-US" sz="1800" dirty="0"/>
          </a:p>
        </p:txBody>
      </p:sp>
    </p:spTree>
    <p:extLst>
      <p:ext uri="{BB962C8B-B14F-4D97-AF65-F5344CB8AC3E}">
        <p14:creationId xmlns="" xmlns:p14="http://schemas.microsoft.com/office/powerpoint/2010/main" val="392464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Example1…</a:t>
            </a:r>
          </a:p>
        </p:txBody>
      </p:sp>
      <p:sp>
        <p:nvSpPr>
          <p:cNvPr id="4" name="Text Box 9"/>
          <p:cNvSpPr txBox="1">
            <a:spLocks noChangeArrowheads="1"/>
          </p:cNvSpPr>
          <p:nvPr/>
        </p:nvSpPr>
        <p:spPr bwMode="auto">
          <a:xfrm>
            <a:off x="304800" y="804335"/>
            <a:ext cx="8534400" cy="563231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Example1: </a:t>
            </a:r>
            <a:r>
              <a:rPr lang="en-US" sz="2000" i="1" dirty="0">
                <a:solidFill>
                  <a:srgbClr val="C00000"/>
                </a:solidFill>
                <a:latin typeface="Bookman Old Style" panose="02050604050505020204" pitchFamily="18" charset="0"/>
              </a:rPr>
              <a:t>/* Simple Calculator – Add, Sub, </a:t>
            </a:r>
            <a:r>
              <a:rPr lang="en-US" sz="2000" i="1" dirty="0" err="1">
                <a:solidFill>
                  <a:srgbClr val="C00000"/>
                </a:solidFill>
                <a:latin typeface="Bookman Old Style" panose="02050604050505020204" pitchFamily="18" charset="0"/>
              </a:rPr>
              <a:t>Mul</a:t>
            </a:r>
            <a:r>
              <a:rPr lang="en-US" sz="2000" i="1" dirty="0">
                <a:solidFill>
                  <a:srgbClr val="C00000"/>
                </a:solidFill>
                <a:latin typeface="Bookman Old Style" panose="02050604050505020204" pitchFamily="18" charset="0"/>
              </a:rPr>
              <a:t>, </a:t>
            </a:r>
            <a:r>
              <a:rPr lang="en-US" sz="2000" i="1" dirty="0" err="1">
                <a:solidFill>
                  <a:srgbClr val="C00000"/>
                </a:solidFill>
                <a:latin typeface="Bookman Old Style" panose="02050604050505020204" pitchFamily="18" charset="0"/>
              </a:rPr>
              <a:t>Div</a:t>
            </a:r>
            <a:r>
              <a:rPr lang="en-US" sz="2000" i="1" dirty="0">
                <a:solidFill>
                  <a:srgbClr val="C00000"/>
                </a:solidFill>
                <a:latin typeface="Bookman Old Style" panose="02050604050505020204" pitchFamily="18" charset="0"/>
              </a:rPr>
              <a:t>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default:</a:t>
            </a:r>
          </a:p>
          <a:p>
            <a:pPr marL="365760" lvl="0" indent="-256032">
              <a:buClr>
                <a:schemeClr val="accent1"/>
              </a:buClr>
              <a:buSzPct val="68000"/>
              <a:defRPr/>
            </a:pPr>
            <a:r>
              <a:rPr lang="en-US" sz="2000" i="1" dirty="0">
                <a:latin typeface="Bookman Old Style" panose="02050604050505020204" pitchFamily="18" charset="0"/>
                <a:cs typeface="+mn-cs"/>
              </a:rPr>
              <a:t>            /* If operator is other than +, -, * or /, error message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("Error! operator is not correct");</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endParaRPr lang="en-US" sz="1800" dirty="0"/>
          </a:p>
        </p:txBody>
      </p:sp>
    </p:spTree>
    <p:extLst>
      <p:ext uri="{BB962C8B-B14F-4D97-AF65-F5344CB8AC3E}">
        <p14:creationId xmlns="" xmlns:p14="http://schemas.microsoft.com/office/powerpoint/2010/main" val="179952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Switch…QUIZ</a:t>
            </a:r>
          </a:p>
        </p:txBody>
      </p:sp>
      <p:sp>
        <p:nvSpPr>
          <p:cNvPr id="4" name="Text Box 9"/>
          <p:cNvSpPr txBox="1">
            <a:spLocks noChangeArrowheads="1"/>
          </p:cNvSpPr>
          <p:nvPr/>
        </p:nvSpPr>
        <p:spPr bwMode="auto">
          <a:xfrm>
            <a:off x="304800" y="804334"/>
            <a:ext cx="4267200" cy="6247864"/>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sz="2000" dirty="0"/>
              <a:t>#include &lt;</a:t>
            </a:r>
            <a:r>
              <a:rPr lang="en-US" sz="2000" dirty="0" err="1"/>
              <a:t>stdio.h</a:t>
            </a:r>
            <a:r>
              <a:rPr lang="en-US" sz="2000" dirty="0"/>
              <a:t>&gt; </a:t>
            </a:r>
          </a:p>
          <a:p>
            <a:r>
              <a:rPr lang="en-US" sz="2000" dirty="0" err="1"/>
              <a:t>int</a:t>
            </a:r>
            <a:r>
              <a:rPr lang="en-US" sz="2000" dirty="0"/>
              <a:t> main ()</a:t>
            </a:r>
            <a:br>
              <a:rPr lang="en-US" sz="2000" dirty="0"/>
            </a:br>
            <a:r>
              <a:rPr lang="en-US" sz="2000" dirty="0"/>
              <a:t>{</a:t>
            </a:r>
            <a:br>
              <a:rPr lang="en-US" sz="2000" dirty="0"/>
            </a:br>
            <a:r>
              <a:rPr lang="en-US" sz="2000" dirty="0"/>
              <a:t>	</a:t>
            </a:r>
            <a:r>
              <a:rPr lang="en-US" sz="2000" dirty="0" err="1"/>
              <a:t>int</a:t>
            </a:r>
            <a:r>
              <a:rPr lang="en-US" sz="2000" dirty="0"/>
              <a:t> value = 3;</a:t>
            </a:r>
            <a:br>
              <a:rPr lang="en-US" sz="2000" dirty="0"/>
            </a:br>
            <a:r>
              <a:rPr lang="en-US" sz="2000" dirty="0"/>
              <a:t>	switch(value)</a:t>
            </a:r>
            <a:br>
              <a:rPr lang="en-US" sz="2000" dirty="0"/>
            </a:br>
            <a:r>
              <a:rPr lang="en-US" sz="2000" dirty="0"/>
              <a:t>	{</a:t>
            </a:r>
            <a:br>
              <a:rPr lang="en-US" sz="2000" dirty="0"/>
            </a:br>
            <a:r>
              <a:rPr lang="en-US" sz="2000" dirty="0"/>
              <a:t>	case 1:</a:t>
            </a:r>
            <a:br>
              <a:rPr lang="en-US" sz="2000" dirty="0"/>
            </a:br>
            <a:r>
              <a:rPr lang="en-US" sz="2000" dirty="0"/>
              <a:t>	     </a:t>
            </a:r>
            <a:r>
              <a:rPr lang="en-US" sz="2000" dirty="0" err="1"/>
              <a:t>printf</a:t>
            </a:r>
            <a:r>
              <a:rPr lang="en-US" sz="2000" dirty="0"/>
              <a:t>(“Value is 1 \n” );</a:t>
            </a:r>
            <a:br>
              <a:rPr lang="en-US" sz="2000" dirty="0"/>
            </a:br>
            <a:r>
              <a:rPr lang="en-US" sz="2000" dirty="0"/>
              <a:t>	break;</a:t>
            </a:r>
            <a:br>
              <a:rPr lang="en-US" sz="2000" dirty="0"/>
            </a:br>
            <a:r>
              <a:rPr lang="en-US" sz="2000" dirty="0"/>
              <a:t>	case 2:</a:t>
            </a:r>
            <a:br>
              <a:rPr lang="en-US" sz="2000" dirty="0"/>
            </a:br>
            <a:r>
              <a:rPr lang="en-US" sz="2000" dirty="0"/>
              <a:t>	     </a:t>
            </a:r>
            <a:r>
              <a:rPr lang="en-US" sz="2000" dirty="0" err="1"/>
              <a:t>printf</a:t>
            </a:r>
            <a:r>
              <a:rPr lang="en-US" sz="2000" dirty="0"/>
              <a:t>(“Value is 2 \n” );</a:t>
            </a:r>
            <a:br>
              <a:rPr lang="en-US" sz="2000" dirty="0"/>
            </a:br>
            <a:r>
              <a:rPr lang="en-US" sz="2000" dirty="0"/>
              <a:t>	break;</a:t>
            </a:r>
            <a:br>
              <a:rPr lang="en-US" sz="2000" dirty="0"/>
            </a:br>
            <a:r>
              <a:rPr lang="en-US" sz="2000" dirty="0"/>
              <a:t>	case 3:</a:t>
            </a:r>
            <a:br>
              <a:rPr lang="en-US" sz="2000" dirty="0"/>
            </a:br>
            <a:r>
              <a:rPr lang="en-US" sz="2000" dirty="0"/>
              <a:t>	    </a:t>
            </a:r>
            <a:r>
              <a:rPr lang="en-US" sz="2000" dirty="0" err="1"/>
              <a:t>printf</a:t>
            </a:r>
            <a:r>
              <a:rPr lang="en-US" sz="2000" dirty="0"/>
              <a:t>(“Value is 3 \n” );</a:t>
            </a:r>
            <a:br>
              <a:rPr lang="en-US" sz="2000" dirty="0"/>
            </a:br>
            <a:r>
              <a:rPr lang="en-US" sz="2000" dirty="0"/>
              <a:t>	break;</a:t>
            </a:r>
            <a:br>
              <a:rPr lang="en-US" sz="2000" dirty="0"/>
            </a:br>
            <a:r>
              <a:rPr lang="en-US" sz="2000" dirty="0"/>
              <a:t>	case 4:</a:t>
            </a:r>
            <a:br>
              <a:rPr lang="en-US" sz="2000" dirty="0"/>
            </a:br>
            <a:r>
              <a:rPr lang="en-US" sz="2000" dirty="0"/>
              <a:t>	    </a:t>
            </a:r>
            <a:r>
              <a:rPr lang="en-US" sz="2000" dirty="0" err="1"/>
              <a:t>printf</a:t>
            </a:r>
            <a:r>
              <a:rPr lang="en-US" sz="2000" dirty="0"/>
              <a:t>(“Value is 4 \n” );</a:t>
            </a:r>
            <a:br>
              <a:rPr lang="en-US" sz="2000" dirty="0"/>
            </a:br>
            <a:r>
              <a:rPr lang="en-US" sz="2000" dirty="0"/>
              <a:t>	break;</a:t>
            </a:r>
            <a:br>
              <a:rPr lang="en-US" sz="2000" dirty="0"/>
            </a:br>
            <a:r>
              <a:rPr lang="en-US" sz="2000" dirty="0"/>
              <a:t>	</a:t>
            </a:r>
            <a:br>
              <a:rPr lang="en-US" sz="2000" dirty="0"/>
            </a:br>
            <a:endParaRPr lang="en-US" sz="2000" dirty="0"/>
          </a:p>
        </p:txBody>
      </p:sp>
      <p:sp>
        <p:nvSpPr>
          <p:cNvPr id="9" name="Text Box 9"/>
          <p:cNvSpPr txBox="1">
            <a:spLocks noChangeArrowheads="1"/>
          </p:cNvSpPr>
          <p:nvPr/>
        </p:nvSpPr>
        <p:spPr bwMode="auto">
          <a:xfrm>
            <a:off x="4724400" y="829734"/>
            <a:ext cx="4267200" cy="203132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sz="1800" dirty="0"/>
              <a:t>  default :</a:t>
            </a:r>
            <a:br>
              <a:rPr lang="en-US" sz="1800" dirty="0"/>
            </a:br>
            <a:r>
              <a:rPr lang="en-US" sz="1800" dirty="0"/>
              <a:t>   </a:t>
            </a:r>
            <a:r>
              <a:rPr lang="en-US" sz="1800" dirty="0" err="1"/>
              <a:t>printf</a:t>
            </a:r>
            <a:r>
              <a:rPr lang="en-US" sz="1800" dirty="0"/>
              <a:t>(“Value is other than 1,2,3,4 \n” );</a:t>
            </a:r>
            <a:br>
              <a:rPr lang="en-US" sz="1800" dirty="0"/>
            </a:br>
            <a:endParaRPr lang="en-US" sz="1800" dirty="0"/>
          </a:p>
          <a:p>
            <a:r>
              <a:rPr lang="en-US" sz="1800" dirty="0"/>
              <a:t>  }//end of switch</a:t>
            </a:r>
          </a:p>
          <a:p>
            <a:r>
              <a:rPr lang="en-US" sz="1800" dirty="0"/>
              <a:t>return 0;</a:t>
            </a:r>
            <a:br>
              <a:rPr lang="en-US" sz="1800" dirty="0"/>
            </a:br>
            <a:r>
              <a:rPr lang="en-US" sz="1800" dirty="0"/>
              <a:t>}//end of main</a:t>
            </a:r>
          </a:p>
          <a:p>
            <a:endParaRPr lang="en-US" sz="1800" dirty="0"/>
          </a:p>
        </p:txBody>
      </p:sp>
      <p:sp>
        <p:nvSpPr>
          <p:cNvPr id="5" name="Text Box 9"/>
          <p:cNvSpPr txBox="1">
            <a:spLocks noChangeArrowheads="1"/>
          </p:cNvSpPr>
          <p:nvPr/>
        </p:nvSpPr>
        <p:spPr bwMode="auto">
          <a:xfrm>
            <a:off x="4724400" y="5269468"/>
            <a:ext cx="4267200" cy="64633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sz="1800" b="1" dirty="0"/>
              <a:t>Output:</a:t>
            </a:r>
          </a:p>
          <a:p>
            <a:r>
              <a:rPr lang="en-US" sz="1800" b="1" dirty="0"/>
              <a:t>Value is 3</a:t>
            </a:r>
          </a:p>
        </p:txBody>
      </p:sp>
    </p:spTree>
    <p:extLst>
      <p:ext uri="{BB962C8B-B14F-4D97-AF65-F5344CB8AC3E}">
        <p14:creationId xmlns="" xmlns:p14="http://schemas.microsoft.com/office/powerpoint/2010/main" val="138605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More on switch</a:t>
            </a:r>
          </a:p>
        </p:txBody>
      </p:sp>
      <p:sp>
        <p:nvSpPr>
          <p:cNvPr id="6" name="Rectangle 5"/>
          <p:cNvSpPr/>
          <p:nvPr/>
        </p:nvSpPr>
        <p:spPr>
          <a:xfrm>
            <a:off x="431800" y="685800"/>
            <a:ext cx="8331200" cy="6247864"/>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2000" dirty="0"/>
              <a:t># include &lt;</a:t>
            </a:r>
            <a:r>
              <a:rPr lang="en-US" sz="2000" dirty="0" err="1"/>
              <a:t>stdio.h</a:t>
            </a:r>
            <a:r>
              <a:rPr lang="en-US" sz="2000" dirty="0"/>
              <a:t>&gt;</a:t>
            </a:r>
          </a:p>
          <a:p>
            <a:r>
              <a:rPr lang="en-US" sz="2000" dirty="0" err="1"/>
              <a:t>int</a:t>
            </a:r>
            <a:r>
              <a:rPr lang="en-US" sz="2000" dirty="0"/>
              <a:t> main() {</a:t>
            </a:r>
          </a:p>
          <a:p>
            <a:r>
              <a:rPr lang="en-US" sz="2000" dirty="0" err="1"/>
              <a:t>int</a:t>
            </a:r>
            <a:r>
              <a:rPr lang="en-US" sz="2000" dirty="0"/>
              <a:t> id=3;</a:t>
            </a:r>
          </a:p>
          <a:p>
            <a:r>
              <a:rPr lang="en-US" sz="2000" dirty="0"/>
              <a:t>        switch(id)</a:t>
            </a:r>
          </a:p>
          <a:p>
            <a:r>
              <a:rPr lang="en-US" sz="2000" dirty="0"/>
              <a:t>       {</a:t>
            </a:r>
          </a:p>
          <a:p>
            <a:r>
              <a:rPr lang="en-US" sz="2000" dirty="0"/>
              <a:t>       case 1:</a:t>
            </a:r>
          </a:p>
          <a:p>
            <a:r>
              <a:rPr lang="en-US" sz="2000" dirty="0"/>
              <a:t>               </a:t>
            </a:r>
            <a:r>
              <a:rPr lang="en-US" sz="2000" dirty="0" err="1"/>
              <a:t>printf</a:t>
            </a:r>
            <a:r>
              <a:rPr lang="en-US" sz="2000" dirty="0"/>
              <a:t>("C Programming Language");</a:t>
            </a:r>
          </a:p>
          <a:p>
            <a:r>
              <a:rPr lang="en-US" sz="2000" dirty="0"/>
              <a:t>               break;</a:t>
            </a:r>
          </a:p>
          <a:p>
            <a:r>
              <a:rPr lang="en-US" sz="2000" dirty="0"/>
              <a:t>       case 2:</a:t>
            </a:r>
          </a:p>
          <a:p>
            <a:r>
              <a:rPr lang="en-US" sz="2000" dirty="0"/>
              <a:t>               </a:t>
            </a:r>
            <a:r>
              <a:rPr lang="en-US" sz="2000" dirty="0" err="1"/>
              <a:t>printf</a:t>
            </a:r>
            <a:r>
              <a:rPr lang="en-US" sz="2000" dirty="0"/>
              <a:t>("C++ Programming Language");</a:t>
            </a:r>
          </a:p>
          <a:p>
            <a:r>
              <a:rPr lang="en-US" sz="2000" dirty="0"/>
              <a:t>               break;</a:t>
            </a:r>
          </a:p>
          <a:p>
            <a:r>
              <a:rPr lang="en-US" sz="2000" dirty="0"/>
              <a:t>       case 2:</a:t>
            </a:r>
          </a:p>
          <a:p>
            <a:r>
              <a:rPr lang="en-US" sz="2000" dirty="0"/>
              <a:t>               </a:t>
            </a:r>
            <a:r>
              <a:rPr lang="en-US" sz="2000" dirty="0" err="1"/>
              <a:t>printf</a:t>
            </a:r>
            <a:r>
              <a:rPr lang="en-US" sz="2000" dirty="0"/>
              <a:t>("Web Technology");</a:t>
            </a:r>
          </a:p>
          <a:p>
            <a:r>
              <a:rPr lang="en-US" sz="2000" dirty="0"/>
              <a:t>               break;</a:t>
            </a:r>
          </a:p>
          <a:p>
            <a:r>
              <a:rPr lang="en-US" sz="2000" dirty="0"/>
              <a:t>       default :</a:t>
            </a:r>
          </a:p>
          <a:p>
            <a:r>
              <a:rPr lang="en-US" sz="2000" dirty="0"/>
              <a:t>               </a:t>
            </a:r>
            <a:r>
              <a:rPr lang="en-US" sz="2000" dirty="0" err="1"/>
              <a:t>printf</a:t>
            </a:r>
            <a:r>
              <a:rPr lang="en-US" sz="2000" dirty="0"/>
              <a:t>("No student found");</a:t>
            </a:r>
          </a:p>
          <a:p>
            <a:r>
              <a:rPr lang="en-US" sz="2000" dirty="0"/>
              <a:t>               break;</a:t>
            </a:r>
          </a:p>
          <a:p>
            <a:r>
              <a:rPr lang="en-US" sz="2000" dirty="0"/>
              <a:t>        }</a:t>
            </a:r>
          </a:p>
          <a:p>
            <a:r>
              <a:rPr lang="en-US" sz="2000" dirty="0"/>
              <a:t>    return 0;</a:t>
            </a:r>
          </a:p>
          <a:p>
            <a:r>
              <a:rPr lang="en-US" sz="2000" dirty="0"/>
              <a:t>}</a:t>
            </a:r>
          </a:p>
        </p:txBody>
      </p:sp>
      <p:sp>
        <p:nvSpPr>
          <p:cNvPr id="5" name="TextBox 4"/>
          <p:cNvSpPr txBox="1"/>
          <p:nvPr/>
        </p:nvSpPr>
        <p:spPr>
          <a:xfrm>
            <a:off x="5638800" y="4724400"/>
            <a:ext cx="3276600" cy="646331"/>
          </a:xfrm>
          <a:prstGeom prst="rect">
            <a:avLst/>
          </a:prstGeom>
          <a:noFill/>
        </p:spPr>
        <p:txBody>
          <a:bodyPr wrap="square" rtlCol="0">
            <a:spAutoFit/>
          </a:bodyPr>
          <a:lstStyle/>
          <a:p>
            <a:r>
              <a:rPr lang="en-US" b="1" dirty="0">
                <a:solidFill>
                  <a:srgbClr val="FF0000"/>
                </a:solidFill>
              </a:rPr>
              <a:t>Case Label must be unique</a:t>
            </a:r>
          </a:p>
          <a:p>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t>Switch case with 2 defaults?</a:t>
            </a:r>
          </a:p>
        </p:txBody>
      </p:sp>
      <p:sp>
        <p:nvSpPr>
          <p:cNvPr id="6" name="Rectangle 5"/>
          <p:cNvSpPr/>
          <p:nvPr/>
        </p:nvSpPr>
        <p:spPr>
          <a:xfrm>
            <a:off x="279400" y="762000"/>
            <a:ext cx="8331200" cy="6001643"/>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err="1"/>
              <a:t>int</a:t>
            </a:r>
            <a:r>
              <a:rPr lang="en-US" sz="1600" dirty="0"/>
              <a:t> main() {</a:t>
            </a:r>
          </a:p>
          <a:p>
            <a:r>
              <a:rPr lang="en-US" sz="1600" dirty="0" err="1"/>
              <a:t>int</a:t>
            </a:r>
            <a:r>
              <a:rPr lang="en-US" sz="1600" dirty="0"/>
              <a:t> id=3;</a:t>
            </a:r>
          </a:p>
          <a:p>
            <a:r>
              <a:rPr lang="en-US" sz="1600" dirty="0"/>
              <a:t>        switch(id)</a:t>
            </a:r>
          </a:p>
          <a:p>
            <a:r>
              <a:rPr lang="en-US" sz="1600" dirty="0"/>
              <a:t>       {</a:t>
            </a:r>
          </a:p>
          <a:p>
            <a:r>
              <a:rPr lang="en-US" sz="1600" dirty="0"/>
              <a:t>       case 1:</a:t>
            </a:r>
          </a:p>
          <a:p>
            <a:r>
              <a:rPr lang="en-US" sz="1600" dirty="0"/>
              <a:t>               </a:t>
            </a:r>
            <a:r>
              <a:rPr lang="en-US" sz="1600" dirty="0" err="1"/>
              <a:t>printf</a:t>
            </a:r>
            <a:r>
              <a:rPr lang="en-US" sz="1600" dirty="0"/>
              <a:t>("C Programming Language");</a:t>
            </a:r>
          </a:p>
          <a:p>
            <a:r>
              <a:rPr lang="en-US" sz="1600" dirty="0"/>
              <a:t>               break;</a:t>
            </a:r>
          </a:p>
          <a:p>
            <a:r>
              <a:rPr lang="en-US" sz="1600" dirty="0"/>
              <a:t>       case 2:</a:t>
            </a:r>
          </a:p>
          <a:p>
            <a:r>
              <a:rPr lang="en-US" sz="1600" dirty="0"/>
              <a:t>               </a:t>
            </a:r>
            <a:r>
              <a:rPr lang="en-US" sz="1600" dirty="0" err="1"/>
              <a:t>printf</a:t>
            </a:r>
            <a:r>
              <a:rPr lang="en-US" sz="1600" dirty="0"/>
              <a:t>("C++ Programming Language");</a:t>
            </a:r>
          </a:p>
          <a:p>
            <a:r>
              <a:rPr lang="en-US" sz="1600" dirty="0"/>
              <a:t>               break;</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solidFill>
                  <a:schemeClr val="tx2"/>
                </a:solidFill>
              </a:rPr>
              <a:t>       default :</a:t>
            </a:r>
          </a:p>
          <a:p>
            <a:r>
              <a:rPr lang="en-US" sz="1600" dirty="0">
                <a:solidFill>
                  <a:schemeClr val="tx2"/>
                </a:solidFill>
              </a:rPr>
              <a:t>               </a:t>
            </a:r>
            <a:r>
              <a:rPr lang="en-US" sz="1600" dirty="0" err="1">
                <a:solidFill>
                  <a:schemeClr val="tx2"/>
                </a:solidFill>
              </a:rPr>
              <a:t>printf</a:t>
            </a:r>
            <a:r>
              <a:rPr lang="en-US" sz="1600" dirty="0">
                <a:solidFill>
                  <a:schemeClr val="tx2"/>
                </a:solidFill>
              </a:rPr>
              <a:t>("No student found");</a:t>
            </a:r>
          </a:p>
          <a:p>
            <a:r>
              <a:rPr lang="en-US" sz="1600" dirty="0">
                <a:solidFill>
                  <a:schemeClr val="tx2"/>
                </a:solidFill>
              </a:rPr>
              <a:t>               break;</a:t>
            </a:r>
          </a:p>
          <a:p>
            <a:r>
              <a:rPr lang="en-US" sz="1600" dirty="0"/>
              <a:t>        }</a:t>
            </a:r>
          </a:p>
          <a:p>
            <a:r>
              <a:rPr lang="en-US" sz="1600" dirty="0"/>
              <a:t>    return 0;</a:t>
            </a:r>
          </a:p>
          <a:p>
            <a:r>
              <a:rPr lang="en-US" sz="1600" dirty="0"/>
              <a:t>}</a:t>
            </a:r>
          </a:p>
          <a:p>
            <a:r>
              <a:rPr lang="en-US" sz="1600" dirty="0"/>
              <a:t>~</a:t>
            </a:r>
          </a:p>
        </p:txBody>
      </p:sp>
      <p:sp>
        <p:nvSpPr>
          <p:cNvPr id="5" name="TextBox 4"/>
          <p:cNvSpPr txBox="1"/>
          <p:nvPr/>
        </p:nvSpPr>
        <p:spPr>
          <a:xfrm>
            <a:off x="4724400" y="5830669"/>
            <a:ext cx="3810000" cy="646331"/>
          </a:xfrm>
          <a:prstGeom prst="rect">
            <a:avLst/>
          </a:prstGeom>
          <a:noFill/>
        </p:spPr>
        <p:txBody>
          <a:bodyPr wrap="square" rtlCol="0">
            <a:spAutoFit/>
          </a:bodyPr>
          <a:lstStyle/>
          <a:p>
            <a:r>
              <a:rPr lang="en-US" b="1" dirty="0">
                <a:solidFill>
                  <a:srgbClr val="FF0000"/>
                </a:solidFill>
              </a:rPr>
              <a:t>Switch case should have </a:t>
            </a:r>
            <a:r>
              <a:rPr lang="en-US" b="1" dirty="0" err="1">
                <a:solidFill>
                  <a:srgbClr val="FF0000"/>
                </a:solidFill>
              </a:rPr>
              <a:t>atmost</a:t>
            </a:r>
            <a:r>
              <a:rPr lang="en-US" b="1" dirty="0">
                <a:solidFill>
                  <a:srgbClr val="FF0000"/>
                </a:solidFill>
              </a:rPr>
              <a:t> one default label</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p:cNvSpPr>
            <a:spLocks noChangeArrowheads="1"/>
          </p:cNvSpPr>
          <p:nvPr/>
        </p:nvSpPr>
        <p:spPr bwMode="gray">
          <a:xfrm>
            <a:off x="2057400" y="3124200"/>
            <a:ext cx="5410200" cy="381000"/>
          </a:xfrm>
          <a:prstGeom prst="roundRect">
            <a:avLst>
              <a:gd name="adj" fmla="val 19046"/>
            </a:avLst>
          </a:prstGeom>
          <a:solidFill>
            <a:srgbClr val="87A3E9">
              <a:lumMod val="60000"/>
              <a:lumOff val="40000"/>
            </a:srgbClr>
          </a:solidFill>
          <a:ln w="28575">
            <a:solidFill>
              <a:srgbClr val="FFFFFF"/>
            </a:solidFill>
            <a:round/>
            <a:headEnd/>
            <a:tailEnd/>
          </a:ln>
          <a:effectLst>
            <a:outerShdw dist="107763" dir="2700000" algn="ctr" rotWithShape="0">
              <a:srgbClr val="C0C0C0">
                <a:alpha val="50000"/>
              </a:srgbClr>
            </a:outerShdw>
          </a:effectLst>
        </p:spPr>
        <p:txBody>
          <a:bodyPr wrap="none" anchor="ctr"/>
          <a:lstStyle/>
          <a:p>
            <a:pPr algn="ctr" fontAlgn="auto">
              <a:spcBef>
                <a:spcPts val="0"/>
              </a:spcBef>
              <a:spcAft>
                <a:spcPts val="0"/>
              </a:spcAft>
            </a:pPr>
            <a:r>
              <a:rPr lang="en-US" sz="2000" b="1" kern="0" dirty="0">
                <a:solidFill>
                  <a:srgbClr val="800000"/>
                </a:solidFill>
                <a:latin typeface="Verdana" pitchFamily="34" charset="0"/>
              </a:rPr>
              <a:t>3. Control Statements</a:t>
            </a:r>
          </a:p>
        </p:txBody>
      </p:sp>
    </p:spTree>
    <p:extLst>
      <p:ext uri="{BB962C8B-B14F-4D97-AF65-F5344CB8AC3E}">
        <p14:creationId xmlns="" xmlns:p14="http://schemas.microsoft.com/office/powerpoint/2010/main" val="2096897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solidFill>
                  <a:srgbClr val="00B050"/>
                </a:solidFill>
              </a:rPr>
              <a:t>Default can be anywhere in the switch ?</a:t>
            </a:r>
            <a:endParaRPr lang="en-US" sz="2800" b="1" dirty="0"/>
          </a:p>
        </p:txBody>
      </p:sp>
      <p:sp>
        <p:nvSpPr>
          <p:cNvPr id="6" name="Rectangle 5"/>
          <p:cNvSpPr/>
          <p:nvPr/>
        </p:nvSpPr>
        <p:spPr>
          <a:xfrm>
            <a:off x="279400" y="1231642"/>
            <a:ext cx="8331200" cy="501675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err="1"/>
              <a:t>int</a:t>
            </a:r>
            <a:r>
              <a:rPr lang="en-US" sz="1600" dirty="0"/>
              <a:t> main() {</a:t>
            </a:r>
          </a:p>
          <a:p>
            <a:r>
              <a:rPr lang="en-US" sz="1600" dirty="0" err="1"/>
              <a:t>int</a:t>
            </a:r>
            <a:r>
              <a:rPr lang="en-US" sz="1600" dirty="0"/>
              <a:t> id=3;</a:t>
            </a:r>
          </a:p>
          <a:p>
            <a:r>
              <a:rPr lang="en-US" sz="1600" dirty="0"/>
              <a:t>        switch(id)</a:t>
            </a:r>
          </a:p>
          <a:p>
            <a:r>
              <a:rPr lang="en-US" sz="1600" dirty="0"/>
              <a:t>       {</a:t>
            </a:r>
          </a:p>
          <a:p>
            <a:r>
              <a:rPr lang="en-US" sz="1600" dirty="0"/>
              <a:t>       case 1:</a:t>
            </a:r>
          </a:p>
          <a:p>
            <a:r>
              <a:rPr lang="en-US" sz="1600" dirty="0"/>
              <a:t>               </a:t>
            </a:r>
            <a:r>
              <a:rPr lang="en-US" sz="1600" dirty="0" err="1"/>
              <a:t>printf</a:t>
            </a:r>
            <a:r>
              <a:rPr lang="en-US" sz="1600" dirty="0"/>
              <a:t>("C Programming Language");</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t>       case 2:</a:t>
            </a:r>
          </a:p>
          <a:p>
            <a:r>
              <a:rPr lang="en-US" sz="1600" dirty="0"/>
              <a:t>               </a:t>
            </a:r>
            <a:r>
              <a:rPr lang="en-US" sz="1600" dirty="0" err="1"/>
              <a:t>printf</a:t>
            </a:r>
            <a:r>
              <a:rPr lang="en-US" sz="1600" dirty="0"/>
              <a:t>("C++ Programming Language");</a:t>
            </a:r>
          </a:p>
          <a:p>
            <a:r>
              <a:rPr lang="en-US" sz="1600" dirty="0"/>
              <a:t>               break;</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a:t>
            </a:r>
          </a:p>
          <a:p>
            <a:r>
              <a:rPr lang="en-US" sz="1600" dirty="0"/>
              <a:t>    return 0;</a:t>
            </a:r>
          </a:p>
          <a:p>
            <a:r>
              <a:rPr lang="en-US" sz="1600" dirty="0"/>
              <a:t>}</a:t>
            </a:r>
          </a:p>
        </p:txBody>
      </p:sp>
      <p:sp>
        <p:nvSpPr>
          <p:cNvPr id="4" name="TextBox 3"/>
          <p:cNvSpPr txBox="1"/>
          <p:nvPr/>
        </p:nvSpPr>
        <p:spPr>
          <a:xfrm>
            <a:off x="5791200" y="3581400"/>
            <a:ext cx="3048000" cy="646331"/>
          </a:xfrm>
          <a:prstGeom prst="rect">
            <a:avLst/>
          </a:prstGeom>
          <a:noFill/>
        </p:spPr>
        <p:txBody>
          <a:bodyPr wrap="square" rtlCol="0">
            <a:spAutoFit/>
          </a:bodyPr>
          <a:lstStyle/>
          <a:p>
            <a:r>
              <a:rPr lang="en-US" b="1" dirty="0">
                <a:solidFill>
                  <a:srgbClr val="00B050"/>
                </a:solidFill>
              </a:rPr>
              <a:t>Yes, Default can be anywhere in the switch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solidFill>
                  <a:srgbClr val="00B050"/>
                </a:solidFill>
              </a:rPr>
              <a:t>More on switch</a:t>
            </a:r>
            <a:endParaRPr lang="en-US" sz="2800" b="1" dirty="0"/>
          </a:p>
        </p:txBody>
      </p:sp>
      <p:sp>
        <p:nvSpPr>
          <p:cNvPr id="6" name="Rectangle 5"/>
          <p:cNvSpPr/>
          <p:nvPr/>
        </p:nvSpPr>
        <p:spPr>
          <a:xfrm>
            <a:off x="279400" y="1231642"/>
            <a:ext cx="8331200" cy="4770537"/>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err="1"/>
              <a:t>int</a:t>
            </a:r>
            <a:r>
              <a:rPr lang="en-US" sz="1600" dirty="0"/>
              <a:t> main() {</a:t>
            </a:r>
          </a:p>
          <a:p>
            <a:r>
              <a:rPr lang="en-US" sz="1600" dirty="0" err="1"/>
              <a:t>int</a:t>
            </a:r>
            <a:r>
              <a:rPr lang="en-US" sz="1600" dirty="0"/>
              <a:t> id=1;</a:t>
            </a:r>
          </a:p>
          <a:p>
            <a:r>
              <a:rPr lang="en-US" sz="1600" dirty="0"/>
              <a:t>        switch(id)</a:t>
            </a:r>
          </a:p>
          <a:p>
            <a:r>
              <a:rPr lang="en-US" sz="1600" dirty="0"/>
              <a:t>       {</a:t>
            </a:r>
          </a:p>
          <a:p>
            <a:r>
              <a:rPr lang="en-US" sz="1600" dirty="0"/>
              <a:t>       case 1:</a:t>
            </a:r>
          </a:p>
          <a:p>
            <a:r>
              <a:rPr lang="en-US" sz="1600" dirty="0"/>
              <a:t>               </a:t>
            </a:r>
            <a:r>
              <a:rPr lang="en-US" sz="1600" dirty="0" err="1"/>
              <a:t>printf</a:t>
            </a:r>
            <a:r>
              <a:rPr lang="en-US" sz="1600" dirty="0"/>
              <a:t>("C Programming Language");</a:t>
            </a:r>
          </a:p>
          <a:p>
            <a:r>
              <a:rPr lang="en-US" sz="1600" dirty="0"/>
              <a:t>       case 2:</a:t>
            </a:r>
          </a:p>
          <a:p>
            <a:r>
              <a:rPr lang="en-US" sz="1600" dirty="0"/>
              <a:t>               </a:t>
            </a:r>
            <a:r>
              <a:rPr lang="en-US" sz="1600" dirty="0" err="1"/>
              <a:t>printf</a:t>
            </a:r>
            <a:r>
              <a:rPr lang="en-US" sz="1600" dirty="0"/>
              <a:t>("C++ Programming Language");</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t>        }</a:t>
            </a:r>
          </a:p>
          <a:p>
            <a:r>
              <a:rPr lang="en-US" sz="1600" dirty="0"/>
              <a:t>    return 0;</a:t>
            </a:r>
          </a:p>
          <a:p>
            <a:r>
              <a:rPr lang="en-US" sz="1600" dirty="0"/>
              <a:t>}</a:t>
            </a:r>
          </a:p>
          <a:p>
            <a:r>
              <a:rPr lang="en-US" sz="1600" dirty="0"/>
              <a:t>~</a:t>
            </a:r>
          </a:p>
        </p:txBody>
      </p:sp>
      <p:sp>
        <p:nvSpPr>
          <p:cNvPr id="4" name="TextBox 3"/>
          <p:cNvSpPr txBox="1"/>
          <p:nvPr/>
        </p:nvSpPr>
        <p:spPr>
          <a:xfrm>
            <a:off x="4648200" y="3581400"/>
            <a:ext cx="4191000" cy="1477328"/>
          </a:xfrm>
          <a:prstGeom prst="rect">
            <a:avLst/>
          </a:prstGeom>
          <a:noFill/>
        </p:spPr>
        <p:txBody>
          <a:bodyPr wrap="square" rtlCol="0">
            <a:spAutoFit/>
          </a:bodyPr>
          <a:lstStyle/>
          <a:p>
            <a:r>
              <a:rPr lang="en-US" b="1" dirty="0">
                <a:solidFill>
                  <a:srgbClr val="00B050"/>
                </a:solidFill>
              </a:rPr>
              <a:t>Break statement takes control out of switch</a:t>
            </a:r>
          </a:p>
          <a:p>
            <a:endParaRPr lang="en-US" b="1" dirty="0">
              <a:solidFill>
                <a:srgbClr val="00B050"/>
              </a:solidFill>
            </a:endParaRPr>
          </a:p>
          <a:p>
            <a:r>
              <a:rPr lang="en-US" b="1" dirty="0">
                <a:solidFill>
                  <a:srgbClr val="00B050"/>
                </a:solidFill>
              </a:rPr>
              <a:t>2 or more case may share one break statement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solidFill>
                  <a:srgbClr val="00B050"/>
                </a:solidFill>
              </a:rPr>
              <a:t>More on switch</a:t>
            </a:r>
            <a:endParaRPr lang="en-US" sz="2800" b="1" dirty="0"/>
          </a:p>
        </p:txBody>
      </p:sp>
      <p:sp>
        <p:nvSpPr>
          <p:cNvPr id="6" name="Rectangle 5"/>
          <p:cNvSpPr/>
          <p:nvPr/>
        </p:nvSpPr>
        <p:spPr>
          <a:xfrm>
            <a:off x="279400" y="1231642"/>
            <a:ext cx="8331200" cy="5262979"/>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a:t>#define NUM 1</a:t>
            </a:r>
          </a:p>
          <a:p>
            <a:r>
              <a:rPr lang="en-US" sz="1600" dirty="0" err="1"/>
              <a:t>int</a:t>
            </a:r>
            <a:r>
              <a:rPr lang="en-US" sz="1600" dirty="0"/>
              <a:t> main() {</a:t>
            </a:r>
          </a:p>
          <a:p>
            <a:r>
              <a:rPr lang="en-US" sz="1600" dirty="0" err="1"/>
              <a:t>int</a:t>
            </a:r>
            <a:r>
              <a:rPr lang="en-US" sz="1600" dirty="0"/>
              <a:t> id=1;</a:t>
            </a:r>
          </a:p>
          <a:p>
            <a:r>
              <a:rPr lang="en-US" sz="1600" dirty="0"/>
              <a:t>        switch(id)</a:t>
            </a:r>
          </a:p>
          <a:p>
            <a:r>
              <a:rPr lang="en-US" sz="1600" dirty="0"/>
              <a:t>       {</a:t>
            </a:r>
          </a:p>
          <a:p>
            <a:r>
              <a:rPr lang="en-US" sz="1600" dirty="0"/>
              <a:t>       case NUM:</a:t>
            </a:r>
          </a:p>
          <a:p>
            <a:r>
              <a:rPr lang="en-US" sz="1600" dirty="0"/>
              <a:t>               </a:t>
            </a:r>
            <a:r>
              <a:rPr lang="en-US" sz="1600" dirty="0" err="1"/>
              <a:t>printf</a:t>
            </a:r>
            <a:r>
              <a:rPr lang="en-US" sz="1600" dirty="0"/>
              <a:t>("C Programming Language");</a:t>
            </a:r>
          </a:p>
          <a:p>
            <a:r>
              <a:rPr lang="en-US" sz="1600" dirty="0"/>
              <a:t>               break;</a:t>
            </a:r>
          </a:p>
          <a:p>
            <a:r>
              <a:rPr lang="en-US" sz="1600" dirty="0"/>
              <a:t>       case 2:</a:t>
            </a:r>
          </a:p>
          <a:p>
            <a:r>
              <a:rPr lang="en-US" sz="1600" dirty="0"/>
              <a:t>               </a:t>
            </a:r>
            <a:r>
              <a:rPr lang="en-US" sz="1600" dirty="0" err="1"/>
              <a:t>printf</a:t>
            </a:r>
            <a:r>
              <a:rPr lang="en-US" sz="1600" dirty="0"/>
              <a:t>("C++ Programming Language");</a:t>
            </a:r>
          </a:p>
          <a:p>
            <a:r>
              <a:rPr lang="en-US" sz="1600" dirty="0"/>
              <a:t>               break;</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t>        }</a:t>
            </a:r>
          </a:p>
          <a:p>
            <a:r>
              <a:rPr lang="en-US" sz="1600" dirty="0"/>
              <a:t>    return 0;</a:t>
            </a:r>
          </a:p>
          <a:p>
            <a:r>
              <a:rPr lang="en-US" sz="1600" dirty="0"/>
              <a:t>}</a:t>
            </a:r>
          </a:p>
        </p:txBody>
      </p:sp>
      <p:sp>
        <p:nvSpPr>
          <p:cNvPr id="4" name="TextBox 3"/>
          <p:cNvSpPr txBox="1"/>
          <p:nvPr/>
        </p:nvSpPr>
        <p:spPr>
          <a:xfrm>
            <a:off x="5029200" y="3581400"/>
            <a:ext cx="4191000" cy="646331"/>
          </a:xfrm>
          <a:prstGeom prst="rect">
            <a:avLst/>
          </a:prstGeom>
          <a:noFill/>
        </p:spPr>
        <p:txBody>
          <a:bodyPr wrap="square" rtlCol="0">
            <a:spAutoFit/>
          </a:bodyPr>
          <a:lstStyle/>
          <a:p>
            <a:r>
              <a:rPr lang="en-US" b="1" dirty="0">
                <a:solidFill>
                  <a:srgbClr val="00B050"/>
                </a:solidFill>
              </a:rPr>
              <a:t>Macro identifiers are allowed as switch case labels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else  .vs.  Switch</a:t>
            </a:r>
          </a:p>
        </p:txBody>
      </p:sp>
      <p:sp>
        <p:nvSpPr>
          <p:cNvPr id="5" name="Rectangle 4"/>
          <p:cNvSpPr/>
          <p:nvPr/>
        </p:nvSpPr>
        <p:spPr>
          <a:xfrm>
            <a:off x="457200" y="685800"/>
            <a:ext cx="8534400" cy="969496"/>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The functioning of if-else and switch is more or less same</a:t>
            </a:r>
          </a:p>
          <a:p>
            <a:pPr marL="342900" indent="-342900" algn="just">
              <a:lnSpc>
                <a:spcPct val="150000"/>
              </a:lnSpc>
              <a:spcBef>
                <a:spcPts val="0"/>
              </a:spcBef>
              <a:buFont typeface="Arial" pitchFamily="34" charset="0"/>
              <a:buChar char="•"/>
              <a:defRPr/>
            </a:pP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257800" y="1987258"/>
            <a:ext cx="3276600" cy="4565943"/>
          </a:xfrm>
          <a:prstGeom prst="rect">
            <a:avLst/>
          </a:prstGeom>
        </p:spPr>
      </p:pic>
      <p:pic>
        <p:nvPicPr>
          <p:cNvPr id="7" name="Picture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90600" y="2133602"/>
            <a:ext cx="2978318" cy="3809999"/>
          </a:xfrm>
          <a:prstGeom prst="rect">
            <a:avLst/>
          </a:prstGeom>
        </p:spPr>
      </p:pic>
      <p:sp>
        <p:nvSpPr>
          <p:cNvPr id="8" name="Rectangle 7"/>
          <p:cNvSpPr/>
          <p:nvPr/>
        </p:nvSpPr>
        <p:spPr>
          <a:xfrm>
            <a:off x="1524002" y="1383268"/>
            <a:ext cx="990977" cy="369332"/>
          </a:xfrm>
          <a:prstGeom prst="rect">
            <a:avLst/>
          </a:prstGeom>
        </p:spPr>
        <p:txBody>
          <a:bodyPr wrap="none">
            <a:spAutoFit/>
          </a:bodyPr>
          <a:lstStyle/>
          <a:p>
            <a:pPr>
              <a:spcBef>
                <a:spcPts val="600"/>
              </a:spcBef>
              <a:spcAft>
                <a:spcPts val="600"/>
              </a:spcAft>
            </a:pPr>
            <a:r>
              <a:rPr lang="en-US" b="1" dirty="0" err="1">
                <a:solidFill>
                  <a:srgbClr val="7028C0"/>
                </a:solidFill>
                <a:latin typeface="Bookman Old Style" pitchFamily="18" charset="0"/>
              </a:rPr>
              <a:t>If..else</a:t>
            </a:r>
            <a:endParaRPr lang="en-US" b="1" dirty="0">
              <a:solidFill>
                <a:srgbClr val="7028C0"/>
              </a:solidFill>
              <a:latin typeface="Bookman Old Style" pitchFamily="18" charset="0"/>
            </a:endParaRPr>
          </a:p>
        </p:txBody>
      </p:sp>
      <p:sp>
        <p:nvSpPr>
          <p:cNvPr id="9" name="Rectangle 8"/>
          <p:cNvSpPr/>
          <p:nvPr/>
        </p:nvSpPr>
        <p:spPr>
          <a:xfrm>
            <a:off x="5914830" y="1383268"/>
            <a:ext cx="970137" cy="369332"/>
          </a:xfrm>
          <a:prstGeom prst="rect">
            <a:avLst/>
          </a:prstGeom>
        </p:spPr>
        <p:txBody>
          <a:bodyPr wrap="none">
            <a:spAutoFit/>
          </a:bodyPr>
          <a:lstStyle/>
          <a:p>
            <a:pPr>
              <a:spcBef>
                <a:spcPts val="600"/>
              </a:spcBef>
              <a:spcAft>
                <a:spcPts val="600"/>
              </a:spcAft>
            </a:pPr>
            <a:r>
              <a:rPr lang="en-US" b="1" dirty="0">
                <a:solidFill>
                  <a:srgbClr val="7028C0"/>
                </a:solidFill>
                <a:latin typeface="Bookman Old Style" pitchFamily="18" charset="0"/>
              </a:rPr>
              <a:t>switch</a:t>
            </a:r>
          </a:p>
        </p:txBody>
      </p:sp>
    </p:spTree>
    <p:extLst>
      <p:ext uri="{BB962C8B-B14F-4D97-AF65-F5344CB8AC3E}">
        <p14:creationId xmlns="" xmlns:p14="http://schemas.microsoft.com/office/powerpoint/2010/main" val="211134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else  .vs.  Switch</a:t>
            </a:r>
          </a:p>
        </p:txBody>
      </p:sp>
      <p:sp>
        <p:nvSpPr>
          <p:cNvPr id="5" name="Rectangle 4"/>
          <p:cNvSpPr/>
          <p:nvPr/>
        </p:nvSpPr>
        <p:spPr>
          <a:xfrm>
            <a:off x="457200" y="685800"/>
            <a:ext cx="8534400" cy="553998"/>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In another form:</a:t>
            </a:r>
            <a:endParaRPr lang="en-US" dirty="0"/>
          </a:p>
        </p:txBody>
      </p:sp>
      <p:pic>
        <p:nvPicPr>
          <p:cNvPr id="2050" name="Picture 2" descr="Difference Between Switch Case and Else If Ladder - Flowchart for switch cas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62601" y="1905000"/>
            <a:ext cx="3505200" cy="4521815"/>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Difference Between Switch Case and Else If Ladder - Flowchart for else if ladder"/>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9473" r="8372"/>
          <a:stretch/>
        </p:blipFill>
        <p:spPr bwMode="auto">
          <a:xfrm>
            <a:off x="457202" y="1752600"/>
            <a:ext cx="4869543" cy="503492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1" y="1383268"/>
            <a:ext cx="1624163" cy="369332"/>
          </a:xfrm>
          <a:prstGeom prst="rect">
            <a:avLst/>
          </a:prstGeom>
        </p:spPr>
        <p:txBody>
          <a:bodyPr wrap="none">
            <a:spAutoFit/>
          </a:bodyPr>
          <a:lstStyle/>
          <a:p>
            <a:pPr>
              <a:spcBef>
                <a:spcPts val="600"/>
              </a:spcBef>
              <a:spcAft>
                <a:spcPts val="600"/>
              </a:spcAft>
            </a:pPr>
            <a:r>
              <a:rPr lang="en-US" b="1" dirty="0" err="1">
                <a:solidFill>
                  <a:srgbClr val="7028C0"/>
                </a:solidFill>
                <a:latin typeface="Bookman Old Style" pitchFamily="18" charset="0"/>
              </a:rPr>
              <a:t>If..else</a:t>
            </a:r>
            <a:r>
              <a:rPr lang="en-US" b="1" dirty="0">
                <a:solidFill>
                  <a:srgbClr val="7028C0"/>
                </a:solidFill>
                <a:latin typeface="Bookman Old Style" pitchFamily="18" charset="0"/>
              </a:rPr>
              <a:t>…if…</a:t>
            </a:r>
          </a:p>
        </p:txBody>
      </p:sp>
      <p:sp>
        <p:nvSpPr>
          <p:cNvPr id="9" name="Rectangle 8"/>
          <p:cNvSpPr/>
          <p:nvPr/>
        </p:nvSpPr>
        <p:spPr>
          <a:xfrm>
            <a:off x="5914830" y="1383268"/>
            <a:ext cx="970137" cy="369332"/>
          </a:xfrm>
          <a:prstGeom prst="rect">
            <a:avLst/>
          </a:prstGeom>
        </p:spPr>
        <p:txBody>
          <a:bodyPr wrap="none">
            <a:spAutoFit/>
          </a:bodyPr>
          <a:lstStyle/>
          <a:p>
            <a:pPr>
              <a:spcBef>
                <a:spcPts val="600"/>
              </a:spcBef>
              <a:spcAft>
                <a:spcPts val="600"/>
              </a:spcAft>
            </a:pPr>
            <a:r>
              <a:rPr lang="en-US" b="1" dirty="0">
                <a:solidFill>
                  <a:srgbClr val="7028C0"/>
                </a:solidFill>
                <a:latin typeface="Bookman Old Style" pitchFamily="18" charset="0"/>
              </a:rPr>
              <a:t>switch</a:t>
            </a:r>
          </a:p>
        </p:txBody>
      </p:sp>
    </p:spTree>
    <p:extLst>
      <p:ext uri="{BB962C8B-B14F-4D97-AF65-F5344CB8AC3E}">
        <p14:creationId xmlns="" xmlns:p14="http://schemas.microsoft.com/office/powerpoint/2010/main" val="22388125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else  .vs.  Switch</a:t>
            </a:r>
          </a:p>
        </p:txBody>
      </p:sp>
      <p:graphicFrame>
        <p:nvGraphicFramePr>
          <p:cNvPr id="4" name="Table 3"/>
          <p:cNvGraphicFramePr>
            <a:graphicFrameLocks noGrp="1"/>
          </p:cNvGraphicFramePr>
          <p:nvPr>
            <p:extLst>
              <p:ext uri="{D42A27DB-BD31-4B8C-83A1-F6EECF244321}">
                <p14:modId xmlns="" xmlns:p14="http://schemas.microsoft.com/office/powerpoint/2010/main" val="4204510376"/>
              </p:ext>
            </p:extLst>
          </p:nvPr>
        </p:nvGraphicFramePr>
        <p:xfrm>
          <a:off x="337458" y="914401"/>
          <a:ext cx="8686800" cy="6012180"/>
        </p:xfrm>
        <a:graphic>
          <a:graphicData uri="http://schemas.openxmlformats.org/drawingml/2006/table">
            <a:tbl>
              <a:tblPr firstRow="1" bandRow="1">
                <a:tableStyleId>{5940675A-B579-460E-94D1-54222C63F5DA}</a:tableStyleId>
              </a:tblPr>
              <a:tblGrid>
                <a:gridCol w="4343400">
                  <a:extLst>
                    <a:ext uri="{9D8B030D-6E8A-4147-A177-3AD203B41FA5}">
                      <a16:colId xmlns="" xmlns:a16="http://schemas.microsoft.com/office/drawing/2014/main" val="20000"/>
                    </a:ext>
                  </a:extLst>
                </a:gridCol>
                <a:gridCol w="4343400">
                  <a:extLst>
                    <a:ext uri="{9D8B030D-6E8A-4147-A177-3AD203B41FA5}">
                      <a16:colId xmlns="" xmlns:a16="http://schemas.microsoft.com/office/drawing/2014/main" val="20001"/>
                    </a:ext>
                  </a:extLst>
                </a:gridCol>
              </a:tblGrid>
              <a:tr h="495300">
                <a:tc>
                  <a:txBody>
                    <a:bodyPr/>
                    <a:lstStyle/>
                    <a:p>
                      <a:pPr algn="ctr"/>
                      <a:r>
                        <a:rPr lang="en-IN" sz="2400" b="1" dirty="0">
                          <a:solidFill>
                            <a:schemeClr val="accent6">
                              <a:lumMod val="50000"/>
                            </a:schemeClr>
                          </a:solidFill>
                        </a:rPr>
                        <a:t>else if Ladder</a:t>
                      </a:r>
                    </a:p>
                  </a:txBody>
                  <a:tcPr>
                    <a:solidFill>
                      <a:schemeClr val="bg1">
                        <a:lumMod val="85000"/>
                      </a:schemeClr>
                    </a:solidFill>
                  </a:tcPr>
                </a:tc>
                <a:tc>
                  <a:txBody>
                    <a:bodyPr/>
                    <a:lstStyle/>
                    <a:p>
                      <a:pPr algn="ctr"/>
                      <a:r>
                        <a:rPr lang="en-IN" sz="2400" b="1" dirty="0">
                          <a:solidFill>
                            <a:schemeClr val="accent6">
                              <a:lumMod val="50000"/>
                            </a:schemeClr>
                          </a:solidFill>
                        </a:rPr>
                        <a:t>Switch</a:t>
                      </a:r>
                    </a:p>
                  </a:txBody>
                  <a:tcPr>
                    <a:solidFill>
                      <a:schemeClr val="bg1">
                        <a:lumMod val="85000"/>
                      </a:schemeClr>
                    </a:solidFill>
                  </a:tcPr>
                </a:tc>
                <a:extLst>
                  <a:ext uri="{0D108BD9-81ED-4DB2-BD59-A6C34878D82A}">
                    <a16:rowId xmlns="" xmlns:a16="http://schemas.microsoft.com/office/drawing/2014/main" val="10000"/>
                  </a:ext>
                </a:extLst>
              </a:tr>
              <a:tr h="118872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900" dirty="0"/>
                        <a:t>In else if ladder, the control goes through the every else if statement until it finds true value of the statement or it comes to the end of the else if ladder.</a:t>
                      </a:r>
                    </a:p>
                  </a:txBody>
                  <a:tcPr/>
                </a:tc>
                <a:tc>
                  <a:txBody>
                    <a:bodyPr/>
                    <a:lstStyle/>
                    <a:p>
                      <a:pPr algn="just"/>
                      <a:r>
                        <a:rPr lang="en-IN" sz="1900" dirty="0"/>
                        <a:t>In case of switch case, as per the value of the switch, the control jumps to the corresponding case.</a:t>
                      </a:r>
                    </a:p>
                  </a:txBody>
                  <a:tcPr/>
                </a:tc>
                <a:extLst>
                  <a:ext uri="{0D108BD9-81ED-4DB2-BD59-A6C34878D82A}">
                    <a16:rowId xmlns="" xmlns:a16="http://schemas.microsoft.com/office/drawing/2014/main" val="10001"/>
                  </a:ext>
                </a:extLst>
              </a:tr>
              <a:tr h="784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00" dirty="0"/>
                        <a:t>Less compact,</a:t>
                      </a:r>
                      <a:r>
                        <a:rPr lang="en-IN" sz="1900" baseline="0" dirty="0"/>
                        <a:t> Not readable</a:t>
                      </a:r>
                      <a:endParaRPr lang="en-IN" sz="1900" dirty="0"/>
                    </a:p>
                    <a:p>
                      <a:endParaRPr lang="en-IN" sz="19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900" dirty="0"/>
                        <a:t>More compact than lot of nested else if. More readable.</a:t>
                      </a:r>
                    </a:p>
                  </a:txBody>
                  <a:tcPr/>
                </a:tc>
                <a:extLst>
                  <a:ext uri="{0D108BD9-81ED-4DB2-BD59-A6C34878D82A}">
                    <a16:rowId xmlns="" xmlns:a16="http://schemas.microsoft.com/office/drawing/2014/main" val="10002"/>
                  </a:ext>
                </a:extLst>
              </a:tr>
              <a:tr h="2560320">
                <a:tc>
                  <a:txBody>
                    <a:bodyPr/>
                    <a:lstStyle/>
                    <a:p>
                      <a:r>
                        <a:rPr lang="en-IN" sz="1900" dirty="0"/>
                        <a:t>Less efficient (slow),</a:t>
                      </a:r>
                      <a:r>
                        <a:rPr lang="en-IN" sz="1900" baseline="0" dirty="0"/>
                        <a:t> if the size of the ladder is big</a:t>
                      </a:r>
                      <a:endParaRPr lang="en-IN" sz="1900" dirty="0"/>
                    </a:p>
                  </a:txBody>
                  <a:tcPr/>
                </a:tc>
                <a:tc>
                  <a:txBody>
                    <a:bodyPr/>
                    <a:lstStyle/>
                    <a:p>
                      <a:pPr algn="just"/>
                      <a:r>
                        <a:rPr lang="en-IN" sz="1900" dirty="0"/>
                        <a:t>More efficient (Fast)</a:t>
                      </a:r>
                      <a:r>
                        <a:rPr lang="en-IN" sz="1900" baseline="0" dirty="0"/>
                        <a:t> – Jump Table or Branch Table</a:t>
                      </a:r>
                    </a:p>
                    <a:p>
                      <a:pPr algn="just"/>
                      <a:endParaRPr lang="en-IN" sz="1900" baseline="0" dirty="0"/>
                    </a:p>
                    <a:p>
                      <a:pPr algn="just"/>
                      <a:r>
                        <a:rPr lang="en-IN" sz="1900" b="0" i="1" kern="1200" dirty="0">
                          <a:solidFill>
                            <a:schemeClr val="tx1"/>
                          </a:solidFill>
                          <a:effectLst/>
                          <a:latin typeface="+mn-lt"/>
                          <a:ea typeface="+mn-ea"/>
                          <a:cs typeface="+mn-cs"/>
                        </a:rPr>
                        <a:t>(Because compiler generates a jump table for a switch during compilation. Consequently, during execution, instead of checking which case is satisfied, it only </a:t>
                      </a:r>
                      <a:r>
                        <a:rPr lang="en-IN" sz="1900" kern="1200" dirty="0">
                          <a:solidFill>
                            <a:schemeClr val="tx1"/>
                          </a:solidFill>
                          <a:latin typeface="+mn-lt"/>
                          <a:ea typeface="+mn-ea"/>
                          <a:cs typeface="+mn-cs"/>
                        </a:rPr>
                        <a:t>decides</a:t>
                      </a:r>
                      <a:r>
                        <a:rPr lang="en-IN" sz="1900" b="0" i="1" kern="1200" dirty="0">
                          <a:solidFill>
                            <a:schemeClr val="tx1"/>
                          </a:solidFill>
                          <a:effectLst/>
                          <a:latin typeface="+mn-lt"/>
                          <a:ea typeface="+mn-ea"/>
                          <a:cs typeface="+mn-cs"/>
                        </a:rPr>
                        <a:t> which case has to be executed.)</a:t>
                      </a:r>
                      <a:endParaRPr lang="en-IN" sz="1900" dirty="0"/>
                    </a:p>
                  </a:txBody>
                  <a:tcPr/>
                </a:tc>
                <a:extLst>
                  <a:ext uri="{0D108BD9-81ED-4DB2-BD59-A6C34878D82A}">
                    <a16:rowId xmlns="" xmlns:a16="http://schemas.microsoft.com/office/drawing/2014/main" val="10003"/>
                  </a:ext>
                </a:extLst>
              </a:tr>
              <a:tr h="495300">
                <a:tc>
                  <a:txBody>
                    <a:bodyPr/>
                    <a:lstStyle/>
                    <a:p>
                      <a:r>
                        <a:rPr lang="en-IN" sz="1900" dirty="0"/>
                        <a:t>Can use float expressions</a:t>
                      </a:r>
                    </a:p>
                  </a:txBody>
                  <a:tcPr/>
                </a:tc>
                <a:tc>
                  <a:txBody>
                    <a:bodyPr/>
                    <a:lstStyle/>
                    <a:p>
                      <a:r>
                        <a:rPr lang="en-IN" sz="1900" dirty="0"/>
                        <a:t>Cannot use float expressions</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1777710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Loops – for loop</a:t>
            </a:r>
          </a:p>
        </p:txBody>
      </p:sp>
      <p:sp>
        <p:nvSpPr>
          <p:cNvPr id="5" name="Text Box 9"/>
          <p:cNvSpPr txBox="1">
            <a:spLocks noChangeArrowheads="1"/>
          </p:cNvSpPr>
          <p:nvPr/>
        </p:nvSpPr>
        <p:spPr bwMode="auto">
          <a:xfrm>
            <a:off x="838200" y="3620710"/>
            <a:ext cx="3200400" cy="2072362"/>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2000" b="1" dirty="0">
              <a:solidFill>
                <a:srgbClr val="006600"/>
              </a:solidFill>
            </a:endParaRPr>
          </a:p>
          <a:p>
            <a:pPr marL="365760" indent="-256032" algn="just" fontAlgn="auto">
              <a:spcBef>
                <a:spcPts val="400"/>
              </a:spcBef>
              <a:spcAft>
                <a:spcPts val="0"/>
              </a:spcAft>
              <a:buClr>
                <a:schemeClr val="accent1"/>
              </a:buClr>
              <a:buSzPct val="68000"/>
              <a:defRPr/>
            </a:pPr>
            <a:r>
              <a:rPr lang="en-US" sz="1800" dirty="0"/>
              <a:t>for (expr1; expr2 ; expr 3)</a:t>
            </a:r>
          </a:p>
          <a:p>
            <a:pPr marL="365760" indent="-256032" algn="just" fontAlgn="auto">
              <a:spcBef>
                <a:spcPts val="400"/>
              </a:spcBef>
              <a:spcAft>
                <a:spcPts val="0"/>
              </a:spcAft>
              <a:buClr>
                <a:schemeClr val="accent1"/>
              </a:buClr>
              <a:buSzPct val="68000"/>
              <a:defRPr/>
            </a:pPr>
            <a:r>
              <a:rPr lang="en-US" sz="1800" dirty="0"/>
              <a:t>{</a:t>
            </a:r>
          </a:p>
          <a:p>
            <a:pPr marL="365760" indent="-256032" algn="just" fontAlgn="auto">
              <a:spcBef>
                <a:spcPts val="400"/>
              </a:spcBef>
              <a:spcAft>
                <a:spcPts val="0"/>
              </a:spcAft>
              <a:buClr>
                <a:schemeClr val="accent1"/>
              </a:buClr>
              <a:buSzPct val="68000"/>
              <a:defRPr/>
            </a:pPr>
            <a:r>
              <a:rPr lang="en-US" sz="1800" dirty="0"/>
              <a:t>	statement(s);</a:t>
            </a:r>
          </a:p>
          <a:p>
            <a:pPr marL="365760" indent="-256032" algn="just" fontAlgn="auto">
              <a:spcBef>
                <a:spcPts val="400"/>
              </a:spcBef>
              <a:spcAft>
                <a:spcPts val="0"/>
              </a:spcAft>
              <a:buClr>
                <a:schemeClr val="accent1"/>
              </a:buClr>
              <a:buSzPct val="68000"/>
              <a:defRPr/>
            </a:pPr>
            <a:r>
              <a:rPr lang="en-US" sz="1800" dirty="0"/>
              <a:t>}</a:t>
            </a:r>
          </a:p>
        </p:txBody>
      </p:sp>
      <p:sp>
        <p:nvSpPr>
          <p:cNvPr id="9" name="Rectangle 8"/>
          <p:cNvSpPr/>
          <p:nvPr/>
        </p:nvSpPr>
        <p:spPr>
          <a:xfrm>
            <a:off x="457200" y="838200"/>
            <a:ext cx="8534400" cy="923330"/>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 </a:t>
            </a:r>
            <a:r>
              <a:rPr lang="en-US" b="1" dirty="0"/>
              <a:t>for</a:t>
            </a:r>
            <a:r>
              <a:rPr lang="en-US" dirty="0"/>
              <a:t> loop is a repetition control structure that allows you to write a loop that needs to execute a specific number of times.</a:t>
            </a:r>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95802" y="1727664"/>
            <a:ext cx="3952875" cy="4977937"/>
          </a:xfrm>
          <a:prstGeom prst="rect">
            <a:avLst/>
          </a:prstGeom>
        </p:spPr>
      </p:pic>
      <p:cxnSp>
        <p:nvCxnSpPr>
          <p:cNvPr id="10" name="Curved Connector 9"/>
          <p:cNvCxnSpPr/>
          <p:nvPr/>
        </p:nvCxnSpPr>
        <p:spPr>
          <a:xfrm flipV="1">
            <a:off x="1828800" y="2819400"/>
            <a:ext cx="4343400" cy="1600200"/>
          </a:xfrm>
          <a:prstGeom prst="curvedConnector3">
            <a:avLst>
              <a:gd name="adj1" fmla="val -68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flipV="1">
            <a:off x="2438400" y="3505200"/>
            <a:ext cx="3886200" cy="914400"/>
          </a:xfrm>
          <a:prstGeom prst="curvedConnector3">
            <a:avLst>
              <a:gd name="adj1" fmla="val -1416"/>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a:off x="3200400" y="4656892"/>
            <a:ext cx="2895600" cy="905709"/>
          </a:xfrm>
          <a:prstGeom prst="curvedConnector3">
            <a:avLst>
              <a:gd name="adj1" fmla="val -877"/>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Loops – for loop</a:t>
            </a:r>
          </a:p>
        </p:txBody>
      </p:sp>
      <p:sp>
        <p:nvSpPr>
          <p:cNvPr id="9" name="Rectangle 8"/>
          <p:cNvSpPr/>
          <p:nvPr/>
        </p:nvSpPr>
        <p:spPr>
          <a:xfrm>
            <a:off x="457200" y="838200"/>
            <a:ext cx="8534400" cy="923330"/>
          </a:xfrm>
          <a:prstGeom prst="rect">
            <a:avLst/>
          </a:prstGeom>
        </p:spPr>
        <p:txBody>
          <a:bodyPr wrap="square">
            <a:spAutoFit/>
          </a:bodyPr>
          <a:lstStyle/>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A </a:t>
            </a:r>
            <a:r>
              <a:rPr kumimoji="0" lang="en-US" sz="1800" b="1" i="0" u="none" strike="noStrike" kern="1200" cap="none" spc="0" normalizeH="0" baseline="0" noProof="0" dirty="0">
                <a:ln>
                  <a:noFill/>
                </a:ln>
                <a:solidFill>
                  <a:srgbClr val="1A1A70"/>
                </a:solidFill>
                <a:effectLst/>
                <a:uLnTx/>
                <a:uFillTx/>
                <a:latin typeface="Arial" charset="0"/>
                <a:ea typeface="+mn-ea"/>
                <a:cs typeface="+mn-cs"/>
              </a:rPr>
              <a:t>for</a:t>
            </a:r>
            <a:r>
              <a:rPr kumimoji="0" lang="en-US" sz="1800" b="0" i="0" u="none" strike="noStrike" kern="1200" cap="none" spc="0" normalizeH="0" baseline="0" noProof="0" dirty="0">
                <a:ln>
                  <a:noFill/>
                </a:ln>
                <a:solidFill>
                  <a:srgbClr val="1A1A70"/>
                </a:solidFill>
                <a:effectLst/>
                <a:uLnTx/>
                <a:uFillTx/>
                <a:latin typeface="Arial" charset="0"/>
                <a:ea typeface="+mn-ea"/>
                <a:cs typeface="+mn-cs"/>
              </a:rPr>
              <a:t> loop is a repetition control structure that allows you to write a loop that needs to execute a specific number of times.</a:t>
            </a:r>
          </a:p>
        </p:txBody>
      </p:sp>
      <p:sp>
        <p:nvSpPr>
          <p:cNvPr id="12" name="Rectangle 11"/>
          <p:cNvSpPr/>
          <p:nvPr/>
        </p:nvSpPr>
        <p:spPr>
          <a:xfrm>
            <a:off x="381000" y="2362200"/>
            <a:ext cx="4724400" cy="32766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#include &lt;</a:t>
            </a:r>
            <a:r>
              <a:rPr kumimoji="0" lang="en-US" sz="1800" b="1" i="0" u="none" strike="noStrike" kern="1200" cap="none" spc="0" normalizeH="0" baseline="0" noProof="0" dirty="0" err="1">
                <a:ln>
                  <a:noFill/>
                </a:ln>
                <a:solidFill>
                  <a:srgbClr val="1A1A70"/>
                </a:solidFill>
                <a:effectLst/>
                <a:uLnTx/>
                <a:uFillTx/>
                <a:latin typeface="Arial"/>
                <a:ea typeface="+mn-ea"/>
                <a:cs typeface="+mn-cs"/>
              </a:rPr>
              <a:t>stdio.h</a:t>
            </a:r>
            <a:r>
              <a:rPr kumimoji="0" lang="en-US" sz="1800" b="1" i="0" u="none" strike="noStrike" kern="1200" cap="none" spc="0" normalizeH="0" baseline="0" noProof="0" dirty="0">
                <a:ln>
                  <a:noFill/>
                </a:ln>
                <a:solidFill>
                  <a:srgbClr val="1A1A70"/>
                </a:solidFill>
                <a:effectLst/>
                <a:uLnTx/>
                <a:uFillTx/>
                <a:latin typeface="Arial"/>
                <a:ea typeface="+mn-ea"/>
                <a:cs typeface="+mn-cs"/>
              </a:rPr>
              <a:t>&gt;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for(</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=0;i&lt;10;i++)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printf</a:t>
            </a:r>
            <a:r>
              <a:rPr kumimoji="0" lang="en-US" sz="1800" b="1" i="0" u="none" strike="noStrike" kern="1200" cap="none" spc="0" normalizeH="0" baseline="0" noProof="0" dirty="0">
                <a:ln>
                  <a:noFill/>
                </a:ln>
                <a:solidFill>
                  <a:srgbClr val="1A1A70"/>
                </a:solidFill>
                <a:effectLst/>
                <a:uLnTx/>
                <a:uFillTx/>
                <a:latin typeface="Arial"/>
                <a:ea typeface="+mn-ea"/>
                <a:cs typeface="+mn-cs"/>
              </a:rPr>
              <a:t>("%d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A1A70"/>
              </a:solidFill>
              <a:effectLst/>
              <a:uLnTx/>
              <a:uFillTx/>
              <a:latin typeface="Arial"/>
              <a:ea typeface="+mn-ea"/>
              <a:cs typeface="+mn-cs"/>
            </a:endParaRPr>
          </a:p>
        </p:txBody>
      </p:sp>
      <p:sp>
        <p:nvSpPr>
          <p:cNvPr id="13" name="Rectangle 12"/>
          <p:cNvSpPr/>
          <p:nvPr/>
        </p:nvSpPr>
        <p:spPr>
          <a:xfrm>
            <a:off x="381000" y="5867400"/>
            <a:ext cx="4724400" cy="8382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0 1 2 3 4 5 6 7 8 9</a:t>
            </a:r>
          </a:p>
        </p:txBody>
      </p:sp>
      <p:pic>
        <p:nvPicPr>
          <p:cNvPr id="6" name="Picture 5">
            <a:extLst>
              <a:ext uri="{FF2B5EF4-FFF2-40B4-BE49-F238E27FC236}">
                <a16:creationId xmlns="" xmlns:a16="http://schemas.microsoft.com/office/drawing/2014/main" id="{39ED3258-AA7C-4736-A514-FD616D62F03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191125" y="1803863"/>
            <a:ext cx="3952875" cy="49779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Nested For loop - Example</a:t>
            </a:r>
          </a:p>
        </p:txBody>
      </p:sp>
      <p:sp>
        <p:nvSpPr>
          <p:cNvPr id="4" name="Text Box 9"/>
          <p:cNvSpPr txBox="1">
            <a:spLocks noChangeArrowheads="1"/>
          </p:cNvSpPr>
          <p:nvPr/>
        </p:nvSpPr>
        <p:spPr bwMode="auto">
          <a:xfrm>
            <a:off x="304800" y="804334"/>
            <a:ext cx="8305800" cy="594008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 </a:t>
            </a:r>
            <a:r>
              <a:rPr lang="en-US" sz="2000" i="1" dirty="0">
                <a:solidFill>
                  <a:srgbClr val="C00000"/>
                </a:solidFill>
                <a:latin typeface="Bookman Old Style" panose="02050604050505020204" pitchFamily="18" charset="0"/>
              </a:rPr>
              <a:t>/* Print </a:t>
            </a:r>
            <a:r>
              <a:rPr lang="en-US" sz="2000" i="1" dirty="0" err="1">
                <a:solidFill>
                  <a:srgbClr val="C00000"/>
                </a:solidFill>
                <a:latin typeface="Bookman Old Style" panose="02050604050505020204" pitchFamily="18" charset="0"/>
              </a:rPr>
              <a:t>Floid</a:t>
            </a:r>
            <a:r>
              <a:rPr lang="en-US" sz="2000" i="1" dirty="0">
                <a:solidFill>
                  <a:srgbClr val="C00000"/>
                </a:solidFill>
                <a:latin typeface="Bookman Old Style" panose="02050604050505020204" pitchFamily="18" charset="0"/>
              </a:rPr>
              <a:t> Triangle */</a:t>
            </a: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 </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  c, a = 1;</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the number of rows of Floyd's triangle to print\n");</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("%d", &amp;n);</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a:latin typeface="Bookman Old Style" panose="02050604050505020204" pitchFamily="18" charset="0"/>
                <a:cs typeface="+mn-cs"/>
              </a:rPr>
              <a:t>for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 = 1;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 &lt;= n;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a:latin typeface="Bookman Old Style" panose="02050604050505020204" pitchFamily="18" charset="0"/>
                <a:cs typeface="+mn-cs"/>
              </a:rPr>
              <a:t>for (c = 1; c &lt;=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 </a:t>
            </a:r>
            <a:r>
              <a:rPr lang="en-US" sz="2000" b="1" i="1" dirty="0" err="1">
                <a:latin typeface="Bookman Old Style" panose="02050604050505020204" pitchFamily="18" charset="0"/>
                <a:cs typeface="+mn-cs"/>
              </a:rPr>
              <a:t>c++</a:t>
            </a:r>
            <a:r>
              <a:rPr lang="en-US" sz="2000" b="1"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("%d ",a);</a:t>
            </a:r>
          </a:p>
          <a:p>
            <a:pPr marL="365760" lvl="0" indent="-256032">
              <a:buClr>
                <a:schemeClr val="accent1"/>
              </a:buClr>
              <a:buSzPct val="68000"/>
              <a:defRPr/>
            </a:pPr>
            <a:r>
              <a:rPr lang="en-US" sz="2000" i="1" dirty="0">
                <a:latin typeface="Bookman Old Style" panose="02050604050505020204" pitchFamily="18" charset="0"/>
                <a:cs typeface="+mn-cs"/>
              </a:rPr>
              <a:t>      a++;</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("\n");</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909266" y="4304853"/>
            <a:ext cx="4548934" cy="1638747"/>
          </a:xfrm>
          <a:prstGeom prst="rect">
            <a:avLst/>
          </a:prstGeom>
        </p:spPr>
      </p:pic>
    </p:spTree>
    <p:extLst>
      <p:ext uri="{BB962C8B-B14F-4D97-AF65-F5344CB8AC3E}">
        <p14:creationId xmlns="" xmlns:p14="http://schemas.microsoft.com/office/powerpoint/2010/main" val="11052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While loop</a:t>
            </a:r>
          </a:p>
        </p:txBody>
      </p:sp>
      <p:sp>
        <p:nvSpPr>
          <p:cNvPr id="5" name="Text Box 9"/>
          <p:cNvSpPr txBox="1">
            <a:spLocks noChangeArrowheads="1"/>
          </p:cNvSpPr>
          <p:nvPr/>
        </p:nvSpPr>
        <p:spPr bwMode="auto">
          <a:xfrm>
            <a:off x="609600" y="3642638"/>
            <a:ext cx="3200400" cy="2072362"/>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2000" b="1" dirty="0">
              <a:solidFill>
                <a:srgbClr val="006600"/>
              </a:solidFill>
            </a:endParaRPr>
          </a:p>
          <a:p>
            <a:pPr marL="365760" indent="-256032" algn="just" fontAlgn="auto">
              <a:spcBef>
                <a:spcPts val="400"/>
              </a:spcBef>
              <a:spcAft>
                <a:spcPts val="0"/>
              </a:spcAft>
              <a:buClr>
                <a:schemeClr val="accent1"/>
              </a:buClr>
              <a:buSzPct val="68000"/>
              <a:defRPr/>
            </a:pPr>
            <a:r>
              <a:rPr lang="en-US" sz="1800" dirty="0"/>
              <a:t>while (expression)</a:t>
            </a:r>
          </a:p>
          <a:p>
            <a:pPr marL="365760" indent="-256032" algn="just" fontAlgn="auto">
              <a:spcBef>
                <a:spcPts val="400"/>
              </a:spcBef>
              <a:spcAft>
                <a:spcPts val="0"/>
              </a:spcAft>
              <a:buClr>
                <a:schemeClr val="accent1"/>
              </a:buClr>
              <a:buSzPct val="68000"/>
              <a:defRPr/>
            </a:pPr>
            <a:r>
              <a:rPr lang="en-US" sz="1800" dirty="0"/>
              <a:t>{</a:t>
            </a:r>
          </a:p>
          <a:p>
            <a:pPr marL="365760" indent="-256032" algn="just" fontAlgn="auto">
              <a:spcBef>
                <a:spcPts val="400"/>
              </a:spcBef>
              <a:spcAft>
                <a:spcPts val="0"/>
              </a:spcAft>
              <a:buClr>
                <a:schemeClr val="accent1"/>
              </a:buClr>
              <a:buSzPct val="68000"/>
              <a:defRPr/>
            </a:pPr>
            <a:r>
              <a:rPr lang="en-US" sz="1800" dirty="0"/>
              <a:t>	statement(s);</a:t>
            </a:r>
          </a:p>
          <a:p>
            <a:pPr marL="365760" indent="-256032" algn="just" fontAlgn="auto">
              <a:spcBef>
                <a:spcPts val="400"/>
              </a:spcBef>
              <a:spcAft>
                <a:spcPts val="0"/>
              </a:spcAft>
              <a:buClr>
                <a:schemeClr val="accent1"/>
              </a:buClr>
              <a:buSzPct val="68000"/>
              <a:defRPr/>
            </a:pPr>
            <a:r>
              <a:rPr lang="en-US" sz="1800" dirty="0"/>
              <a:t>}</a:t>
            </a:r>
          </a:p>
        </p:txBody>
      </p:sp>
      <p:sp>
        <p:nvSpPr>
          <p:cNvPr id="9" name="Rectangle 8"/>
          <p:cNvSpPr/>
          <p:nvPr/>
        </p:nvSpPr>
        <p:spPr>
          <a:xfrm>
            <a:off x="457200" y="838200"/>
            <a:ext cx="8534400" cy="1338828"/>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 </a:t>
            </a:r>
            <a:r>
              <a:rPr lang="en-US" b="1" dirty="0">
                <a:solidFill>
                  <a:srgbClr val="C00000"/>
                </a:solidFill>
              </a:rPr>
              <a:t>while loop </a:t>
            </a:r>
            <a:r>
              <a:rPr lang="en-US" dirty="0"/>
              <a:t>is a repetition control structure that allows you to execute a block of statements  as long as a given condition is true.</a:t>
            </a:r>
          </a:p>
          <a:p>
            <a:pPr marL="342900" indent="-342900" algn="just">
              <a:lnSpc>
                <a:spcPct val="150000"/>
              </a:lnSpc>
              <a:spcBef>
                <a:spcPts val="0"/>
              </a:spcBef>
              <a:buFont typeface="Arial" pitchFamily="34" charset="0"/>
              <a:buChar char="•"/>
              <a:defRPr/>
            </a:pPr>
            <a:r>
              <a:rPr lang="en-US" dirty="0"/>
              <a:t>When we do not know the number of iterations in advance.</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486402" y="2177029"/>
            <a:ext cx="3505199" cy="4376172"/>
          </a:xfrm>
          <a:prstGeom prst="rect">
            <a:avLst/>
          </a:prstGeom>
        </p:spPr>
      </p:pic>
      <p:cxnSp>
        <p:nvCxnSpPr>
          <p:cNvPr id="10" name="Curved Connector 9"/>
          <p:cNvCxnSpPr/>
          <p:nvPr/>
        </p:nvCxnSpPr>
        <p:spPr>
          <a:xfrm flipV="1">
            <a:off x="1828800" y="3352800"/>
            <a:ext cx="4572000" cy="1066800"/>
          </a:xfrm>
          <a:prstGeom prst="curvedConnector3">
            <a:avLst>
              <a:gd name="adj1" fmla="val -185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1905000" y="4572000"/>
            <a:ext cx="4267200" cy="618291"/>
          </a:xfrm>
          <a:prstGeom prst="curvedConnector3">
            <a:avLst>
              <a:gd name="adj1" fmla="val 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359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6858000" cy="533400"/>
          </a:xfrm>
        </p:spPr>
        <p:txBody>
          <a:bodyPr/>
          <a:lstStyle/>
          <a:p>
            <a:r>
              <a:rPr lang="en-US" sz="3200" b="1" dirty="0"/>
              <a:t>Control Statements</a:t>
            </a:r>
            <a:endParaRPr lang="en-US" sz="3200" b="1" dirty="0">
              <a:solidFill>
                <a:srgbClr val="C5F8FF"/>
              </a:solidFill>
            </a:endParaRPr>
          </a:p>
        </p:txBody>
      </p:sp>
      <p:sp>
        <p:nvSpPr>
          <p:cNvPr id="4" name="Content Placeholder 1"/>
          <p:cNvSpPr txBox="1">
            <a:spLocks/>
          </p:cNvSpPr>
          <p:nvPr/>
        </p:nvSpPr>
        <p:spPr>
          <a:xfrm>
            <a:off x="304800" y="838201"/>
            <a:ext cx="8686800" cy="5026025"/>
          </a:xfrm>
          <a:prstGeom prst="rect">
            <a:avLst/>
          </a:prstGeom>
        </p:spPr>
        <p:txBody>
          <a:bodyPr>
            <a:normAutofit/>
          </a:bodyPr>
          <a:lstStyle/>
          <a:p>
            <a:pPr marL="342900" lvl="0" indent="-342900" algn="just">
              <a:lnSpc>
                <a:spcPct val="150000"/>
              </a:lnSpc>
              <a:spcBef>
                <a:spcPts val="0"/>
              </a:spcBef>
              <a:buFont typeface="Arial" pitchFamily="34" charset="0"/>
              <a:buChar char="•"/>
              <a:defRPr/>
            </a:pPr>
            <a:r>
              <a:rPr lang="en-US" sz="2000" b="1" dirty="0">
                <a:solidFill>
                  <a:srgbClr val="C00000"/>
                </a:solidFill>
              </a:rPr>
              <a:t>Definition:</a:t>
            </a:r>
            <a:r>
              <a:rPr lang="en-US" sz="2000" dirty="0"/>
              <a:t> The control-flow of a language specify the order in which computations are performed.	</a:t>
            </a:r>
          </a:p>
          <a:p>
            <a:pPr marL="342900" lvl="0" indent="-342900" algn="just">
              <a:lnSpc>
                <a:spcPct val="150000"/>
              </a:lnSpc>
              <a:spcBef>
                <a:spcPts val="0"/>
              </a:spcBef>
              <a:buFont typeface="Arial" pitchFamily="34" charset="0"/>
              <a:buChar char="•"/>
              <a:defRPr/>
            </a:pPr>
            <a:r>
              <a:rPr lang="en-US" sz="2000" b="1" dirty="0">
                <a:solidFill>
                  <a:srgbClr val="7028C0"/>
                </a:solidFill>
              </a:rPr>
              <a:t>Types:</a:t>
            </a:r>
          </a:p>
          <a:p>
            <a:pPr marL="800100" lvl="1" indent="-342900" algn="just">
              <a:lnSpc>
                <a:spcPct val="150000"/>
              </a:lnSpc>
              <a:spcBef>
                <a:spcPts val="0"/>
              </a:spcBef>
              <a:buFont typeface="Arial" pitchFamily="34" charset="0"/>
              <a:buChar char="•"/>
              <a:defRPr/>
            </a:pPr>
            <a:r>
              <a:rPr lang="en-US" sz="2000" b="1" dirty="0"/>
              <a:t>Decision Making (Branching)</a:t>
            </a:r>
          </a:p>
          <a:p>
            <a:pPr marL="1257300" lvl="2" indent="-342900" algn="just">
              <a:lnSpc>
                <a:spcPct val="150000"/>
              </a:lnSpc>
              <a:spcBef>
                <a:spcPts val="0"/>
              </a:spcBef>
              <a:buFont typeface="Courier New" panose="02070309020205020404" pitchFamily="49" charset="0"/>
              <a:buChar char="o"/>
              <a:defRPr/>
            </a:pPr>
            <a:r>
              <a:rPr lang="en-US" dirty="0"/>
              <a:t>if else statement, </a:t>
            </a:r>
            <a:r>
              <a:rPr lang="en-US" dirty="0" err="1"/>
              <a:t>if..else..if</a:t>
            </a:r>
            <a:r>
              <a:rPr lang="en-US" dirty="0"/>
              <a:t>.. Statement (Multi-way decision making)</a:t>
            </a:r>
          </a:p>
          <a:p>
            <a:pPr marL="1257300" lvl="2" indent="-342900" algn="just">
              <a:lnSpc>
                <a:spcPct val="150000"/>
              </a:lnSpc>
              <a:spcBef>
                <a:spcPts val="0"/>
              </a:spcBef>
              <a:buFont typeface="Courier New" panose="02070309020205020404" pitchFamily="49" charset="0"/>
              <a:buChar char="o"/>
              <a:defRPr/>
            </a:pPr>
            <a:r>
              <a:rPr lang="en-US" dirty="0"/>
              <a:t>Nested if statement</a:t>
            </a:r>
          </a:p>
          <a:p>
            <a:pPr marL="1257300" lvl="2" indent="-342900" algn="just">
              <a:lnSpc>
                <a:spcPct val="150000"/>
              </a:lnSpc>
              <a:spcBef>
                <a:spcPts val="0"/>
              </a:spcBef>
              <a:buFont typeface="Courier New" panose="02070309020205020404" pitchFamily="49" charset="0"/>
              <a:buChar char="o"/>
              <a:defRPr/>
            </a:pPr>
            <a:r>
              <a:rPr lang="en-US" dirty="0"/>
              <a:t>Switch statement</a:t>
            </a:r>
          </a:p>
          <a:p>
            <a:pPr marL="800100" lvl="1" indent="-342900" algn="just">
              <a:lnSpc>
                <a:spcPct val="150000"/>
              </a:lnSpc>
              <a:spcBef>
                <a:spcPts val="0"/>
              </a:spcBef>
              <a:buFont typeface="Arial" pitchFamily="34" charset="0"/>
              <a:buChar char="•"/>
              <a:defRPr/>
            </a:pPr>
            <a:r>
              <a:rPr lang="en-US" sz="2000" b="1" dirty="0"/>
              <a:t>Loops </a:t>
            </a:r>
          </a:p>
          <a:p>
            <a:pPr marL="1257300" lvl="2" indent="-342900" algn="just">
              <a:lnSpc>
                <a:spcPct val="150000"/>
              </a:lnSpc>
              <a:spcBef>
                <a:spcPts val="0"/>
              </a:spcBef>
              <a:buFont typeface="Courier New" panose="02070309020205020404" pitchFamily="49" charset="0"/>
              <a:buChar char="o"/>
              <a:defRPr/>
            </a:pPr>
            <a:r>
              <a:rPr lang="en-US" dirty="0"/>
              <a:t>For Loop</a:t>
            </a:r>
          </a:p>
          <a:p>
            <a:pPr marL="1257300" lvl="2" indent="-342900" algn="just">
              <a:lnSpc>
                <a:spcPct val="150000"/>
              </a:lnSpc>
              <a:spcBef>
                <a:spcPts val="0"/>
              </a:spcBef>
              <a:buFont typeface="Courier New" panose="02070309020205020404" pitchFamily="49" charset="0"/>
              <a:buChar char="o"/>
              <a:defRPr/>
            </a:pPr>
            <a:r>
              <a:rPr lang="en-US" dirty="0"/>
              <a:t>While Loop</a:t>
            </a:r>
          </a:p>
          <a:p>
            <a:pPr marL="1257300" lvl="2" indent="-342900" algn="just">
              <a:lnSpc>
                <a:spcPct val="150000"/>
              </a:lnSpc>
              <a:spcBef>
                <a:spcPts val="0"/>
              </a:spcBef>
              <a:buFont typeface="Courier New" panose="02070309020205020404" pitchFamily="49" charset="0"/>
              <a:buChar char="o"/>
              <a:defRPr/>
            </a:pPr>
            <a:r>
              <a:rPr lang="en-US" dirty="0"/>
              <a:t>Do while Loop</a:t>
            </a:r>
          </a:p>
          <a:p>
            <a:pPr lvl="2" algn="just">
              <a:lnSpc>
                <a:spcPct val="150000"/>
              </a:lnSpc>
              <a:spcBef>
                <a:spcPts val="0"/>
              </a:spcBef>
              <a:defRPr/>
            </a:pPr>
            <a:endParaRPr lang="en-US" sz="2000" dirty="0">
              <a:solidFill>
                <a:srgbClr val="7028C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While loop</a:t>
            </a:r>
          </a:p>
        </p:txBody>
      </p:sp>
      <p:sp>
        <p:nvSpPr>
          <p:cNvPr id="9" name="Rectangle 8"/>
          <p:cNvSpPr/>
          <p:nvPr/>
        </p:nvSpPr>
        <p:spPr>
          <a:xfrm>
            <a:off x="457200" y="838200"/>
            <a:ext cx="8534400" cy="1338828"/>
          </a:xfrm>
          <a:prstGeom prst="rect">
            <a:avLst/>
          </a:prstGeom>
        </p:spPr>
        <p:txBody>
          <a:bodyPr wrap="square">
            <a:spAutoFit/>
          </a:bodyPr>
          <a:lstStyle/>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A </a:t>
            </a:r>
            <a:r>
              <a:rPr kumimoji="0" lang="en-US" sz="1800" b="1" i="0" u="none" strike="noStrike" kern="1200" cap="none" spc="0" normalizeH="0" baseline="0" noProof="0" dirty="0">
                <a:ln>
                  <a:noFill/>
                </a:ln>
                <a:solidFill>
                  <a:srgbClr val="C00000"/>
                </a:solidFill>
                <a:effectLst/>
                <a:uLnTx/>
                <a:uFillTx/>
                <a:latin typeface="Arial" charset="0"/>
                <a:ea typeface="+mn-ea"/>
                <a:cs typeface="+mn-cs"/>
              </a:rPr>
              <a:t>while loop </a:t>
            </a:r>
            <a:r>
              <a:rPr kumimoji="0" lang="en-US" sz="1800" b="0" i="0" u="none" strike="noStrike" kern="1200" cap="none" spc="0" normalizeH="0" baseline="0" noProof="0" dirty="0">
                <a:ln>
                  <a:noFill/>
                </a:ln>
                <a:solidFill>
                  <a:srgbClr val="1A1A70"/>
                </a:solidFill>
                <a:effectLst/>
                <a:uLnTx/>
                <a:uFillTx/>
                <a:latin typeface="Arial" charset="0"/>
                <a:ea typeface="+mn-ea"/>
                <a:cs typeface="+mn-cs"/>
              </a:rPr>
              <a:t>is a repetition control structure that allows you to execute a block of statements  as long as a given condition is true.</a:t>
            </a:r>
          </a:p>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When we do not know the number of iterations in advance.</a:t>
            </a:r>
          </a:p>
        </p:txBody>
      </p:sp>
      <p:sp>
        <p:nvSpPr>
          <p:cNvPr id="8" name="Rectangle 7"/>
          <p:cNvSpPr/>
          <p:nvPr/>
        </p:nvSpPr>
        <p:spPr>
          <a:xfrm>
            <a:off x="1676400" y="2362200"/>
            <a:ext cx="4724400" cy="32766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#include &lt;</a:t>
            </a:r>
            <a:r>
              <a:rPr kumimoji="0" lang="en-US" sz="1800" b="1" i="0" u="none" strike="noStrike" kern="1200" cap="none" spc="0" normalizeH="0" baseline="0" noProof="0" dirty="0" err="1">
                <a:ln>
                  <a:noFill/>
                </a:ln>
                <a:solidFill>
                  <a:srgbClr val="1A1A70"/>
                </a:solidFill>
                <a:effectLst/>
                <a:uLnTx/>
                <a:uFillTx/>
                <a:latin typeface="Arial"/>
                <a:ea typeface="+mn-ea"/>
                <a:cs typeface="+mn-cs"/>
              </a:rPr>
              <a:t>stdio.h</a:t>
            </a:r>
            <a:r>
              <a:rPr kumimoji="0" lang="en-US" sz="1800" b="1" i="0" u="none" strike="noStrike" kern="1200" cap="none" spc="0" normalizeH="0" baseline="0" noProof="0" dirty="0">
                <a:ln>
                  <a:noFill/>
                </a:ln>
                <a:solidFill>
                  <a:srgbClr val="1A1A70"/>
                </a:solidFill>
                <a:effectLst/>
                <a:uLnTx/>
                <a:uFillTx/>
                <a:latin typeface="Arial"/>
                <a:ea typeface="+mn-ea"/>
                <a:cs typeface="+mn-cs"/>
              </a:rPr>
              <a:t>&gt;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while(</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&lt;10)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printf</a:t>
            </a:r>
            <a:r>
              <a:rPr kumimoji="0" lang="en-US" sz="1800" b="1" i="0" u="none" strike="noStrike" kern="1200" cap="none" spc="0" normalizeH="0" baseline="0" noProof="0" dirty="0">
                <a:ln>
                  <a:noFill/>
                </a:ln>
                <a:solidFill>
                  <a:srgbClr val="1A1A70"/>
                </a:solidFill>
                <a:effectLst/>
                <a:uLnTx/>
                <a:uFillTx/>
                <a:latin typeface="Arial"/>
                <a:ea typeface="+mn-ea"/>
                <a:cs typeface="+mn-cs"/>
              </a:rPr>
              <a:t>("%d\</a:t>
            </a:r>
            <a:r>
              <a:rPr kumimoji="0" lang="en-US" sz="1800" b="1" i="0" u="none" strike="noStrike" kern="1200" cap="none" spc="0" normalizeH="0" baseline="0" noProof="0" dirty="0" err="1">
                <a:ln>
                  <a:noFill/>
                </a:ln>
                <a:solidFill>
                  <a:srgbClr val="1A1A70"/>
                </a:solidFill>
                <a:effectLst/>
                <a:uLnTx/>
                <a:uFillTx/>
                <a:latin typeface="Arial"/>
                <a:ea typeface="+mn-ea"/>
                <a:cs typeface="+mn-cs"/>
              </a:rPr>
              <a:t>n",i</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p:txBody>
      </p:sp>
      <p:sp>
        <p:nvSpPr>
          <p:cNvPr id="11" name="Rectangle 10"/>
          <p:cNvSpPr/>
          <p:nvPr/>
        </p:nvSpPr>
        <p:spPr>
          <a:xfrm>
            <a:off x="1676400" y="5867400"/>
            <a:ext cx="4724400" cy="8382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3 4 5 6 7 8 9</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A1A70"/>
              </a:solidFill>
              <a:effectLst/>
              <a:uLnTx/>
              <a:uFillTx/>
              <a:latin typeface="Arial"/>
              <a:ea typeface="+mn-ea"/>
              <a:cs typeface="+mn-cs"/>
            </a:endParaRPr>
          </a:p>
        </p:txBody>
      </p:sp>
    </p:spTree>
    <p:extLst>
      <p:ext uri="{BB962C8B-B14F-4D97-AF65-F5344CB8AC3E}">
        <p14:creationId xmlns="" xmlns:p14="http://schemas.microsoft.com/office/powerpoint/2010/main" val="239285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Loops… example</a:t>
            </a:r>
          </a:p>
        </p:txBody>
      </p:sp>
      <p:sp>
        <p:nvSpPr>
          <p:cNvPr id="6" name="Rectangle 5"/>
          <p:cNvSpPr/>
          <p:nvPr/>
        </p:nvSpPr>
        <p:spPr>
          <a:xfrm>
            <a:off x="431800" y="1082219"/>
            <a:ext cx="8331200" cy="470898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2000" dirty="0"/>
              <a:t>#include &lt;</a:t>
            </a:r>
            <a:r>
              <a:rPr lang="en-US" sz="2000" dirty="0" err="1"/>
              <a:t>stdio.h</a:t>
            </a:r>
            <a:r>
              <a:rPr lang="en-US" sz="2000" dirty="0"/>
              <a:t>&gt;  </a:t>
            </a:r>
          </a:p>
          <a:p>
            <a:r>
              <a:rPr lang="en-US" sz="2000" dirty="0"/>
              <a:t> int main() </a:t>
            </a:r>
          </a:p>
          <a:p>
            <a:r>
              <a:rPr lang="en-US" sz="2000" dirty="0"/>
              <a:t>{ </a:t>
            </a:r>
          </a:p>
          <a:p>
            <a:r>
              <a:rPr lang="en-US" sz="2000" dirty="0"/>
              <a:t>	int n, reverse = 0;  </a:t>
            </a:r>
          </a:p>
          <a:p>
            <a:r>
              <a:rPr lang="en-US" sz="2000" dirty="0"/>
              <a:t> 	</a:t>
            </a:r>
            <a:r>
              <a:rPr lang="en-US" sz="2000" dirty="0" err="1"/>
              <a:t>printf</a:t>
            </a:r>
            <a:r>
              <a:rPr lang="en-US" sz="2000" dirty="0"/>
              <a:t>("Enter a number to reverse</a:t>
            </a:r>
            <a:r>
              <a:rPr lang="en-US" sz="2000" b="1" dirty="0"/>
              <a:t>\n</a:t>
            </a:r>
            <a:r>
              <a:rPr lang="en-US" sz="2000" dirty="0"/>
              <a:t>"); </a:t>
            </a:r>
          </a:p>
          <a:p>
            <a:r>
              <a:rPr lang="en-US" sz="2000" dirty="0"/>
              <a:t>	</a:t>
            </a:r>
            <a:r>
              <a:rPr lang="en-US" sz="2000" dirty="0" err="1"/>
              <a:t>scanf</a:t>
            </a:r>
            <a:r>
              <a:rPr lang="en-US" sz="2000" dirty="0"/>
              <a:t>("%d", &amp;n); </a:t>
            </a:r>
          </a:p>
          <a:p>
            <a:r>
              <a:rPr lang="en-US" sz="2000" dirty="0"/>
              <a:t> 	 while (n != 0)</a:t>
            </a:r>
          </a:p>
          <a:p>
            <a:r>
              <a:rPr lang="en-US" sz="2000" dirty="0"/>
              <a:t>	 { </a:t>
            </a:r>
          </a:p>
          <a:p>
            <a:r>
              <a:rPr lang="en-US" sz="2000" dirty="0"/>
              <a:t>	reverse = reverse * 10;</a:t>
            </a:r>
          </a:p>
          <a:p>
            <a:r>
              <a:rPr lang="en-US" sz="2000" dirty="0"/>
              <a:t>	 reverse = reverse + n%10;</a:t>
            </a:r>
          </a:p>
          <a:p>
            <a:r>
              <a:rPr lang="en-US" sz="2000" dirty="0"/>
              <a:t> 	n = n/10; </a:t>
            </a:r>
          </a:p>
          <a:p>
            <a:r>
              <a:rPr lang="en-US" sz="2000" dirty="0"/>
              <a:t>	}  </a:t>
            </a:r>
          </a:p>
          <a:p>
            <a:r>
              <a:rPr lang="en-US" sz="2000" dirty="0"/>
              <a:t> 	</a:t>
            </a:r>
            <a:r>
              <a:rPr lang="en-US" sz="2000" dirty="0" err="1"/>
              <a:t>printf</a:t>
            </a:r>
            <a:r>
              <a:rPr lang="en-US" sz="2000" dirty="0"/>
              <a:t>("Reverse of entered number is = %d</a:t>
            </a:r>
            <a:r>
              <a:rPr lang="en-US" sz="2000" b="1" dirty="0"/>
              <a:t>\n</a:t>
            </a:r>
            <a:r>
              <a:rPr lang="en-US" sz="2000" dirty="0"/>
              <a:t>", reverse); </a:t>
            </a:r>
          </a:p>
          <a:p>
            <a:r>
              <a:rPr lang="en-US" sz="2000" dirty="0"/>
              <a:t> 	 return 0;</a:t>
            </a:r>
          </a:p>
          <a:p>
            <a:r>
              <a:rPr 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while loop - Example</a:t>
            </a:r>
          </a:p>
        </p:txBody>
      </p:sp>
      <p:sp>
        <p:nvSpPr>
          <p:cNvPr id="4" name="Text Box 9"/>
          <p:cNvSpPr txBox="1">
            <a:spLocks noChangeArrowheads="1"/>
          </p:cNvSpPr>
          <p:nvPr/>
        </p:nvSpPr>
        <p:spPr bwMode="auto">
          <a:xfrm>
            <a:off x="304800" y="804335"/>
            <a:ext cx="8305800" cy="532453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 </a:t>
            </a:r>
            <a:r>
              <a:rPr lang="en-US" sz="2000" i="1" dirty="0">
                <a:solidFill>
                  <a:srgbClr val="C00000"/>
                </a:solidFill>
                <a:latin typeface="Bookman Old Style" panose="02050604050505020204" pitchFamily="18" charset="0"/>
              </a:rPr>
              <a:t>/* Print </a:t>
            </a:r>
            <a:r>
              <a:rPr lang="en-US" sz="2000" i="1" dirty="0" err="1">
                <a:solidFill>
                  <a:srgbClr val="C00000"/>
                </a:solidFill>
                <a:latin typeface="Bookman Old Style" panose="02050604050505020204" pitchFamily="18" charset="0"/>
              </a:rPr>
              <a:t>Floid</a:t>
            </a:r>
            <a:r>
              <a:rPr lang="en-US" sz="2000" i="1" dirty="0">
                <a:solidFill>
                  <a:srgbClr val="C00000"/>
                </a:solidFill>
                <a:latin typeface="Bookman Old Style" panose="02050604050505020204" pitchFamily="18" charset="0"/>
              </a:rPr>
              <a:t> Triangle */</a:t>
            </a: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 </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  c, a = 1;</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the number of rows of Floyd's triangle to print\n");</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("%d", &amp;n);</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a:latin typeface="Bookman Old Style" panose="02050604050505020204" pitchFamily="18" charset="0"/>
                <a:cs typeface="+mn-cs"/>
              </a:rPr>
              <a:t>while (expr)</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b="1" i="1" dirty="0">
                <a:solidFill>
                  <a:srgbClr val="7028C0"/>
                </a:solidFill>
                <a:latin typeface="Bookman Old Style" panose="02050604050505020204" pitchFamily="18" charset="0"/>
                <a:cs typeface="+mn-cs"/>
              </a:rPr>
              <a:t>--Class Room Exercise--</a:t>
            </a:r>
          </a:p>
          <a:p>
            <a:pPr marL="365760" lvl="0" indent="-256032">
              <a:buClr>
                <a:schemeClr val="accent1"/>
              </a:buClr>
              <a:buSzPct val="68000"/>
              <a:defRPr/>
            </a:pPr>
            <a:r>
              <a:rPr lang="en-US" sz="2000" b="1" i="1" dirty="0">
                <a:solidFill>
                  <a:srgbClr val="003300"/>
                </a:solidFill>
                <a:latin typeface="Bookman Old Style" panose="02050604050505020204" pitchFamily="18" charset="0"/>
                <a:cs typeface="+mn-cs"/>
              </a:rPr>
              <a:t>&lt; Write the code &gt;</a:t>
            </a:r>
          </a:p>
          <a:p>
            <a:pPr marL="365760" lvl="0" indent="-256032">
              <a:buClr>
                <a:schemeClr val="accent1"/>
              </a:buClr>
              <a:buSzPct val="68000"/>
              <a:defRPr/>
            </a:pPr>
            <a:endParaRPr lang="en-US" sz="2000" i="1" dirty="0">
              <a:solidFill>
                <a:srgbClr val="003300"/>
              </a:solidFill>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909266" y="4304853"/>
            <a:ext cx="4548934" cy="1638747"/>
          </a:xfrm>
          <a:prstGeom prst="rect">
            <a:avLst/>
          </a:prstGeom>
        </p:spPr>
      </p:pic>
    </p:spTree>
    <p:extLst>
      <p:ext uri="{BB962C8B-B14F-4D97-AF65-F5344CB8AC3E}">
        <p14:creationId xmlns="" xmlns:p14="http://schemas.microsoft.com/office/powerpoint/2010/main" val="265171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do..While</a:t>
            </a:r>
            <a:r>
              <a:rPr lang="en-US" sz="3200" b="1" dirty="0"/>
              <a:t> loop</a:t>
            </a:r>
          </a:p>
        </p:txBody>
      </p:sp>
      <p:sp>
        <p:nvSpPr>
          <p:cNvPr id="5" name="Text Box 9"/>
          <p:cNvSpPr txBox="1">
            <a:spLocks noChangeArrowheads="1"/>
          </p:cNvSpPr>
          <p:nvPr/>
        </p:nvSpPr>
        <p:spPr bwMode="auto">
          <a:xfrm>
            <a:off x="609600" y="2757529"/>
            <a:ext cx="3200400" cy="255454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2000" b="1" dirty="0">
              <a:solidFill>
                <a:srgbClr val="006600"/>
              </a:solidFill>
            </a:endParaRPr>
          </a:p>
          <a:p>
            <a:pPr marL="365760" indent="-256032" algn="just" fontAlgn="auto">
              <a:spcBef>
                <a:spcPts val="400"/>
              </a:spcBef>
              <a:spcAft>
                <a:spcPts val="0"/>
              </a:spcAft>
              <a:buClr>
                <a:schemeClr val="accent1"/>
              </a:buClr>
              <a:buSzPct val="68000"/>
              <a:defRPr/>
            </a:pPr>
            <a:r>
              <a:rPr lang="en-US" sz="2000" dirty="0"/>
              <a:t>do </a:t>
            </a:r>
          </a:p>
          <a:p>
            <a:pPr marL="365760" indent="-256032" algn="just" fontAlgn="auto">
              <a:spcBef>
                <a:spcPts val="400"/>
              </a:spcBef>
              <a:spcAft>
                <a:spcPts val="0"/>
              </a:spcAft>
              <a:buClr>
                <a:schemeClr val="accent1"/>
              </a:buClr>
              <a:buSzPct val="68000"/>
              <a:defRPr/>
            </a:pPr>
            <a:r>
              <a:rPr lang="en-US" sz="2000" dirty="0"/>
              <a:t>{</a:t>
            </a:r>
          </a:p>
          <a:p>
            <a:pPr marL="365760" indent="-256032" algn="just" fontAlgn="auto">
              <a:spcBef>
                <a:spcPts val="400"/>
              </a:spcBef>
              <a:spcAft>
                <a:spcPts val="0"/>
              </a:spcAft>
              <a:buClr>
                <a:schemeClr val="accent1"/>
              </a:buClr>
              <a:buSzPct val="68000"/>
              <a:defRPr/>
            </a:pPr>
            <a:r>
              <a:rPr lang="en-US" sz="2000" dirty="0"/>
              <a:t>	statement(s);</a:t>
            </a:r>
          </a:p>
          <a:p>
            <a:pPr marL="365760" indent="-256032" algn="just" fontAlgn="auto">
              <a:spcBef>
                <a:spcPts val="400"/>
              </a:spcBef>
              <a:spcAft>
                <a:spcPts val="0"/>
              </a:spcAft>
              <a:buClr>
                <a:schemeClr val="accent1"/>
              </a:buClr>
              <a:buSzPct val="68000"/>
              <a:defRPr/>
            </a:pPr>
            <a:r>
              <a:rPr lang="en-US" sz="2000" dirty="0"/>
              <a:t>} while(expression)</a:t>
            </a:r>
          </a:p>
          <a:p>
            <a:pPr marL="365760" indent="-256032" algn="just" fontAlgn="auto">
              <a:spcBef>
                <a:spcPts val="400"/>
              </a:spcBef>
              <a:spcAft>
                <a:spcPts val="0"/>
              </a:spcAft>
              <a:buClr>
                <a:schemeClr val="accent1"/>
              </a:buClr>
              <a:buSzPct val="68000"/>
              <a:defRPr/>
            </a:pPr>
            <a:endParaRPr lang="en-US" sz="2000" dirty="0"/>
          </a:p>
        </p:txBody>
      </p:sp>
      <p:sp>
        <p:nvSpPr>
          <p:cNvPr id="9" name="Rectangle 8"/>
          <p:cNvSpPr/>
          <p:nvPr/>
        </p:nvSpPr>
        <p:spPr>
          <a:xfrm>
            <a:off x="457200" y="838200"/>
            <a:ext cx="8534400" cy="923330"/>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a:t>
            </a:r>
            <a:r>
              <a:rPr lang="en-US" dirty="0">
                <a:solidFill>
                  <a:srgbClr val="C00000"/>
                </a:solidFill>
              </a:rPr>
              <a:t> </a:t>
            </a:r>
            <a:r>
              <a:rPr lang="en-US" b="1" dirty="0">
                <a:solidFill>
                  <a:srgbClr val="C00000"/>
                </a:solidFill>
              </a:rPr>
              <a:t>do-while loop  </a:t>
            </a:r>
            <a:r>
              <a:rPr lang="en-US" dirty="0"/>
              <a:t>executes a block of statements at least once. </a:t>
            </a:r>
          </a:p>
          <a:p>
            <a:pPr marL="342900" indent="-342900" algn="just">
              <a:lnSpc>
                <a:spcPct val="150000"/>
              </a:lnSpc>
              <a:spcBef>
                <a:spcPts val="0"/>
              </a:spcBef>
              <a:buFont typeface="Arial" pitchFamily="34" charset="0"/>
              <a:buChar char="•"/>
              <a:defRPr/>
            </a:pPr>
            <a:r>
              <a:rPr lang="en-US" dirty="0"/>
              <a:t>The remaining behavior is same as while loop.</a:t>
            </a: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562602" y="1828800"/>
            <a:ext cx="3248025" cy="4495800"/>
          </a:xfrm>
          <a:prstGeom prst="rect">
            <a:avLst/>
          </a:prstGeom>
        </p:spPr>
      </p:pic>
      <p:cxnSp>
        <p:nvCxnSpPr>
          <p:cNvPr id="10" name="Curved Connector 9"/>
          <p:cNvCxnSpPr/>
          <p:nvPr/>
        </p:nvCxnSpPr>
        <p:spPr>
          <a:xfrm flipV="1">
            <a:off x="1752600" y="3200400"/>
            <a:ext cx="4572000" cy="1066800"/>
          </a:xfrm>
          <a:prstGeom prst="curvedConnector3">
            <a:avLst>
              <a:gd name="adj1" fmla="val -185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a:off x="1981200" y="4953001"/>
            <a:ext cx="4572000" cy="12700"/>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4567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do..While</a:t>
            </a:r>
            <a:r>
              <a:rPr lang="en-US" sz="3200" b="1" dirty="0"/>
              <a:t> loop</a:t>
            </a:r>
          </a:p>
        </p:txBody>
      </p:sp>
      <p:sp>
        <p:nvSpPr>
          <p:cNvPr id="9" name="Rectangle 8"/>
          <p:cNvSpPr/>
          <p:nvPr/>
        </p:nvSpPr>
        <p:spPr>
          <a:xfrm>
            <a:off x="457200" y="838200"/>
            <a:ext cx="8534400" cy="872034"/>
          </a:xfrm>
          <a:prstGeom prst="rect">
            <a:avLst/>
          </a:prstGeom>
        </p:spPr>
        <p:txBody>
          <a:bodyPr wrap="square">
            <a:spAutoFit/>
          </a:bodyPr>
          <a:lstStyle/>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A</a:t>
            </a:r>
            <a:r>
              <a:rPr kumimoji="0" lang="en-US" sz="1800" b="0" i="0" u="none" strike="noStrike" kern="1200" cap="none" spc="0" normalizeH="0" baseline="0" noProof="0" dirty="0">
                <a:ln>
                  <a:noFill/>
                </a:ln>
                <a:solidFill>
                  <a:srgbClr val="C00000"/>
                </a:solidFill>
                <a:effectLst/>
                <a:uLnTx/>
                <a:uFillTx/>
                <a:latin typeface="Arial" charset="0"/>
                <a:ea typeface="+mn-ea"/>
                <a:cs typeface="+mn-cs"/>
              </a:rPr>
              <a:t> </a:t>
            </a:r>
            <a:r>
              <a:rPr kumimoji="0" lang="en-US" sz="1800" b="1" i="0" u="none" strike="noStrike" kern="1200" cap="none" spc="0" normalizeH="0" baseline="0" noProof="0" dirty="0">
                <a:ln>
                  <a:noFill/>
                </a:ln>
                <a:solidFill>
                  <a:srgbClr val="C00000"/>
                </a:solidFill>
                <a:effectLst/>
                <a:uLnTx/>
                <a:uFillTx/>
                <a:latin typeface="Arial" charset="0"/>
                <a:ea typeface="+mn-ea"/>
                <a:cs typeface="+mn-cs"/>
              </a:rPr>
              <a:t>do-while loop  </a:t>
            </a:r>
            <a:r>
              <a:rPr kumimoji="0" lang="en-US" sz="1800" b="0" i="0" u="none" strike="noStrike" kern="1200" cap="none" spc="0" normalizeH="0" baseline="0" noProof="0" dirty="0">
                <a:ln>
                  <a:noFill/>
                </a:ln>
                <a:solidFill>
                  <a:srgbClr val="1A1A70"/>
                </a:solidFill>
                <a:effectLst/>
                <a:uLnTx/>
                <a:uFillTx/>
                <a:latin typeface="Arial" charset="0"/>
                <a:ea typeface="+mn-ea"/>
                <a:cs typeface="+mn-cs"/>
              </a:rPr>
              <a:t>executes a block of statements at least once. </a:t>
            </a:r>
          </a:p>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The remaining behavior is same as while loop.</a:t>
            </a:r>
          </a:p>
        </p:txBody>
      </p:sp>
      <p:sp>
        <p:nvSpPr>
          <p:cNvPr id="8" name="Rectangle 7"/>
          <p:cNvSpPr/>
          <p:nvPr/>
        </p:nvSpPr>
        <p:spPr>
          <a:xfrm>
            <a:off x="1676400" y="1676400"/>
            <a:ext cx="6096000" cy="32766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#include &lt;</a:t>
            </a:r>
            <a:r>
              <a:rPr kumimoji="0" lang="en-US" sz="1800" b="1" i="0" u="none" strike="noStrike" kern="1200" cap="none" spc="0" normalizeH="0" baseline="0" noProof="0" dirty="0" err="1">
                <a:ln>
                  <a:noFill/>
                </a:ln>
                <a:solidFill>
                  <a:srgbClr val="1A1A70"/>
                </a:solidFill>
                <a:effectLst/>
                <a:uLnTx/>
                <a:uFillTx/>
                <a:latin typeface="Arial"/>
                <a:ea typeface="+mn-ea"/>
                <a:cs typeface="+mn-cs"/>
              </a:rPr>
              <a:t>stdio.h</a:t>
            </a:r>
            <a:r>
              <a:rPr kumimoji="0" lang="en-US" sz="1800" b="1" i="0" u="none" strike="noStrike" kern="1200" cap="none" spc="0" normalizeH="0" baseline="0" noProof="0" dirty="0">
                <a:ln>
                  <a:noFill/>
                </a:ln>
                <a:solidFill>
                  <a:srgbClr val="1A1A70"/>
                </a:solidFill>
                <a:effectLst/>
                <a:uLnTx/>
                <a:uFillTx/>
                <a:latin typeface="Arial"/>
                <a:ea typeface="+mn-ea"/>
                <a:cs typeface="+mn-cs"/>
              </a:rPr>
              <a:t>&gt;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do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printf</a:t>
            </a: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%d\</a:t>
            </a:r>
            <a:r>
              <a:rPr kumimoji="0" lang="en-US" sz="1800" b="1" i="0" u="none" strike="noStrike" kern="1200" cap="none" spc="0" normalizeH="0" baseline="0" noProof="0" dirty="0" err="1">
                <a:ln>
                  <a:noFill/>
                </a:ln>
                <a:solidFill>
                  <a:srgbClr val="1A1A70"/>
                </a:solidFill>
                <a:effectLst/>
                <a:uLnTx/>
                <a:uFillTx/>
                <a:latin typeface="Arial"/>
                <a:ea typeface="+mn-ea"/>
                <a:cs typeface="+mn-cs"/>
              </a:rPr>
              <a:t>n",i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while(</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&lt;=4 &amp;&amp;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&gt;=2);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p:txBody>
      </p:sp>
      <p:sp>
        <p:nvSpPr>
          <p:cNvPr id="11" name="Rectangle 10"/>
          <p:cNvSpPr/>
          <p:nvPr/>
        </p:nvSpPr>
        <p:spPr>
          <a:xfrm>
            <a:off x="1676400" y="5029200"/>
            <a:ext cx="4724400" cy="16002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1</a:t>
            </a:r>
            <a:br>
              <a:rPr kumimoji="0" lang="en-US" sz="1800" b="1" i="0" u="none" strike="noStrike" kern="1200" cap="none" spc="0" normalizeH="0" baseline="0" noProof="0" dirty="0">
                <a:ln>
                  <a:noFill/>
                </a:ln>
                <a:solidFill>
                  <a:srgbClr val="1A1A70"/>
                </a:solidFill>
                <a:effectLst/>
                <a:uLnTx/>
                <a:uFillTx/>
                <a:latin typeface="Arial"/>
                <a:ea typeface="+mn-ea"/>
                <a:cs typeface="+mn-cs"/>
              </a:rPr>
            </a:b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2</a:t>
            </a:r>
            <a:br>
              <a:rPr kumimoji="0" lang="en-US" sz="1800" b="1" i="0" u="none" strike="noStrike" kern="1200" cap="none" spc="0" normalizeH="0" baseline="0" noProof="0" dirty="0">
                <a:ln>
                  <a:noFill/>
                </a:ln>
                <a:solidFill>
                  <a:srgbClr val="1A1A70"/>
                </a:solidFill>
                <a:effectLst/>
                <a:uLnTx/>
                <a:uFillTx/>
                <a:latin typeface="Arial"/>
                <a:ea typeface="+mn-ea"/>
                <a:cs typeface="+mn-cs"/>
              </a:rPr>
            </a:b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3</a:t>
            </a:r>
            <a:br>
              <a:rPr kumimoji="0" lang="en-US" sz="1800" b="1" i="0" u="none" strike="noStrike" kern="1200" cap="none" spc="0" normalizeH="0" baseline="0" noProof="0" dirty="0">
                <a:ln>
                  <a:noFill/>
                </a:ln>
                <a:solidFill>
                  <a:srgbClr val="1A1A70"/>
                </a:solidFill>
                <a:effectLst/>
                <a:uLnTx/>
                <a:uFillTx/>
                <a:latin typeface="Arial"/>
                <a:ea typeface="+mn-ea"/>
                <a:cs typeface="+mn-cs"/>
              </a:rPr>
            </a:b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4 </a:t>
            </a:r>
          </a:p>
        </p:txBody>
      </p:sp>
    </p:spTree>
    <p:extLst>
      <p:ext uri="{BB962C8B-B14F-4D97-AF65-F5344CB8AC3E}">
        <p14:creationId xmlns="" xmlns:p14="http://schemas.microsoft.com/office/powerpoint/2010/main" val="61448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break</a:t>
            </a:r>
          </a:p>
        </p:txBody>
      </p:sp>
      <p:sp>
        <p:nvSpPr>
          <p:cNvPr id="4" name="Rectangle 3"/>
          <p:cNvSpPr/>
          <p:nvPr/>
        </p:nvSpPr>
        <p:spPr>
          <a:xfrm>
            <a:off x="457200" y="838201"/>
            <a:ext cx="8534400" cy="2169825"/>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a:t>
            </a:r>
            <a:r>
              <a:rPr lang="en-US" dirty="0">
                <a:solidFill>
                  <a:srgbClr val="C00000"/>
                </a:solidFill>
              </a:rPr>
              <a:t> </a:t>
            </a:r>
            <a:r>
              <a:rPr lang="en-US" b="1" dirty="0">
                <a:solidFill>
                  <a:srgbClr val="C00000"/>
                </a:solidFill>
              </a:rPr>
              <a:t>break  statement</a:t>
            </a:r>
            <a:r>
              <a:rPr lang="en-US" dirty="0"/>
              <a:t>  is used for early exit from a loop. </a:t>
            </a:r>
          </a:p>
          <a:p>
            <a:pPr marL="342900" indent="-342900" algn="just">
              <a:lnSpc>
                <a:spcPct val="150000"/>
              </a:lnSpc>
              <a:spcBef>
                <a:spcPts val="0"/>
              </a:spcBef>
              <a:buFont typeface="Arial" pitchFamily="34" charset="0"/>
              <a:buChar char="•"/>
              <a:defRPr/>
            </a:pPr>
            <a:r>
              <a:rPr lang="en-US" dirty="0"/>
              <a:t>It can be used to terminate a case in the </a:t>
            </a:r>
            <a:r>
              <a:rPr lang="en-US" b="1" dirty="0"/>
              <a:t>switch</a:t>
            </a:r>
            <a:r>
              <a:rPr lang="en-US" dirty="0"/>
              <a:t> statement</a:t>
            </a:r>
          </a:p>
          <a:p>
            <a:pPr marL="342900" indent="-342900" algn="just">
              <a:lnSpc>
                <a:spcPct val="150000"/>
              </a:lnSpc>
              <a:spcBef>
                <a:spcPts val="0"/>
              </a:spcBef>
              <a:buFont typeface="Arial" pitchFamily="34" charset="0"/>
              <a:buChar char="•"/>
              <a:defRPr/>
            </a:pPr>
            <a:r>
              <a:rPr lang="en-US" dirty="0"/>
              <a:t>If you are using nested loops then the break statement will stop the execution of the innermost loop and start executing the next line of code after the block.</a:t>
            </a:r>
          </a:p>
          <a:p>
            <a:pPr algn="just">
              <a:lnSpc>
                <a:spcPct val="150000"/>
              </a:lnSpc>
              <a:spcBef>
                <a:spcPts val="0"/>
              </a:spcBef>
              <a:defRPr/>
            </a:pPr>
            <a:r>
              <a:rPr lang="en-US" b="1" dirty="0">
                <a:solidFill>
                  <a:srgbClr val="C00000"/>
                </a:solidFill>
              </a:rPr>
              <a:t>Syntax:   </a:t>
            </a:r>
            <a:r>
              <a:rPr lang="en-US" b="1" dirty="0">
                <a:solidFill>
                  <a:srgbClr val="003300"/>
                </a:solidFill>
              </a:rPr>
              <a:t>break;</a:t>
            </a: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181600" y="2667000"/>
            <a:ext cx="3810000" cy="3962400"/>
          </a:xfrm>
          <a:prstGeom prst="rect">
            <a:avLst/>
          </a:prstGeom>
        </p:spPr>
      </p:pic>
      <p:sp>
        <p:nvSpPr>
          <p:cNvPr id="6" name="Rectangle 5"/>
          <p:cNvSpPr/>
          <p:nvPr/>
        </p:nvSpPr>
        <p:spPr>
          <a:xfrm>
            <a:off x="431800" y="3204310"/>
            <a:ext cx="4749800" cy="327269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while( a &lt; 20 )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i="1" dirty="0" err="1">
                <a:latin typeface="Bookman Old Style" panose="02050604050505020204" pitchFamily="18" charset="0"/>
              </a:rPr>
              <a:t>printf</a:t>
            </a:r>
            <a:r>
              <a:rPr lang="en-US" sz="2000" i="1" dirty="0">
                <a:latin typeface="Bookman Old Style" panose="02050604050505020204" pitchFamily="18" charset="0"/>
              </a:rPr>
              <a:t>("value of a: %d\n", a);</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if( a &gt; 15)</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b="1" i="1" dirty="0">
                <a:solidFill>
                  <a:srgbClr val="7028C0"/>
                </a:solidFill>
                <a:latin typeface="Bookman Old Style" panose="02050604050505020204" pitchFamily="18" charset="0"/>
              </a:rPr>
              <a:t>break;</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break</a:t>
            </a:r>
          </a:p>
        </p:txBody>
      </p:sp>
      <p:sp>
        <p:nvSpPr>
          <p:cNvPr id="6" name="Rectangle 5"/>
          <p:cNvSpPr/>
          <p:nvPr/>
        </p:nvSpPr>
        <p:spPr>
          <a:xfrm>
            <a:off x="431800" y="1066801"/>
            <a:ext cx="8331200" cy="440120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2000" dirty="0"/>
              <a:t>#include &lt;</a:t>
            </a:r>
            <a:r>
              <a:rPr lang="en-US" sz="2000" dirty="0" err="1"/>
              <a:t>stdio.h</a:t>
            </a:r>
            <a:r>
              <a:rPr lang="en-US" sz="2000" dirty="0"/>
              <a:t>&gt;</a:t>
            </a:r>
          </a:p>
          <a:p>
            <a:r>
              <a:rPr lang="en-US" sz="2000" dirty="0"/>
              <a:t> int main()</a:t>
            </a:r>
            <a:br>
              <a:rPr lang="en-US" sz="2000" dirty="0"/>
            </a:br>
            <a:r>
              <a:rPr lang="en-US" sz="2000" dirty="0"/>
              <a:t>{</a:t>
            </a:r>
            <a:br>
              <a:rPr lang="en-US" sz="2000" dirty="0"/>
            </a:br>
            <a:r>
              <a:rPr lang="en-US" sz="2000" dirty="0"/>
              <a:t>	int </a:t>
            </a:r>
            <a:r>
              <a:rPr lang="en-US" sz="2000" dirty="0" err="1"/>
              <a:t>i</a:t>
            </a:r>
            <a:r>
              <a:rPr lang="en-US" sz="2000" dirty="0"/>
              <a:t>;</a:t>
            </a:r>
          </a:p>
          <a:p>
            <a:r>
              <a:rPr lang="en-US" sz="2000" dirty="0"/>
              <a:t>	for(</a:t>
            </a:r>
            <a:r>
              <a:rPr lang="en-US" sz="2000" dirty="0" err="1"/>
              <a:t>i</a:t>
            </a:r>
            <a:r>
              <a:rPr lang="en-US" sz="2000" dirty="0"/>
              <a:t>=0;i&lt;10;i++)</a:t>
            </a:r>
            <a:br>
              <a:rPr lang="en-US" sz="2000" dirty="0"/>
            </a:br>
            <a:r>
              <a:rPr lang="en-US" sz="2000" dirty="0"/>
              <a:t>	{</a:t>
            </a:r>
            <a:br>
              <a:rPr lang="en-US" sz="2000" dirty="0"/>
            </a:br>
            <a:r>
              <a:rPr lang="en-US" sz="2000" dirty="0"/>
              <a:t>		if(</a:t>
            </a:r>
            <a:r>
              <a:rPr lang="en-US" sz="2000" dirty="0" err="1"/>
              <a:t>i</a:t>
            </a:r>
            <a:r>
              <a:rPr lang="en-US" sz="2000" dirty="0"/>
              <a:t>==5)</a:t>
            </a:r>
            <a:br>
              <a:rPr lang="en-US" sz="2000" dirty="0"/>
            </a:br>
            <a:r>
              <a:rPr lang="en-US" sz="2000" dirty="0"/>
              <a:t>		{</a:t>
            </a:r>
            <a:br>
              <a:rPr lang="en-US" sz="2000" dirty="0"/>
            </a:br>
            <a:r>
              <a:rPr lang="en-US" sz="2000" dirty="0"/>
              <a:t>			</a:t>
            </a:r>
            <a:r>
              <a:rPr lang="en-US" sz="2000" dirty="0" err="1"/>
              <a:t>printf</a:t>
            </a:r>
            <a:r>
              <a:rPr lang="en-US" sz="2000" dirty="0"/>
              <a:t>(“\</a:t>
            </a:r>
            <a:r>
              <a:rPr lang="en-US" sz="2000" dirty="0" err="1"/>
              <a:t>nComing</a:t>
            </a:r>
            <a:r>
              <a:rPr lang="en-US" sz="2000" dirty="0"/>
              <a:t> out of for loop when </a:t>
            </a:r>
            <a:r>
              <a:rPr lang="en-US" sz="2000" dirty="0" err="1"/>
              <a:t>i</a:t>
            </a:r>
            <a:r>
              <a:rPr lang="en-US" sz="2000" dirty="0"/>
              <a:t> = 5″);</a:t>
            </a:r>
            <a:br>
              <a:rPr lang="en-US" sz="2000" dirty="0"/>
            </a:br>
            <a:r>
              <a:rPr lang="en-US" sz="2000" dirty="0"/>
              <a:t>			break;</a:t>
            </a:r>
            <a:br>
              <a:rPr lang="en-US" sz="2000" dirty="0"/>
            </a:br>
            <a:r>
              <a:rPr lang="en-US" sz="2000" dirty="0"/>
              <a:t>		}</a:t>
            </a:r>
            <a:br>
              <a:rPr lang="en-US" sz="2000" dirty="0"/>
            </a:br>
            <a:r>
              <a:rPr lang="en-US" sz="2000" dirty="0"/>
              <a:t>		</a:t>
            </a:r>
            <a:r>
              <a:rPr lang="en-US" sz="2000" dirty="0" err="1"/>
              <a:t>printf</a:t>
            </a:r>
            <a:r>
              <a:rPr lang="en-US" sz="2000" dirty="0"/>
              <a:t>(“%d “,</a:t>
            </a:r>
            <a:r>
              <a:rPr lang="en-US" sz="2000" dirty="0" err="1"/>
              <a:t>i</a:t>
            </a:r>
            <a:r>
              <a:rPr lang="en-US" sz="2000" dirty="0"/>
              <a:t>);</a:t>
            </a:r>
            <a:br>
              <a:rPr lang="en-US" sz="2000" dirty="0"/>
            </a:br>
            <a:r>
              <a:rPr lang="en-US" sz="2000" dirty="0"/>
              <a:t>	}</a:t>
            </a:r>
            <a:br>
              <a:rPr lang="en-US" sz="2000" dirty="0"/>
            </a:br>
            <a:r>
              <a:rPr lang="en-US" sz="2000" dirty="0"/>
              <a:t>}</a:t>
            </a:r>
          </a:p>
        </p:txBody>
      </p:sp>
      <p:sp>
        <p:nvSpPr>
          <p:cNvPr id="7" name="TextBox 6"/>
          <p:cNvSpPr txBox="1"/>
          <p:nvPr/>
        </p:nvSpPr>
        <p:spPr>
          <a:xfrm>
            <a:off x="152400" y="5943600"/>
            <a:ext cx="8610600" cy="923330"/>
          </a:xfrm>
          <a:prstGeom prst="rect">
            <a:avLst/>
          </a:prstGeom>
          <a:noFill/>
        </p:spPr>
        <p:txBody>
          <a:bodyPr wrap="square" rtlCol="0">
            <a:spAutoFit/>
          </a:bodyPr>
          <a:lstStyle/>
          <a:p>
            <a:r>
              <a:rPr lang="en-US" b="1" dirty="0"/>
              <a:t>Output:</a:t>
            </a:r>
          </a:p>
          <a:p>
            <a:r>
              <a:rPr lang="en-US" dirty="0"/>
              <a:t>0 1 2 3 4					</a:t>
            </a:r>
            <a:r>
              <a:rPr lang="en-US" dirty="0">
                <a:solidFill>
                  <a:srgbClr val="FF0000"/>
                </a:solidFill>
              </a:rPr>
              <a:t>Coming out of for loop when </a:t>
            </a:r>
            <a:r>
              <a:rPr lang="en-US" dirty="0" err="1">
                <a:solidFill>
                  <a:srgbClr val="FF0000"/>
                </a:solidFill>
              </a:rPr>
              <a:t>i</a:t>
            </a:r>
            <a:r>
              <a:rPr lang="en-US" dirty="0">
                <a:solidFill>
                  <a:srgbClr val="FF0000"/>
                </a:solidFill>
              </a:rPr>
              <a:t> = 5</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continue</a:t>
            </a:r>
          </a:p>
        </p:txBody>
      </p:sp>
      <p:sp>
        <p:nvSpPr>
          <p:cNvPr id="4" name="Rectangle 3"/>
          <p:cNvSpPr/>
          <p:nvPr/>
        </p:nvSpPr>
        <p:spPr>
          <a:xfrm>
            <a:off x="457200" y="838200"/>
            <a:ext cx="8534400" cy="1338828"/>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a:t>
            </a:r>
            <a:r>
              <a:rPr lang="en-US" dirty="0">
                <a:solidFill>
                  <a:srgbClr val="C00000"/>
                </a:solidFill>
              </a:rPr>
              <a:t> </a:t>
            </a:r>
            <a:r>
              <a:rPr lang="en-US" b="1" dirty="0">
                <a:solidFill>
                  <a:srgbClr val="C00000"/>
                </a:solidFill>
              </a:rPr>
              <a:t>continue  statement</a:t>
            </a:r>
            <a:r>
              <a:rPr lang="en-US" dirty="0"/>
              <a:t>  executes the next iteration of the loop, skipping the remaining code in a block.</a:t>
            </a:r>
          </a:p>
          <a:p>
            <a:pPr algn="just">
              <a:lnSpc>
                <a:spcPct val="150000"/>
              </a:lnSpc>
              <a:spcBef>
                <a:spcPts val="0"/>
              </a:spcBef>
              <a:defRPr/>
            </a:pPr>
            <a:r>
              <a:rPr lang="en-US" b="1" dirty="0">
                <a:solidFill>
                  <a:srgbClr val="C00000"/>
                </a:solidFill>
              </a:rPr>
              <a:t>Syntax:   </a:t>
            </a:r>
            <a:r>
              <a:rPr lang="en-US" b="1" dirty="0">
                <a:solidFill>
                  <a:srgbClr val="003300"/>
                </a:solidFill>
              </a:rPr>
              <a:t>continue;</a:t>
            </a:r>
          </a:p>
        </p:txBody>
      </p:sp>
      <p:sp>
        <p:nvSpPr>
          <p:cNvPr id="6" name="Rectangle 5"/>
          <p:cNvSpPr/>
          <p:nvPr/>
        </p:nvSpPr>
        <p:spPr>
          <a:xfrm>
            <a:off x="431800" y="2279493"/>
            <a:ext cx="4749800" cy="4349909"/>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pPr marL="365760" indent="-256032" algn="just" eaLnBrk="0" fontAlgn="auto" hangingPunct="0">
              <a:spcBef>
                <a:spcPts val="400"/>
              </a:spcBef>
              <a:spcAft>
                <a:spcPts val="0"/>
              </a:spcAft>
              <a:buClr>
                <a:schemeClr val="accent1"/>
              </a:buClr>
              <a:buSzPct val="68000"/>
            </a:pPr>
            <a:r>
              <a:rPr lang="en-US" sz="2000" i="1" dirty="0" err="1">
                <a:latin typeface="Bookman Old Style" panose="02050604050505020204" pitchFamily="18" charset="0"/>
              </a:rPr>
              <a:t>int</a:t>
            </a:r>
            <a:r>
              <a:rPr lang="en-US" sz="2000" i="1" dirty="0">
                <a:latin typeface="Bookman Old Style" panose="02050604050505020204" pitchFamily="18" charset="0"/>
              </a:rPr>
              <a:t> a = 1;</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do</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b="1" i="1" dirty="0">
                <a:latin typeface="Bookman Old Style" panose="02050604050505020204" pitchFamily="18" charset="0"/>
              </a:rPr>
              <a:t>if( a == 3)</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 skip the iteration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 = a + 1;</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b="1" i="1" dirty="0">
                <a:solidFill>
                  <a:srgbClr val="7028C0"/>
                </a:solidFill>
                <a:latin typeface="Bookman Old Style" panose="02050604050505020204" pitchFamily="18" charset="0"/>
              </a:rPr>
              <a:t>continue;</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i="1" dirty="0" err="1">
                <a:latin typeface="Bookman Old Style" panose="02050604050505020204" pitchFamily="18" charset="0"/>
              </a:rPr>
              <a:t>printf</a:t>
            </a:r>
            <a:r>
              <a:rPr lang="en-US" sz="2000" i="1" dirty="0">
                <a:latin typeface="Bookman Old Style" panose="02050604050505020204" pitchFamily="18" charset="0"/>
              </a:rPr>
              <a:t>("value of a: %d\n", a);</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}while( a &lt; 6 );</a:t>
            </a: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15000" y="1752602"/>
            <a:ext cx="3276600" cy="3990975"/>
          </a:xfrm>
          <a:prstGeom prst="rect">
            <a:avLst/>
          </a:prstGeom>
        </p:spPr>
      </p:pic>
      <p:sp>
        <p:nvSpPr>
          <p:cNvPr id="7" name="Rectangle 6"/>
          <p:cNvSpPr/>
          <p:nvPr/>
        </p:nvSpPr>
        <p:spPr>
          <a:xfrm>
            <a:off x="5486400" y="6260068"/>
            <a:ext cx="2300630" cy="369332"/>
          </a:xfrm>
          <a:prstGeom prst="rect">
            <a:avLst/>
          </a:prstGeom>
        </p:spPr>
        <p:txBody>
          <a:bodyPr wrap="none">
            <a:spAutoFit/>
          </a:bodyPr>
          <a:lstStyle/>
          <a:p>
            <a:r>
              <a:rPr lang="en-US" b="1" dirty="0">
                <a:solidFill>
                  <a:srgbClr val="C00000"/>
                </a:solidFill>
              </a:rPr>
              <a:t>Output :     </a:t>
            </a:r>
            <a:r>
              <a:rPr lang="en-US" b="1" dirty="0">
                <a:solidFill>
                  <a:srgbClr val="003300"/>
                </a:solidFill>
              </a:rPr>
              <a:t>1  2  4  5</a:t>
            </a:r>
          </a:p>
        </p:txBody>
      </p:sp>
    </p:spTree>
    <p:extLst>
      <p:ext uri="{BB962C8B-B14F-4D97-AF65-F5344CB8AC3E}">
        <p14:creationId xmlns="" xmlns:p14="http://schemas.microsoft.com/office/powerpoint/2010/main" val="417746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Continue</a:t>
            </a:r>
          </a:p>
        </p:txBody>
      </p:sp>
      <p:sp>
        <p:nvSpPr>
          <p:cNvPr id="6" name="Rectangle 5"/>
          <p:cNvSpPr/>
          <p:nvPr/>
        </p:nvSpPr>
        <p:spPr>
          <a:xfrm>
            <a:off x="431800" y="685800"/>
            <a:ext cx="8331200" cy="470898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2000" dirty="0"/>
              <a:t>#include &lt;</a:t>
            </a:r>
            <a:r>
              <a:rPr lang="en-US" sz="2000" dirty="0" err="1"/>
              <a:t>stdio.h</a:t>
            </a:r>
            <a:r>
              <a:rPr lang="en-US" sz="2000" dirty="0"/>
              <a:t>&gt;</a:t>
            </a:r>
          </a:p>
          <a:p>
            <a:r>
              <a:rPr lang="en-US" sz="2000" dirty="0"/>
              <a:t>void</a:t>
            </a:r>
          </a:p>
          <a:p>
            <a:r>
              <a:rPr lang="en-US" sz="2000" dirty="0"/>
              <a:t>main ()</a:t>
            </a:r>
          </a:p>
          <a:p>
            <a:r>
              <a:rPr lang="en-US" sz="2000" dirty="0"/>
              <a:t>{</a:t>
            </a:r>
          </a:p>
          <a:p>
            <a:r>
              <a:rPr lang="en-US" sz="2000" dirty="0"/>
              <a:t>  int </a:t>
            </a:r>
            <a:r>
              <a:rPr lang="en-US" sz="2000" dirty="0" err="1"/>
              <a:t>i</a:t>
            </a:r>
            <a:r>
              <a:rPr lang="en-US" sz="2000" dirty="0"/>
              <a:t>;</a:t>
            </a:r>
          </a:p>
          <a:p>
            <a:r>
              <a:rPr lang="en-US" sz="2000" dirty="0"/>
              <a:t>  for (</a:t>
            </a:r>
            <a:r>
              <a:rPr lang="en-US" sz="2000" dirty="0" err="1"/>
              <a:t>i</a:t>
            </a:r>
            <a:r>
              <a:rPr lang="en-US" sz="2000" dirty="0"/>
              <a:t> = 0; </a:t>
            </a:r>
            <a:r>
              <a:rPr lang="en-US" sz="2000" dirty="0" err="1"/>
              <a:t>i</a:t>
            </a:r>
            <a:r>
              <a:rPr lang="en-US" sz="2000" dirty="0"/>
              <a:t> &lt; 10; </a:t>
            </a:r>
            <a:r>
              <a:rPr lang="en-US" sz="2000" dirty="0" err="1"/>
              <a:t>i</a:t>
            </a:r>
            <a:r>
              <a:rPr lang="en-US" sz="2000" dirty="0"/>
              <a:t>++)</a:t>
            </a:r>
          </a:p>
          <a:p>
            <a:r>
              <a:rPr lang="en-US" sz="2000" dirty="0"/>
              <a:t>    {</a:t>
            </a:r>
          </a:p>
          <a:p>
            <a:r>
              <a:rPr lang="en-US" sz="2000" dirty="0"/>
              <a:t>      if (</a:t>
            </a:r>
            <a:r>
              <a:rPr lang="en-US" sz="2000" dirty="0" err="1"/>
              <a:t>i</a:t>
            </a:r>
            <a:r>
              <a:rPr lang="en-US" sz="2000" dirty="0"/>
              <a:t> == 5 || </a:t>
            </a:r>
            <a:r>
              <a:rPr lang="en-US" sz="2000" dirty="0" err="1"/>
              <a:t>i</a:t>
            </a:r>
            <a:r>
              <a:rPr lang="en-US" sz="2000" dirty="0"/>
              <a:t> == 6)</a:t>
            </a:r>
          </a:p>
          <a:p>
            <a:r>
              <a:rPr lang="en-US" sz="2000" dirty="0"/>
              <a:t>        {</a:t>
            </a:r>
          </a:p>
          <a:p>
            <a:r>
              <a:rPr lang="en-US" sz="2000" dirty="0"/>
              <a:t>          </a:t>
            </a:r>
            <a:r>
              <a:rPr lang="en-US" sz="2000" dirty="0" err="1"/>
              <a:t>printf</a:t>
            </a:r>
            <a:r>
              <a:rPr lang="en-US" sz="2000" dirty="0"/>
              <a:t> ("\</a:t>
            </a:r>
            <a:r>
              <a:rPr lang="en-US" sz="2000" dirty="0" err="1"/>
              <a:t>nSkipping</a:t>
            </a:r>
            <a:r>
              <a:rPr lang="en-US" sz="2000" dirty="0"/>
              <a:t> %d from display using continue statement \n",</a:t>
            </a:r>
            <a:r>
              <a:rPr lang="en-US" sz="2000" dirty="0" err="1"/>
              <a:t>i</a:t>
            </a:r>
            <a:r>
              <a:rPr lang="en-US" sz="2000" dirty="0"/>
              <a:t>);</a:t>
            </a:r>
          </a:p>
          <a:p>
            <a:r>
              <a:rPr lang="en-US" sz="2000" dirty="0"/>
              <a:t>          continue;</a:t>
            </a:r>
          </a:p>
          <a:p>
            <a:r>
              <a:rPr lang="en-US" sz="2000" dirty="0"/>
              <a:t>        }</a:t>
            </a:r>
          </a:p>
          <a:p>
            <a:r>
              <a:rPr lang="en-US" sz="2000" dirty="0"/>
              <a:t>      </a:t>
            </a:r>
            <a:r>
              <a:rPr lang="en-US" sz="2000" dirty="0" err="1"/>
              <a:t>printf</a:t>
            </a:r>
            <a:r>
              <a:rPr lang="en-US" sz="2000" dirty="0"/>
              <a:t> ("%d ", </a:t>
            </a:r>
            <a:r>
              <a:rPr lang="en-US" sz="2000" dirty="0" err="1"/>
              <a:t>i</a:t>
            </a:r>
            <a:r>
              <a:rPr lang="en-US" sz="2000" dirty="0"/>
              <a:t>);</a:t>
            </a:r>
          </a:p>
          <a:p>
            <a:r>
              <a:rPr lang="en-US" sz="2000" dirty="0"/>
              <a:t>    }</a:t>
            </a:r>
          </a:p>
          <a:p>
            <a:r>
              <a:rPr lang="en-US" sz="2000" dirty="0"/>
              <a:t>}</a:t>
            </a:r>
          </a:p>
        </p:txBody>
      </p:sp>
      <p:sp>
        <p:nvSpPr>
          <p:cNvPr id="7" name="TextBox 6"/>
          <p:cNvSpPr txBox="1"/>
          <p:nvPr/>
        </p:nvSpPr>
        <p:spPr>
          <a:xfrm>
            <a:off x="2743200" y="5456872"/>
            <a:ext cx="6019800" cy="1477328"/>
          </a:xfrm>
          <a:prstGeom prst="rect">
            <a:avLst/>
          </a:prstGeom>
          <a:noFill/>
        </p:spPr>
        <p:txBody>
          <a:bodyPr wrap="square" rtlCol="0">
            <a:spAutoFit/>
          </a:bodyPr>
          <a:lstStyle/>
          <a:p>
            <a:r>
              <a:rPr lang="en-US" b="1" dirty="0"/>
              <a:t>Output:</a:t>
            </a:r>
          </a:p>
          <a:p>
            <a:r>
              <a:rPr lang="en-US" dirty="0"/>
              <a:t>0 1 2 3 4</a:t>
            </a:r>
          </a:p>
          <a:p>
            <a:r>
              <a:rPr lang="en-US" dirty="0"/>
              <a:t>Skipping 5 from display using continue statement</a:t>
            </a:r>
            <a:br>
              <a:rPr lang="en-US" dirty="0"/>
            </a:br>
            <a:r>
              <a:rPr lang="en-US" dirty="0"/>
              <a:t>Skipping 6 from display using continue statement</a:t>
            </a:r>
            <a:br>
              <a:rPr lang="en-US" dirty="0"/>
            </a:br>
            <a:r>
              <a:rPr lang="en-US" dirty="0"/>
              <a:t>7 8 9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goto</a:t>
            </a:r>
            <a:endParaRPr lang="en-US" sz="3200" b="1" dirty="0"/>
          </a:p>
        </p:txBody>
      </p:sp>
      <p:sp>
        <p:nvSpPr>
          <p:cNvPr id="3" name="Rectangle 2"/>
          <p:cNvSpPr/>
          <p:nvPr/>
        </p:nvSpPr>
        <p:spPr>
          <a:xfrm>
            <a:off x="381000" y="838201"/>
            <a:ext cx="8458200" cy="2169825"/>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 </a:t>
            </a:r>
            <a:r>
              <a:rPr lang="en-US" b="1" dirty="0" err="1">
                <a:solidFill>
                  <a:srgbClr val="C00000"/>
                </a:solidFill>
              </a:rPr>
              <a:t>goto</a:t>
            </a:r>
            <a:r>
              <a:rPr lang="en-US" b="1" dirty="0">
                <a:solidFill>
                  <a:srgbClr val="C00000"/>
                </a:solidFill>
              </a:rPr>
              <a:t> statement </a:t>
            </a:r>
            <a:r>
              <a:rPr lang="en-US" dirty="0"/>
              <a:t>causes an unconditional jump from the </a:t>
            </a:r>
            <a:r>
              <a:rPr lang="en-US" dirty="0" err="1"/>
              <a:t>goto</a:t>
            </a:r>
            <a:r>
              <a:rPr lang="en-US" dirty="0"/>
              <a:t> to a labeled statement </a:t>
            </a:r>
            <a:r>
              <a:rPr lang="en-US" b="1" dirty="0">
                <a:solidFill>
                  <a:srgbClr val="7028C0"/>
                </a:solidFill>
              </a:rPr>
              <a:t>in the same function.</a:t>
            </a:r>
          </a:p>
          <a:p>
            <a:pPr marL="342900" indent="-342900" algn="just">
              <a:lnSpc>
                <a:spcPct val="150000"/>
              </a:lnSpc>
              <a:spcBef>
                <a:spcPts val="0"/>
              </a:spcBef>
              <a:buFont typeface="Arial" pitchFamily="34" charset="0"/>
              <a:buChar char="•"/>
              <a:defRPr/>
            </a:pPr>
            <a:r>
              <a:rPr lang="en-US" dirty="0"/>
              <a:t>Used to break the loops that are deeply nested, break works for only for a single level of loop</a:t>
            </a:r>
          </a:p>
          <a:p>
            <a:pPr marL="342900" indent="-342900" algn="just">
              <a:lnSpc>
                <a:spcPct val="150000"/>
              </a:lnSpc>
              <a:spcBef>
                <a:spcPts val="0"/>
              </a:spcBef>
              <a:buFont typeface="Arial" pitchFamily="34" charset="0"/>
              <a:buChar char="•"/>
              <a:defRPr/>
            </a:pPr>
            <a:r>
              <a:rPr lang="en-US" b="1" dirty="0">
                <a:solidFill>
                  <a:srgbClr val="FF0000"/>
                </a:solidFill>
              </a:rPr>
              <a:t>Deprecated – Not recommended to use</a:t>
            </a:r>
          </a:p>
        </p:txBody>
      </p:sp>
      <p:sp>
        <p:nvSpPr>
          <p:cNvPr id="4" name="Text Box 9"/>
          <p:cNvSpPr txBox="1">
            <a:spLocks noChangeArrowheads="1"/>
          </p:cNvSpPr>
          <p:nvPr/>
        </p:nvSpPr>
        <p:spPr bwMode="auto">
          <a:xfrm>
            <a:off x="2438400" y="3733800"/>
            <a:ext cx="3200400" cy="147732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   </a:t>
            </a:r>
          </a:p>
          <a:p>
            <a:pPr marL="365760" lvl="0" indent="-256032" algn="just" fontAlgn="auto">
              <a:spcBef>
                <a:spcPts val="400"/>
              </a:spcBef>
              <a:spcAft>
                <a:spcPts val="0"/>
              </a:spcAft>
              <a:buClr>
                <a:schemeClr val="accent1"/>
              </a:buClr>
              <a:buSzPct val="68000"/>
              <a:defRPr/>
            </a:pPr>
            <a:r>
              <a:rPr lang="en-US" sz="2000" b="1" dirty="0" err="1">
                <a:solidFill>
                  <a:srgbClr val="006600"/>
                </a:solidFill>
              </a:rPr>
              <a:t>goto</a:t>
            </a:r>
            <a:r>
              <a:rPr lang="en-US" sz="2000" b="1" dirty="0">
                <a:solidFill>
                  <a:srgbClr val="006600"/>
                </a:solidFill>
              </a:rPr>
              <a:t> label;</a:t>
            </a:r>
          </a:p>
          <a:p>
            <a:pPr marL="365760" lvl="0" indent="-256032" algn="just" fontAlgn="auto">
              <a:spcBef>
                <a:spcPts val="400"/>
              </a:spcBef>
              <a:spcAft>
                <a:spcPts val="0"/>
              </a:spcAft>
              <a:buClr>
                <a:schemeClr val="accent1"/>
              </a:buClr>
              <a:buSzPct val="68000"/>
              <a:defRPr/>
            </a:pPr>
            <a:r>
              <a:rPr lang="en-US" sz="2000" b="1" dirty="0">
                <a:solidFill>
                  <a:srgbClr val="006600"/>
                </a:solidFill>
              </a:rPr>
              <a:t>…..</a:t>
            </a:r>
          </a:p>
          <a:p>
            <a:pPr marL="365760" lvl="0" indent="-256032" algn="just" fontAlgn="auto">
              <a:spcBef>
                <a:spcPts val="400"/>
              </a:spcBef>
              <a:spcAft>
                <a:spcPts val="0"/>
              </a:spcAft>
              <a:buClr>
                <a:schemeClr val="accent1"/>
              </a:buClr>
              <a:buSzPct val="68000"/>
              <a:defRPr/>
            </a:pPr>
            <a:r>
              <a:rPr lang="en-US" sz="2000" b="1" dirty="0">
                <a:solidFill>
                  <a:srgbClr val="006600"/>
                </a:solidFill>
              </a:rPr>
              <a:t>Label : statement;</a:t>
            </a:r>
            <a:endParaRPr lang="en-US" sz="2000" b="1" dirty="0">
              <a:solidFill>
                <a:srgbClr val="C00000"/>
              </a:solidFill>
            </a:endParaRPr>
          </a:p>
        </p:txBody>
      </p:sp>
    </p:spTree>
    <p:extLst>
      <p:ext uri="{BB962C8B-B14F-4D97-AF65-F5344CB8AC3E}">
        <p14:creationId xmlns="" xmlns:p14="http://schemas.microsoft.com/office/powerpoint/2010/main" val="4117490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6858000" cy="533400"/>
          </a:xfrm>
        </p:spPr>
        <p:txBody>
          <a:bodyPr/>
          <a:lstStyle/>
          <a:p>
            <a:r>
              <a:rPr lang="en-US" sz="3200" b="1" dirty="0" err="1"/>
              <a:t>if..else</a:t>
            </a:r>
            <a:endParaRPr lang="en-US" sz="3200" b="1" dirty="0">
              <a:solidFill>
                <a:srgbClr val="C5F8FF"/>
              </a:solidFill>
            </a:endParaRPr>
          </a:p>
        </p:txBody>
      </p:sp>
      <p:sp>
        <p:nvSpPr>
          <p:cNvPr id="4" name="Text Box 9"/>
          <p:cNvSpPr txBox="1">
            <a:spLocks noChangeArrowheads="1"/>
          </p:cNvSpPr>
          <p:nvPr/>
        </p:nvSpPr>
        <p:spPr bwMode="auto">
          <a:xfrm>
            <a:off x="838200" y="2133601"/>
            <a:ext cx="3124200" cy="204158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solidFill>
                  <a:srgbClr val="006600"/>
                </a:solidFill>
              </a:rPr>
              <a:t>If </a:t>
            </a:r>
            <a:r>
              <a:rPr lang="en-US" sz="1800" dirty="0"/>
              <a:t>(expression)</a:t>
            </a:r>
          </a:p>
          <a:p>
            <a:pPr marL="365760" lvl="0" indent="-256032" algn="just" fontAlgn="auto">
              <a:spcBef>
                <a:spcPts val="400"/>
              </a:spcBef>
              <a:spcAft>
                <a:spcPts val="0"/>
              </a:spcAft>
              <a:buClr>
                <a:schemeClr val="accent1"/>
              </a:buClr>
              <a:buSzPct val="68000"/>
              <a:defRPr/>
            </a:pPr>
            <a:r>
              <a:rPr lang="en-US" sz="1800" dirty="0"/>
              <a:t>    set of statements;</a:t>
            </a:r>
          </a:p>
          <a:p>
            <a:pPr marL="365760" lvl="0" indent="-256032" algn="just" fontAlgn="auto">
              <a:spcBef>
                <a:spcPts val="400"/>
              </a:spcBef>
              <a:spcAft>
                <a:spcPts val="0"/>
              </a:spcAft>
              <a:buClr>
                <a:schemeClr val="accent1"/>
              </a:buClr>
              <a:buSzPct val="68000"/>
              <a:defRPr/>
            </a:pPr>
            <a:r>
              <a:rPr lang="en-US" sz="1800" dirty="0">
                <a:solidFill>
                  <a:srgbClr val="006600"/>
                </a:solidFill>
              </a:rPr>
              <a:t>else</a:t>
            </a:r>
            <a:r>
              <a:rPr lang="en-US" sz="1800" dirty="0"/>
              <a:t> </a:t>
            </a:r>
          </a:p>
          <a:p>
            <a:pPr marL="365760" lvl="0" indent="-256032" algn="just" fontAlgn="auto">
              <a:spcBef>
                <a:spcPts val="400"/>
              </a:spcBef>
              <a:spcAft>
                <a:spcPts val="0"/>
              </a:spcAft>
              <a:buClr>
                <a:schemeClr val="accent1"/>
              </a:buClr>
              <a:buSzPct val="68000"/>
              <a:defRPr/>
            </a:pPr>
            <a:r>
              <a:rPr lang="en-US" sz="1800" dirty="0"/>
              <a:t>     set of statements;</a:t>
            </a:r>
          </a:p>
        </p:txBody>
      </p:sp>
      <p:sp>
        <p:nvSpPr>
          <p:cNvPr id="6" name="Text Box 9"/>
          <p:cNvSpPr txBox="1">
            <a:spLocks noChangeArrowheads="1"/>
          </p:cNvSpPr>
          <p:nvPr/>
        </p:nvSpPr>
        <p:spPr bwMode="auto">
          <a:xfrm>
            <a:off x="838200" y="4495801"/>
            <a:ext cx="3124200" cy="204158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t>If(a&gt;b)</a:t>
            </a:r>
          </a:p>
          <a:p>
            <a:pPr marL="365760" lvl="0" indent="-256032" algn="just" fontAlgn="auto">
              <a:spcBef>
                <a:spcPts val="400"/>
              </a:spcBef>
              <a:spcAft>
                <a:spcPts val="0"/>
              </a:spcAft>
              <a:buClr>
                <a:schemeClr val="accent1"/>
              </a:buClr>
              <a:buSzPct val="68000"/>
              <a:defRPr/>
            </a:pPr>
            <a:r>
              <a:rPr lang="en-US" sz="1800" dirty="0"/>
              <a:t>   print( “ a is greater\n);</a:t>
            </a:r>
          </a:p>
          <a:p>
            <a:pPr marL="365760" lvl="0" indent="-256032" algn="just" fontAlgn="auto">
              <a:spcBef>
                <a:spcPts val="400"/>
              </a:spcBef>
              <a:spcAft>
                <a:spcPts val="0"/>
              </a:spcAft>
              <a:buClr>
                <a:schemeClr val="accent1"/>
              </a:buClr>
              <a:buSzPct val="68000"/>
              <a:defRPr/>
            </a:pPr>
            <a:r>
              <a:rPr lang="en-US" sz="1800" dirty="0"/>
              <a:t>else </a:t>
            </a:r>
          </a:p>
          <a:p>
            <a:pPr marL="365760" lvl="0" indent="-256032" algn="just" fontAlgn="auto">
              <a:spcBef>
                <a:spcPts val="400"/>
              </a:spcBef>
              <a:spcAft>
                <a:spcPts val="0"/>
              </a:spcAft>
              <a:buClr>
                <a:schemeClr val="accent1"/>
              </a:buClr>
              <a:buSzPct val="68000"/>
              <a:defRPr/>
            </a:pPr>
            <a:r>
              <a:rPr lang="en-US" sz="1800" dirty="0"/>
              <a:t>   print(“ b is greater\n”);</a:t>
            </a:r>
          </a:p>
        </p:txBody>
      </p:sp>
      <p:sp>
        <p:nvSpPr>
          <p:cNvPr id="7" name="Content Placeholder 1"/>
          <p:cNvSpPr txBox="1">
            <a:spLocks/>
          </p:cNvSpPr>
          <p:nvPr/>
        </p:nvSpPr>
        <p:spPr>
          <a:xfrm>
            <a:off x="304800" y="838201"/>
            <a:ext cx="8686800" cy="1524000"/>
          </a:xfrm>
          <a:prstGeom prst="rect">
            <a:avLst/>
          </a:prstGeom>
        </p:spPr>
        <p:txBody>
          <a:bodyPr>
            <a:normAutofit/>
          </a:bodyPr>
          <a:lstStyle/>
          <a:p>
            <a:pPr marL="342900" lvl="0" indent="-342900" algn="just">
              <a:lnSpc>
                <a:spcPct val="150000"/>
              </a:lnSpc>
              <a:spcBef>
                <a:spcPts val="0"/>
              </a:spcBef>
              <a:buFont typeface="Arial" pitchFamily="34" charset="0"/>
              <a:buChar char="•"/>
              <a:defRPr/>
            </a:pPr>
            <a:r>
              <a:rPr lang="en-US" sz="2000" b="1" dirty="0">
                <a:solidFill>
                  <a:srgbClr val="C00000"/>
                </a:solidFill>
              </a:rPr>
              <a:t>Definition:</a:t>
            </a:r>
            <a:r>
              <a:rPr lang="en-US" sz="2000" dirty="0"/>
              <a:t> The if-else statement is used to express decisions.</a:t>
            </a:r>
          </a:p>
          <a:p>
            <a:pPr marL="342900" lvl="0" indent="-342900" algn="just">
              <a:lnSpc>
                <a:spcPct val="150000"/>
              </a:lnSpc>
              <a:spcBef>
                <a:spcPts val="0"/>
              </a:spcBef>
              <a:buFont typeface="Arial" pitchFamily="34" charset="0"/>
              <a:buChar char="•"/>
              <a:defRPr/>
            </a:pPr>
            <a:r>
              <a:rPr lang="en-US" sz="2000" dirty="0"/>
              <a:t>The else part is optional.</a:t>
            </a:r>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260735" y="2362202"/>
            <a:ext cx="2978318" cy="3809999"/>
          </a:xfrm>
          <a:prstGeom prst="rect">
            <a:avLst/>
          </a:prstGeom>
        </p:spPr>
      </p:pic>
    </p:spTree>
    <p:extLst>
      <p:ext uri="{BB962C8B-B14F-4D97-AF65-F5344CB8AC3E}">
        <p14:creationId xmlns="" xmlns:p14="http://schemas.microsoft.com/office/powerpoint/2010/main" val="947579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goto</a:t>
            </a:r>
            <a:r>
              <a:rPr lang="en-US" sz="3200" b="1" dirty="0"/>
              <a:t> - Example</a:t>
            </a:r>
          </a:p>
        </p:txBody>
      </p:sp>
      <p:sp>
        <p:nvSpPr>
          <p:cNvPr id="4" name="Text Box 9"/>
          <p:cNvSpPr txBox="1">
            <a:spLocks noChangeArrowheads="1"/>
          </p:cNvSpPr>
          <p:nvPr/>
        </p:nvSpPr>
        <p:spPr bwMode="auto">
          <a:xfrm>
            <a:off x="457200" y="997090"/>
            <a:ext cx="8305800" cy="5683607"/>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indent="-256032" algn="just" fontAlgn="auto">
              <a:spcBef>
                <a:spcPts val="400"/>
              </a:spcBef>
              <a:spcAft>
                <a:spcPts val="0"/>
              </a:spcAft>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 </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 ()</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a = 10;</a:t>
            </a:r>
          </a:p>
          <a:p>
            <a:pPr marL="365760" lvl="0" indent="-256032">
              <a:buClr>
                <a:schemeClr val="accent1"/>
              </a:buClr>
              <a:buSzPct val="68000"/>
              <a:defRPr/>
            </a:pPr>
            <a:r>
              <a:rPr lang="en-US" sz="2000" b="1" i="1" dirty="0">
                <a:solidFill>
                  <a:srgbClr val="7028C0"/>
                </a:solidFill>
                <a:latin typeface="Bookman Old Style" panose="02050604050505020204" pitchFamily="18" charset="0"/>
                <a:cs typeface="+mn-cs"/>
              </a:rPr>
              <a:t>LOOP: do</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if( a == 15)</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 skip the iteration */</a:t>
            </a:r>
          </a:p>
          <a:p>
            <a:pPr marL="365760" lvl="0" indent="-256032">
              <a:buClr>
                <a:schemeClr val="accent1"/>
              </a:buClr>
              <a:buSzPct val="68000"/>
              <a:defRPr/>
            </a:pPr>
            <a:r>
              <a:rPr lang="en-US" sz="2000" i="1" dirty="0">
                <a:latin typeface="Bookman Old Style" panose="02050604050505020204" pitchFamily="18" charset="0"/>
                <a:cs typeface="+mn-cs"/>
              </a:rPr>
              <a:t>         a = a + 1;</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err="1">
                <a:solidFill>
                  <a:srgbClr val="7028C0"/>
                </a:solidFill>
                <a:latin typeface="Bookman Old Style" panose="02050604050505020204" pitchFamily="18" charset="0"/>
                <a:cs typeface="+mn-cs"/>
              </a:rPr>
              <a:t>goto</a:t>
            </a:r>
            <a:r>
              <a:rPr lang="en-US" sz="2000" b="1" i="1" dirty="0">
                <a:solidFill>
                  <a:srgbClr val="7028C0"/>
                </a:solidFill>
                <a:latin typeface="Bookman Old Style" panose="02050604050505020204" pitchFamily="18" charset="0"/>
                <a:cs typeface="+mn-cs"/>
              </a:rPr>
              <a:t> LOOP;</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("value of a: %d\n", a);</a:t>
            </a:r>
          </a:p>
          <a:p>
            <a:pPr marL="365760" lvl="0" indent="-256032">
              <a:buClr>
                <a:schemeClr val="accent1"/>
              </a:buClr>
              <a:buSzPct val="68000"/>
              <a:defRPr/>
            </a:pPr>
            <a:r>
              <a:rPr lang="en-US" sz="2000" i="1" dirty="0">
                <a:latin typeface="Bookman Old Style" panose="02050604050505020204" pitchFamily="18" charset="0"/>
                <a:cs typeface="+mn-cs"/>
              </a:rPr>
              <a:t>      a++;     </a:t>
            </a:r>
          </a:p>
          <a:p>
            <a:pPr marL="365760" lvl="0" indent="-256032">
              <a:buClr>
                <a:schemeClr val="accent1"/>
              </a:buClr>
              <a:buSzPct val="68000"/>
              <a:defRPr/>
            </a:pPr>
            <a:r>
              <a:rPr lang="en-US" sz="2000" i="1" dirty="0">
                <a:latin typeface="Bookman Old Style" panose="02050604050505020204" pitchFamily="18" charset="0"/>
                <a:cs typeface="+mn-cs"/>
              </a:rPr>
              <a:t>   }while( a &lt; 20 ); </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p:txBody>
      </p:sp>
      <p:cxnSp>
        <p:nvCxnSpPr>
          <p:cNvPr id="5" name="Curved Connector 4"/>
          <p:cNvCxnSpPr/>
          <p:nvPr/>
        </p:nvCxnSpPr>
        <p:spPr>
          <a:xfrm rot="16200000" flipV="1">
            <a:off x="381000" y="3352800"/>
            <a:ext cx="1828800" cy="1066800"/>
          </a:xfrm>
          <a:prstGeom prst="curvedConnector3">
            <a:avLst>
              <a:gd name="adj1" fmla="val -11111"/>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321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Quiz 5</a:t>
            </a:r>
          </a:p>
        </p:txBody>
      </p:sp>
      <p:sp>
        <p:nvSpPr>
          <p:cNvPr id="3" name="Rectangle 2"/>
          <p:cNvSpPr/>
          <p:nvPr/>
        </p:nvSpPr>
        <p:spPr>
          <a:xfrm>
            <a:off x="533400" y="990600"/>
            <a:ext cx="8382000" cy="1754326"/>
          </a:xfrm>
          <a:prstGeom prst="rect">
            <a:avLst/>
          </a:prstGeom>
        </p:spPr>
        <p:txBody>
          <a:bodyPr wrap="square">
            <a:spAutoFit/>
          </a:bodyPr>
          <a:lstStyle/>
          <a:p>
            <a:pPr marL="342900" indent="-342900">
              <a:buFont typeface="+mj-lt"/>
              <a:buAutoNum type="arabicPeriod"/>
            </a:pPr>
            <a:r>
              <a:rPr lang="en-US" b="1" dirty="0"/>
              <a:t>How can you make the loops to run infinite number of time ?</a:t>
            </a:r>
          </a:p>
          <a:p>
            <a:pPr marL="342900" indent="-342900">
              <a:buFont typeface="+mj-lt"/>
              <a:buAutoNum type="arabicPeriod"/>
            </a:pPr>
            <a:endParaRPr lang="en-US" b="1" dirty="0"/>
          </a:p>
          <a:p>
            <a:pPr marL="342900" indent="-342900">
              <a:buFont typeface="+mj-lt"/>
              <a:buAutoNum type="arabicPeriod"/>
            </a:pPr>
            <a:r>
              <a:rPr lang="en-US" b="1" dirty="0"/>
              <a:t>How do you come out of infinite loops?</a:t>
            </a:r>
          </a:p>
          <a:p>
            <a:pPr marL="342900" indent="-342900">
              <a:buFont typeface="+mj-lt"/>
              <a:buAutoNum type="arabicPeriod"/>
            </a:pPr>
            <a:endParaRPr lang="en-US" b="1" dirty="0"/>
          </a:p>
          <a:p>
            <a:pPr marL="342900" indent="-342900">
              <a:buFont typeface="+mj-lt"/>
              <a:buAutoNum type="arabicPeriod"/>
            </a:pPr>
            <a:r>
              <a:rPr lang="en-US" b="1" dirty="0"/>
              <a:t>What is the difference between while loop and do-while loop?</a:t>
            </a:r>
          </a:p>
          <a:p>
            <a:pPr marL="342900" indent="-342900">
              <a:buFont typeface="+mj-lt"/>
              <a:buAutoNum type="arabicPeriod"/>
            </a:pPr>
            <a:endParaRPr lang="en-US" b="1" dirty="0"/>
          </a:p>
        </p:txBody>
      </p:sp>
    </p:spTree>
    <p:extLst>
      <p:ext uri="{BB962C8B-B14F-4D97-AF65-F5344CB8AC3E}">
        <p14:creationId xmlns="" xmlns:p14="http://schemas.microsoft.com/office/powerpoint/2010/main" val="3515524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3" name="Rectangle 2"/>
          <p:cNvSpPr/>
          <p:nvPr/>
        </p:nvSpPr>
        <p:spPr>
          <a:xfrm>
            <a:off x="533400" y="990601"/>
            <a:ext cx="8382000" cy="2169825"/>
          </a:xfrm>
          <a:prstGeom prst="rect">
            <a:avLst/>
          </a:prstGeom>
        </p:spPr>
        <p:txBody>
          <a:bodyPr wrap="square">
            <a:spAutoFit/>
          </a:bodyPr>
          <a:lstStyle/>
          <a:p>
            <a:pPr marL="342900" indent="-342900" algn="just">
              <a:lnSpc>
                <a:spcPct val="150000"/>
              </a:lnSpc>
              <a:buAutoNum type="arabicPeriod"/>
            </a:pPr>
            <a:r>
              <a:rPr lang="en-US" dirty="0">
                <a:solidFill>
                  <a:srgbClr val="7028C0"/>
                </a:solidFill>
              </a:rPr>
              <a:t>Write a program to print the multiplication table of a given number (</a:t>
            </a:r>
            <a:r>
              <a:rPr lang="en-US" dirty="0" err="1">
                <a:solidFill>
                  <a:srgbClr val="7028C0"/>
                </a:solidFill>
              </a:rPr>
              <a:t>upto</a:t>
            </a:r>
            <a:r>
              <a:rPr lang="en-US" dirty="0">
                <a:solidFill>
                  <a:srgbClr val="7028C0"/>
                </a:solidFill>
              </a:rPr>
              <a:t> 10) using for loop.</a:t>
            </a:r>
          </a:p>
          <a:p>
            <a:pPr marL="342900" indent="-342900" algn="just">
              <a:lnSpc>
                <a:spcPct val="150000"/>
              </a:lnSpc>
              <a:buAutoNum type="arabicPeriod"/>
            </a:pPr>
            <a:r>
              <a:rPr lang="en-US" dirty="0">
                <a:solidFill>
                  <a:srgbClr val="7028C0"/>
                </a:solidFill>
              </a:rPr>
              <a:t>Write a program to find the number of digits in a given integer number. Use While loop or Do While loop.</a:t>
            </a:r>
          </a:p>
          <a:p>
            <a:pPr marL="342900" indent="-342900" algn="just">
              <a:lnSpc>
                <a:spcPct val="150000"/>
              </a:lnSpc>
              <a:buAutoNum type="arabicPeriod"/>
            </a:pPr>
            <a:endParaRPr lang="en-US" dirty="0">
              <a:solidFill>
                <a:srgbClr val="7028C0"/>
              </a:solidFill>
            </a:endParaRPr>
          </a:p>
        </p:txBody>
      </p:sp>
    </p:spTree>
    <p:extLst>
      <p:ext uri="{BB962C8B-B14F-4D97-AF65-F5344CB8AC3E}">
        <p14:creationId xmlns="" xmlns:p14="http://schemas.microsoft.com/office/powerpoint/2010/main" val="11260678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4" name="Text Box 9"/>
          <p:cNvSpPr txBox="1">
            <a:spLocks noChangeArrowheads="1"/>
          </p:cNvSpPr>
          <p:nvPr/>
        </p:nvSpPr>
        <p:spPr bwMode="auto">
          <a:xfrm>
            <a:off x="304800" y="804335"/>
            <a:ext cx="8305800" cy="532453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Solution: </a:t>
            </a:r>
            <a:r>
              <a:rPr lang="en-US" sz="2000" i="1" dirty="0">
                <a:solidFill>
                  <a:srgbClr val="C00000"/>
                </a:solidFill>
                <a:latin typeface="Bookman Old Style" panose="02050604050505020204" pitchFamily="18" charset="0"/>
              </a:rPr>
              <a:t>/* Multiplication Table */</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 C program to find multiplication table up to 10.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an integer to find multiplication table: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a:t>
            </a:r>
            <a:r>
              <a:rPr lang="en-US" sz="2000" i="1" dirty="0" err="1">
                <a:latin typeface="Bookman Old Style" panose="02050604050505020204" pitchFamily="18" charset="0"/>
                <a:cs typeface="+mn-cs"/>
              </a:rPr>
              <a:t>d",&amp;n</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for(</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=1;i&lt;=10;++</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("%d * %d = %d\n",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 n*</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p:txBody>
      </p:sp>
    </p:spTree>
    <p:extLst>
      <p:ext uri="{BB962C8B-B14F-4D97-AF65-F5344CB8AC3E}">
        <p14:creationId xmlns="" xmlns:p14="http://schemas.microsoft.com/office/powerpoint/2010/main" val="85706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4" name="Text Box 9"/>
          <p:cNvSpPr txBox="1">
            <a:spLocks noChangeArrowheads="1"/>
          </p:cNvSpPr>
          <p:nvPr/>
        </p:nvSpPr>
        <p:spPr bwMode="auto">
          <a:xfrm>
            <a:off x="304800" y="1006021"/>
            <a:ext cx="8686800" cy="470898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Solution: </a:t>
            </a:r>
            <a:r>
              <a:rPr lang="en-US" sz="2000" i="1" dirty="0">
                <a:solidFill>
                  <a:srgbClr val="C00000"/>
                </a:solidFill>
                <a:latin typeface="Bookman Old Style" panose="02050604050505020204" pitchFamily="18" charset="0"/>
              </a:rPr>
              <a:t>/* Number of digits */</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n,count</a:t>
            </a:r>
            <a:r>
              <a:rPr lang="en-US" sz="2000" i="1" dirty="0">
                <a:latin typeface="Bookman Old Style" panose="02050604050505020204" pitchFamily="18" charset="0"/>
                <a:cs typeface="+mn-cs"/>
              </a:rPr>
              <a:t>=0;</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an integer: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("%d", &amp;n);</a:t>
            </a:r>
          </a:p>
          <a:p>
            <a:pPr marL="365760" lvl="0" indent="-256032">
              <a:buClr>
                <a:schemeClr val="accent1"/>
              </a:buClr>
              <a:buSzPct val="68000"/>
              <a:defRPr/>
            </a:pPr>
            <a:r>
              <a:rPr lang="en-US" sz="2000" i="1" dirty="0">
                <a:latin typeface="Bookman Old Style" panose="02050604050505020204" pitchFamily="18" charset="0"/>
                <a:cs typeface="+mn-cs"/>
              </a:rPr>
              <a:t>  while(n!=0)</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n/=10;             /* n=n/10 */</a:t>
            </a:r>
          </a:p>
          <a:p>
            <a:pPr marL="365760" lvl="0" indent="-256032">
              <a:buClr>
                <a:schemeClr val="accent1"/>
              </a:buClr>
              <a:buSzPct val="68000"/>
              <a:defRPr/>
            </a:pPr>
            <a:r>
              <a:rPr lang="en-US" sz="2000" i="1" dirty="0">
                <a:latin typeface="Bookman Old Style" panose="02050604050505020204" pitchFamily="18" charset="0"/>
                <a:cs typeface="+mn-cs"/>
              </a:rPr>
              <a:t>      ++count;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("Number of digits: %</a:t>
            </a:r>
            <a:r>
              <a:rPr lang="en-US" sz="2000" i="1" dirty="0" err="1">
                <a:latin typeface="Bookman Old Style" panose="02050604050505020204" pitchFamily="18" charset="0"/>
                <a:cs typeface="+mn-cs"/>
              </a:rPr>
              <a:t>d",count</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a:t>
            </a:r>
          </a:p>
        </p:txBody>
      </p:sp>
    </p:spTree>
    <p:extLst>
      <p:ext uri="{BB962C8B-B14F-4D97-AF65-F5344CB8AC3E}">
        <p14:creationId xmlns="" xmlns:p14="http://schemas.microsoft.com/office/powerpoint/2010/main" val="38745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28" y="0"/>
            <a:ext cx="9296400" cy="6934200"/>
          </a:xfrm>
          <a:prstGeom prst="rect">
            <a:avLst/>
          </a:prstGeom>
          <a:solidFill>
            <a:srgbClr val="08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43429" y="3054038"/>
            <a:ext cx="6858000" cy="792525"/>
          </a:xfrm>
          <a:prstGeom prst="rect">
            <a:avLst/>
          </a:prstGeom>
          <a:ln w="22225">
            <a:noFill/>
          </a:ln>
        </p:spPr>
        <p:txBody>
          <a:bodyPr wrap="square">
            <a:spAutoFit/>
          </a:bodyPr>
          <a:lstStyle/>
          <a:p>
            <a:pPr algn="ctr" eaLnBrk="1" hangingPunct="1">
              <a:lnSpc>
                <a:spcPct val="91000"/>
              </a:lnSpc>
              <a:buClr>
                <a:srgbClr val="000000"/>
              </a:buClr>
              <a:buSzPct val="45000"/>
              <a:buFont typeface="Wingdings" pitchFamily="2" charset="2"/>
              <a:buNone/>
              <a:defRPr/>
            </a:pPr>
            <a:r>
              <a:rPr lang="en-GB" sz="5000" dirty="0">
                <a:solidFill>
                  <a:srgbClr val="CC3300"/>
                </a:solidFill>
                <a:effectLst>
                  <a:outerShdw blurRad="38100" dist="38100" dir="2700000" algn="tl">
                    <a:srgbClr val="C0C0C0"/>
                  </a:outerShdw>
                </a:effectLst>
                <a:latin typeface="Algerian" pitchFamily="82" charset="0"/>
              </a:rPr>
              <a:t>Thank</a:t>
            </a:r>
            <a:r>
              <a:rPr lang="en-GB" sz="5000" dirty="0">
                <a:solidFill>
                  <a:srgbClr val="FF0000"/>
                </a:solidFill>
                <a:effectLst>
                  <a:outerShdw blurRad="38100" dist="38100" dir="2700000" algn="tl">
                    <a:srgbClr val="C0C0C0"/>
                  </a:outerShdw>
                </a:effectLst>
                <a:latin typeface="Algerian" pitchFamily="82" charset="0"/>
              </a:rPr>
              <a:t> </a:t>
            </a:r>
            <a:r>
              <a:rPr lang="en-GB" sz="5000" dirty="0">
                <a:solidFill>
                  <a:srgbClr val="336600"/>
                </a:solidFill>
                <a:effectLst>
                  <a:outerShdw blurRad="38100" dist="38100" dir="2700000" algn="tl">
                    <a:srgbClr val="C0C0C0"/>
                  </a:outerShdw>
                </a:effectLst>
                <a:latin typeface="Algerian" pitchFamily="82" charset="0"/>
              </a:rPr>
              <a:t>You</a:t>
            </a:r>
          </a:p>
        </p:txBody>
      </p:sp>
    </p:spTree>
    <p:extLst>
      <p:ext uri="{BB962C8B-B14F-4D97-AF65-F5344CB8AC3E}">
        <p14:creationId xmlns="" xmlns:p14="http://schemas.microsoft.com/office/powerpoint/2010/main" val="120107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6858000" cy="533400"/>
          </a:xfrm>
        </p:spPr>
        <p:txBody>
          <a:bodyPr/>
          <a:lstStyle/>
          <a:p>
            <a:r>
              <a:rPr lang="en-US" sz="3200" b="1" dirty="0" err="1"/>
              <a:t>if..else</a:t>
            </a:r>
            <a:endParaRPr lang="en-US" sz="3200" b="1" dirty="0">
              <a:solidFill>
                <a:srgbClr val="C5F8FF"/>
              </a:solidFill>
            </a:endParaRPr>
          </a:p>
        </p:txBody>
      </p:sp>
      <p:sp>
        <p:nvSpPr>
          <p:cNvPr id="6" name="Text Box 9"/>
          <p:cNvSpPr txBox="1">
            <a:spLocks noChangeArrowheads="1"/>
          </p:cNvSpPr>
          <p:nvPr/>
        </p:nvSpPr>
        <p:spPr bwMode="auto">
          <a:xfrm>
            <a:off x="457200" y="762000"/>
            <a:ext cx="8382000" cy="5960606"/>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 </a:t>
            </a:r>
            <a:r>
              <a:rPr lang="en-IN" sz="2000" b="1" dirty="0"/>
              <a:t>Write a C program to check given number is odd or even?</a:t>
            </a:r>
            <a:endParaRPr lang="en-US" sz="2000" b="1" dirty="0">
              <a:solidFill>
                <a:srgbClr val="C00000"/>
              </a:solidFill>
            </a:endParaRP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IN" sz="1800" dirty="0" smtClean="0"/>
              <a:t>#include &lt;</a:t>
            </a:r>
            <a:r>
              <a:rPr lang="en-IN" sz="1800" dirty="0" err="1" smtClean="0"/>
              <a:t>stdio.h</a:t>
            </a:r>
            <a:r>
              <a:rPr lang="en-IN" sz="1800" dirty="0" smtClean="0"/>
              <a:t>&gt;</a:t>
            </a:r>
          </a:p>
          <a:p>
            <a:pPr marL="365760" lvl="0" indent="-256032" algn="just" fontAlgn="auto">
              <a:spcBef>
                <a:spcPts val="400"/>
              </a:spcBef>
              <a:spcAft>
                <a:spcPts val="0"/>
              </a:spcAft>
              <a:buClr>
                <a:schemeClr val="accent1"/>
              </a:buClr>
              <a:buSzPct val="68000"/>
              <a:defRPr/>
            </a:pPr>
            <a:r>
              <a:rPr lang="en-IN" sz="1800" dirty="0" err="1" smtClean="0"/>
              <a:t>int</a:t>
            </a:r>
            <a:r>
              <a:rPr lang="en-IN" sz="1800" dirty="0" smtClean="0"/>
              <a:t> main()</a:t>
            </a:r>
          </a:p>
          <a:p>
            <a:pPr marL="365760" lvl="0" indent="-256032" algn="just" fontAlgn="auto">
              <a:spcBef>
                <a:spcPts val="400"/>
              </a:spcBef>
              <a:spcAft>
                <a:spcPts val="0"/>
              </a:spcAft>
              <a:buClr>
                <a:schemeClr val="accent1"/>
              </a:buClr>
              <a:buSzPct val="68000"/>
              <a:defRPr/>
            </a:pPr>
            <a:r>
              <a:rPr lang="en-IN" sz="1800" dirty="0" smtClean="0"/>
              <a:t>{</a:t>
            </a:r>
          </a:p>
          <a:p>
            <a:pPr marL="365760" lvl="0" indent="-256032" algn="just" fontAlgn="auto">
              <a:spcBef>
                <a:spcPts val="400"/>
              </a:spcBef>
              <a:spcAft>
                <a:spcPts val="0"/>
              </a:spcAft>
              <a:buClr>
                <a:schemeClr val="accent1"/>
              </a:buClr>
              <a:buSzPct val="68000"/>
              <a:defRPr/>
            </a:pPr>
            <a:r>
              <a:rPr lang="en-IN" sz="1800" dirty="0" smtClean="0"/>
              <a:t>      </a:t>
            </a:r>
            <a:r>
              <a:rPr lang="en-IN" sz="1800" dirty="0" err="1" smtClean="0"/>
              <a:t>int</a:t>
            </a:r>
            <a:r>
              <a:rPr lang="en-IN" sz="1800" dirty="0" smtClean="0"/>
              <a:t> num;</a:t>
            </a:r>
          </a:p>
          <a:p>
            <a:pPr marL="365760" lvl="0" indent="-256032" algn="just" fontAlgn="auto">
              <a:spcBef>
                <a:spcPts val="400"/>
              </a:spcBef>
              <a:spcAft>
                <a:spcPts val="0"/>
              </a:spcAft>
              <a:buClr>
                <a:schemeClr val="accent1"/>
              </a:buClr>
              <a:buSzPct val="68000"/>
              <a:defRPr/>
            </a:pPr>
            <a:r>
              <a:rPr lang="en-IN" sz="1800" dirty="0" smtClean="0"/>
              <a:t>      </a:t>
            </a:r>
            <a:r>
              <a:rPr lang="en-IN" sz="1800" dirty="0" err="1" smtClean="0"/>
              <a:t>printf</a:t>
            </a:r>
            <a:r>
              <a:rPr lang="en-IN" sz="1800" dirty="0" smtClean="0"/>
              <a:t>("Enter a number to check.\n");</a:t>
            </a:r>
          </a:p>
          <a:p>
            <a:pPr marL="365760" lvl="0" indent="-256032" algn="just" fontAlgn="auto">
              <a:spcBef>
                <a:spcPts val="400"/>
              </a:spcBef>
              <a:spcAft>
                <a:spcPts val="0"/>
              </a:spcAft>
              <a:buClr>
                <a:schemeClr val="accent1"/>
              </a:buClr>
              <a:buSzPct val="68000"/>
              <a:defRPr/>
            </a:pPr>
            <a:r>
              <a:rPr lang="en-IN" sz="1800" dirty="0" smtClean="0"/>
              <a:t>      </a:t>
            </a:r>
            <a:r>
              <a:rPr lang="en-IN" sz="1800" dirty="0" err="1" smtClean="0"/>
              <a:t>scanf</a:t>
            </a:r>
            <a:r>
              <a:rPr lang="en-IN" sz="1800" dirty="0" smtClean="0"/>
              <a:t>("%</a:t>
            </a:r>
            <a:r>
              <a:rPr lang="en-IN" sz="1800" dirty="0" err="1" smtClean="0"/>
              <a:t>d",&amp;num</a:t>
            </a:r>
            <a:r>
              <a:rPr lang="en-IN" sz="1800" dirty="0" smtClean="0"/>
              <a:t>);</a:t>
            </a:r>
          </a:p>
          <a:p>
            <a:pPr marL="365760" lvl="0" indent="-256032" algn="just" fontAlgn="auto">
              <a:spcBef>
                <a:spcPts val="400"/>
              </a:spcBef>
              <a:spcAft>
                <a:spcPts val="0"/>
              </a:spcAft>
              <a:buClr>
                <a:schemeClr val="accent1"/>
              </a:buClr>
              <a:buSzPct val="68000"/>
              <a:defRPr/>
            </a:pPr>
            <a:r>
              <a:rPr lang="en-IN" sz="1800" dirty="0" smtClean="0"/>
              <a:t>      </a:t>
            </a:r>
          </a:p>
          <a:p>
            <a:pPr marL="365760" lvl="0" indent="-256032" algn="just" fontAlgn="auto">
              <a:spcBef>
                <a:spcPts val="400"/>
              </a:spcBef>
              <a:spcAft>
                <a:spcPts val="0"/>
              </a:spcAft>
              <a:buClr>
                <a:schemeClr val="accent1"/>
              </a:buClr>
              <a:buSzPct val="68000"/>
              <a:defRPr/>
            </a:pPr>
            <a:r>
              <a:rPr lang="en-IN" sz="1800" dirty="0" smtClean="0"/>
              <a:t>      if(num%2 == 0) </a:t>
            </a:r>
          </a:p>
          <a:p>
            <a:pPr marL="365760" lvl="0" indent="-256032" algn="just" fontAlgn="auto">
              <a:spcBef>
                <a:spcPts val="400"/>
              </a:spcBef>
              <a:spcAft>
                <a:spcPts val="0"/>
              </a:spcAft>
              <a:buClr>
                <a:schemeClr val="accent1"/>
              </a:buClr>
              <a:buSzPct val="68000"/>
              <a:defRPr/>
            </a:pPr>
            <a:r>
              <a:rPr lang="en-IN" sz="1800" dirty="0" smtClean="0"/>
              <a:t>      {       </a:t>
            </a:r>
          </a:p>
          <a:p>
            <a:pPr marL="365760" lvl="0" indent="-256032" algn="just" fontAlgn="auto">
              <a:spcBef>
                <a:spcPts val="400"/>
              </a:spcBef>
              <a:spcAft>
                <a:spcPts val="0"/>
              </a:spcAft>
              <a:buClr>
                <a:schemeClr val="accent1"/>
              </a:buClr>
              <a:buSzPct val="68000"/>
              <a:defRPr/>
            </a:pPr>
            <a:r>
              <a:rPr lang="en-IN" sz="1800" dirty="0" smtClean="0"/>
              <a:t>            </a:t>
            </a:r>
            <a:r>
              <a:rPr lang="en-IN" sz="1800" dirty="0" err="1" smtClean="0"/>
              <a:t>printf</a:t>
            </a:r>
            <a:r>
              <a:rPr lang="en-IN" sz="1800" dirty="0" smtClean="0"/>
              <a:t>(</a:t>
            </a:r>
            <a:r>
              <a:rPr lang="en-IN" sz="1800" dirty="0" smtClean="0"/>
              <a:t>"</a:t>
            </a:r>
            <a:r>
              <a:rPr lang="en-IN" sz="1800" dirty="0" smtClean="0"/>
              <a:t> </a:t>
            </a:r>
            <a:r>
              <a:rPr lang="en-IN" sz="1800" dirty="0" smtClean="0"/>
              <a:t>Number %d is even\</a:t>
            </a:r>
            <a:r>
              <a:rPr lang="en-IN" sz="1800" dirty="0" err="1" smtClean="0"/>
              <a:t>n",num</a:t>
            </a:r>
            <a:r>
              <a:rPr lang="en-IN" sz="1800" dirty="0" smtClean="0"/>
              <a:t>); </a:t>
            </a:r>
          </a:p>
          <a:p>
            <a:pPr marL="365760" lvl="0" indent="-256032" algn="just" fontAlgn="auto">
              <a:spcBef>
                <a:spcPts val="400"/>
              </a:spcBef>
              <a:spcAft>
                <a:spcPts val="0"/>
              </a:spcAft>
              <a:buClr>
                <a:schemeClr val="accent1"/>
              </a:buClr>
              <a:buSzPct val="68000"/>
              <a:defRPr/>
            </a:pPr>
            <a:r>
              <a:rPr lang="en-IN" sz="1800" dirty="0" smtClean="0"/>
              <a:t>      } </a:t>
            </a:r>
          </a:p>
          <a:p>
            <a:pPr marL="365760" lvl="0" indent="-256032" algn="just" fontAlgn="auto">
              <a:spcBef>
                <a:spcPts val="400"/>
              </a:spcBef>
              <a:spcAft>
                <a:spcPts val="0"/>
              </a:spcAft>
              <a:buClr>
                <a:schemeClr val="accent1"/>
              </a:buClr>
              <a:buSzPct val="68000"/>
              <a:defRPr/>
            </a:pPr>
            <a:r>
              <a:rPr lang="en-IN" sz="1800" dirty="0" smtClean="0"/>
              <a:t>	  else </a:t>
            </a:r>
          </a:p>
          <a:p>
            <a:pPr marL="365760" lvl="0" indent="-256032" algn="just" fontAlgn="auto">
              <a:spcBef>
                <a:spcPts val="400"/>
              </a:spcBef>
              <a:spcAft>
                <a:spcPts val="0"/>
              </a:spcAft>
              <a:buClr>
                <a:schemeClr val="accent1"/>
              </a:buClr>
              <a:buSzPct val="68000"/>
              <a:defRPr/>
            </a:pPr>
            <a:r>
              <a:rPr lang="en-IN" sz="1800" dirty="0" smtClean="0"/>
              <a:t>		 </a:t>
            </a:r>
            <a:r>
              <a:rPr lang="en-IN" sz="1800" dirty="0" err="1" smtClean="0"/>
              <a:t>printf</a:t>
            </a:r>
            <a:r>
              <a:rPr lang="en-IN" sz="1800" dirty="0" smtClean="0"/>
              <a:t>(</a:t>
            </a:r>
            <a:r>
              <a:rPr lang="en-IN" sz="1800" dirty="0" smtClean="0"/>
              <a:t>"</a:t>
            </a:r>
            <a:r>
              <a:rPr lang="en-IN" sz="1800" dirty="0" smtClean="0"/>
              <a:t>Number </a:t>
            </a:r>
            <a:r>
              <a:rPr lang="en-IN" sz="1800" dirty="0" smtClean="0"/>
              <a:t>%d is odd\</a:t>
            </a:r>
            <a:r>
              <a:rPr lang="en-IN" sz="1800" dirty="0" err="1" smtClean="0"/>
              <a:t>n",num</a:t>
            </a:r>
            <a:r>
              <a:rPr lang="en-IN" sz="1800" dirty="0" smtClean="0"/>
              <a:t>); </a:t>
            </a:r>
          </a:p>
          <a:p>
            <a:pPr marL="365760" lvl="0" indent="-256032" algn="just" fontAlgn="auto">
              <a:spcBef>
                <a:spcPts val="400"/>
              </a:spcBef>
              <a:spcAft>
                <a:spcPts val="0"/>
              </a:spcAft>
              <a:buClr>
                <a:schemeClr val="accent1"/>
              </a:buClr>
              <a:buSzPct val="68000"/>
              <a:defRPr/>
            </a:pPr>
            <a:r>
              <a:rPr lang="en-IN" sz="1800" dirty="0" smtClean="0"/>
              <a:t>return 0;</a:t>
            </a:r>
          </a:p>
          <a:p>
            <a:pPr marL="365760" lvl="0" indent="-256032" algn="just" fontAlgn="auto">
              <a:spcBef>
                <a:spcPts val="400"/>
              </a:spcBef>
              <a:spcAft>
                <a:spcPts val="0"/>
              </a:spcAft>
              <a:buClr>
                <a:schemeClr val="accent1"/>
              </a:buClr>
              <a:buSzPct val="68000"/>
              <a:defRPr/>
            </a:pPr>
            <a:r>
              <a:rPr lang="en-IN" sz="1800" dirty="0" smtClean="0"/>
              <a:t>}</a:t>
            </a:r>
            <a:endParaRPr lang="en-US" sz="1800" dirty="0"/>
          </a:p>
        </p:txBody>
      </p:sp>
    </p:spTree>
    <p:extLst>
      <p:ext uri="{BB962C8B-B14F-4D97-AF65-F5344CB8AC3E}">
        <p14:creationId xmlns="" xmlns:p14="http://schemas.microsoft.com/office/powerpoint/2010/main" val="3160434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If..else..if</a:t>
            </a:r>
            <a:r>
              <a:rPr lang="en-US" sz="3200" b="1" dirty="0"/>
              <a:t>..</a:t>
            </a:r>
          </a:p>
        </p:txBody>
      </p:sp>
      <p:sp>
        <p:nvSpPr>
          <p:cNvPr id="3" name="Text Box 9"/>
          <p:cNvSpPr txBox="1">
            <a:spLocks noChangeArrowheads="1"/>
          </p:cNvSpPr>
          <p:nvPr/>
        </p:nvSpPr>
        <p:spPr bwMode="auto">
          <a:xfrm>
            <a:off x="914400" y="2870140"/>
            <a:ext cx="2819400" cy="3683060"/>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solidFill>
                  <a:srgbClr val="006600"/>
                </a:solidFill>
              </a:rPr>
              <a:t>If</a:t>
            </a:r>
            <a:r>
              <a:rPr lang="en-US" sz="1800" dirty="0"/>
              <a:t> (expression)</a:t>
            </a:r>
          </a:p>
          <a:p>
            <a:pPr marL="365760" lvl="0" indent="-256032" algn="just" fontAlgn="auto">
              <a:spcBef>
                <a:spcPts val="400"/>
              </a:spcBef>
              <a:spcAft>
                <a:spcPts val="0"/>
              </a:spcAft>
              <a:buClr>
                <a:schemeClr val="accent1"/>
              </a:buClr>
              <a:buSzPct val="68000"/>
              <a:defRPr/>
            </a:pPr>
            <a:r>
              <a:rPr lang="en-US" sz="1800" dirty="0"/>
              <a:t>    statement 1;</a:t>
            </a:r>
          </a:p>
          <a:p>
            <a:pPr marL="365760" lvl="0" indent="-256032" algn="just" fontAlgn="auto">
              <a:spcBef>
                <a:spcPts val="400"/>
              </a:spcBef>
              <a:spcAft>
                <a:spcPts val="0"/>
              </a:spcAft>
              <a:buClr>
                <a:schemeClr val="accent1"/>
              </a:buClr>
              <a:buSzPct val="68000"/>
              <a:defRPr/>
            </a:pPr>
            <a:r>
              <a:rPr lang="en-US" sz="1800" dirty="0">
                <a:solidFill>
                  <a:srgbClr val="006600"/>
                </a:solidFill>
              </a:rPr>
              <a:t>else if </a:t>
            </a:r>
            <a:r>
              <a:rPr lang="en-US" sz="1800" dirty="0"/>
              <a:t>(expression)</a:t>
            </a:r>
          </a:p>
          <a:p>
            <a:pPr marL="365760" lvl="0" indent="-256032" algn="just" fontAlgn="auto">
              <a:spcBef>
                <a:spcPts val="400"/>
              </a:spcBef>
              <a:spcAft>
                <a:spcPts val="0"/>
              </a:spcAft>
              <a:buClr>
                <a:schemeClr val="accent1"/>
              </a:buClr>
              <a:buSzPct val="68000"/>
              <a:defRPr/>
            </a:pPr>
            <a:r>
              <a:rPr lang="en-US" sz="1800" dirty="0"/>
              <a:t>     statement 2;</a:t>
            </a:r>
          </a:p>
          <a:p>
            <a:pPr marL="365760" lvl="0" indent="-256032" algn="just" fontAlgn="auto">
              <a:spcBef>
                <a:spcPts val="400"/>
              </a:spcBef>
              <a:spcAft>
                <a:spcPts val="0"/>
              </a:spcAft>
              <a:buClr>
                <a:schemeClr val="accent1"/>
              </a:buClr>
              <a:buSzPct val="68000"/>
              <a:defRPr/>
            </a:pPr>
            <a:r>
              <a:rPr lang="en-US" sz="1800" dirty="0">
                <a:solidFill>
                  <a:srgbClr val="006600"/>
                </a:solidFill>
              </a:rPr>
              <a:t>else if  </a:t>
            </a:r>
            <a:r>
              <a:rPr lang="en-US" sz="1800" dirty="0"/>
              <a:t>(expression)</a:t>
            </a:r>
          </a:p>
          <a:p>
            <a:pPr marL="365760" lvl="0" indent="-256032" algn="just" fontAlgn="auto">
              <a:spcBef>
                <a:spcPts val="400"/>
              </a:spcBef>
              <a:spcAft>
                <a:spcPts val="0"/>
              </a:spcAft>
              <a:buClr>
                <a:schemeClr val="accent1"/>
              </a:buClr>
              <a:buSzPct val="68000"/>
              <a:defRPr/>
            </a:pPr>
            <a:r>
              <a:rPr lang="en-US" sz="1800" dirty="0"/>
              <a:t>     statement 3;</a:t>
            </a:r>
          </a:p>
          <a:p>
            <a:pPr marL="365760" lvl="0" indent="-256032" algn="just" fontAlgn="auto">
              <a:spcBef>
                <a:spcPts val="400"/>
              </a:spcBef>
              <a:spcAft>
                <a:spcPts val="0"/>
              </a:spcAft>
              <a:buClr>
                <a:schemeClr val="accent1"/>
              </a:buClr>
              <a:buSzPct val="68000"/>
              <a:defRPr/>
            </a:pPr>
            <a:r>
              <a:rPr lang="en-US" sz="1800" dirty="0">
                <a:solidFill>
                  <a:srgbClr val="006600"/>
                </a:solidFill>
              </a:rPr>
              <a:t>else</a:t>
            </a:r>
          </a:p>
          <a:p>
            <a:pPr marL="365760" lvl="0" indent="-256032" algn="just" fontAlgn="auto">
              <a:spcBef>
                <a:spcPts val="400"/>
              </a:spcBef>
              <a:spcAft>
                <a:spcPts val="0"/>
              </a:spcAft>
              <a:buClr>
                <a:schemeClr val="accent1"/>
              </a:buClr>
              <a:buSzPct val="68000"/>
              <a:defRPr/>
            </a:pPr>
            <a:r>
              <a:rPr lang="en-US" sz="1800" dirty="0"/>
              <a:t>      statement 4;</a:t>
            </a:r>
          </a:p>
          <a:p>
            <a:pPr marL="365760" lvl="0" indent="-256032" algn="just" fontAlgn="auto">
              <a:spcBef>
                <a:spcPts val="400"/>
              </a:spcBef>
              <a:spcAft>
                <a:spcPts val="0"/>
              </a:spcAft>
              <a:buClr>
                <a:schemeClr val="accent1"/>
              </a:buClr>
              <a:buSzPct val="68000"/>
              <a:defRPr/>
            </a:pPr>
            <a:endParaRPr lang="en-US" sz="1800" dirty="0"/>
          </a:p>
        </p:txBody>
      </p:sp>
      <p:sp>
        <p:nvSpPr>
          <p:cNvPr id="4" name="Text Box 9"/>
          <p:cNvSpPr txBox="1">
            <a:spLocks noChangeArrowheads="1"/>
          </p:cNvSpPr>
          <p:nvPr/>
        </p:nvSpPr>
        <p:spPr bwMode="auto">
          <a:xfrm>
            <a:off x="4267200" y="2894363"/>
            <a:ext cx="3124200" cy="269817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t>If(a&gt;b)</a:t>
            </a:r>
          </a:p>
          <a:p>
            <a:pPr marL="365760" lvl="0" indent="-256032" algn="just" fontAlgn="auto">
              <a:spcBef>
                <a:spcPts val="400"/>
              </a:spcBef>
              <a:spcAft>
                <a:spcPts val="0"/>
              </a:spcAft>
              <a:buClr>
                <a:schemeClr val="accent1"/>
              </a:buClr>
              <a:buSzPct val="68000"/>
              <a:defRPr/>
            </a:pPr>
            <a:r>
              <a:rPr lang="en-US" sz="1800" dirty="0"/>
              <a:t>   print( “ a is greater\n);</a:t>
            </a:r>
          </a:p>
          <a:p>
            <a:pPr marL="365760" lvl="0" indent="-256032" algn="just" fontAlgn="auto">
              <a:spcBef>
                <a:spcPts val="400"/>
              </a:spcBef>
              <a:spcAft>
                <a:spcPts val="0"/>
              </a:spcAft>
              <a:buClr>
                <a:schemeClr val="accent1"/>
              </a:buClr>
              <a:buSzPct val="68000"/>
              <a:defRPr/>
            </a:pPr>
            <a:r>
              <a:rPr lang="en-US" sz="1800" dirty="0"/>
              <a:t>else if (b&gt;a)</a:t>
            </a:r>
          </a:p>
          <a:p>
            <a:pPr marL="365760" lvl="0" indent="-256032" algn="just" fontAlgn="auto">
              <a:spcBef>
                <a:spcPts val="400"/>
              </a:spcBef>
              <a:spcAft>
                <a:spcPts val="0"/>
              </a:spcAft>
              <a:buClr>
                <a:schemeClr val="accent1"/>
              </a:buClr>
              <a:buSzPct val="68000"/>
              <a:defRPr/>
            </a:pPr>
            <a:r>
              <a:rPr lang="en-US" sz="1800" dirty="0"/>
              <a:t>   print(“ b is greater\n”);</a:t>
            </a:r>
          </a:p>
          <a:p>
            <a:pPr marL="365760" lvl="0" indent="-256032" algn="just" fontAlgn="auto">
              <a:spcBef>
                <a:spcPts val="400"/>
              </a:spcBef>
              <a:spcAft>
                <a:spcPts val="0"/>
              </a:spcAft>
              <a:buClr>
                <a:schemeClr val="accent1"/>
              </a:buClr>
              <a:buSzPct val="68000"/>
              <a:defRPr/>
            </a:pPr>
            <a:r>
              <a:rPr lang="en-US" sz="1800" dirty="0"/>
              <a:t>else</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 a &amp; b are equal”);</a:t>
            </a:r>
          </a:p>
        </p:txBody>
      </p:sp>
      <p:sp>
        <p:nvSpPr>
          <p:cNvPr id="5" name="Rectangle 4"/>
          <p:cNvSpPr/>
          <p:nvPr/>
        </p:nvSpPr>
        <p:spPr>
          <a:xfrm>
            <a:off x="457200" y="838200"/>
            <a:ext cx="8534400" cy="1754326"/>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Multi Way decision making: </a:t>
            </a:r>
            <a:r>
              <a:rPr lang="en-US" sz="2000" dirty="0"/>
              <a:t>If any expression is true, the corresponding statement is executes and chain terminates</a:t>
            </a:r>
          </a:p>
          <a:p>
            <a:pPr marL="342900" indent="-342900" algn="just">
              <a:lnSpc>
                <a:spcPct val="150000"/>
              </a:lnSpc>
              <a:spcBef>
                <a:spcPts val="0"/>
              </a:spcBef>
              <a:buFont typeface="Arial" pitchFamily="34" charset="0"/>
              <a:buChar char="•"/>
              <a:defRPr/>
            </a:pPr>
            <a:r>
              <a:rPr lang="en-US" sz="2000" dirty="0"/>
              <a:t>Last “else” part handles “none of the above”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Nested if</a:t>
            </a:r>
          </a:p>
        </p:txBody>
      </p:sp>
      <p:sp>
        <p:nvSpPr>
          <p:cNvPr id="3" name="Text Box 9"/>
          <p:cNvSpPr txBox="1">
            <a:spLocks noChangeArrowheads="1"/>
          </p:cNvSpPr>
          <p:nvPr/>
        </p:nvSpPr>
        <p:spPr bwMode="auto">
          <a:xfrm>
            <a:off x="914400" y="2133600"/>
            <a:ext cx="2819400" cy="3026470"/>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solidFill>
                  <a:srgbClr val="006600"/>
                </a:solidFill>
              </a:rPr>
              <a:t>If</a:t>
            </a:r>
            <a:r>
              <a:rPr lang="en-US" sz="1800" dirty="0"/>
              <a:t> (expression)</a:t>
            </a:r>
          </a:p>
          <a:p>
            <a:pPr marL="365760" lvl="0" indent="-256032" algn="just" fontAlgn="auto">
              <a:spcBef>
                <a:spcPts val="400"/>
              </a:spcBef>
              <a:spcAft>
                <a:spcPts val="0"/>
              </a:spcAft>
              <a:buClr>
                <a:schemeClr val="accent1"/>
              </a:buClr>
              <a:buSzPct val="68000"/>
              <a:defRPr/>
            </a:pPr>
            <a:r>
              <a:rPr lang="en-US" sz="1800" dirty="0"/>
              <a:t>    statement 1;</a:t>
            </a:r>
          </a:p>
          <a:p>
            <a:pPr marL="365760" lvl="0" indent="-256032" algn="just" fontAlgn="auto">
              <a:spcBef>
                <a:spcPts val="400"/>
              </a:spcBef>
              <a:spcAft>
                <a:spcPts val="0"/>
              </a:spcAft>
              <a:buClr>
                <a:schemeClr val="accent1"/>
              </a:buClr>
              <a:buSzPct val="68000"/>
              <a:defRPr/>
            </a:pPr>
            <a:r>
              <a:rPr lang="en-US" sz="1800" dirty="0">
                <a:solidFill>
                  <a:srgbClr val="006600"/>
                </a:solidFill>
              </a:rPr>
              <a:t>	</a:t>
            </a:r>
            <a:r>
              <a:rPr lang="en-US" sz="1800" dirty="0">
                <a:solidFill>
                  <a:srgbClr val="003300"/>
                </a:solidFill>
              </a:rPr>
              <a:t>if (expression)</a:t>
            </a:r>
          </a:p>
          <a:p>
            <a:pPr marL="365760" lvl="0" indent="-256032" algn="just" fontAlgn="auto">
              <a:spcBef>
                <a:spcPts val="400"/>
              </a:spcBef>
              <a:spcAft>
                <a:spcPts val="0"/>
              </a:spcAft>
              <a:buClr>
                <a:schemeClr val="accent1"/>
              </a:buClr>
              <a:buSzPct val="68000"/>
              <a:defRPr/>
            </a:pPr>
            <a:r>
              <a:rPr lang="en-US" sz="1800" dirty="0">
                <a:solidFill>
                  <a:srgbClr val="003300"/>
                </a:solidFill>
              </a:rPr>
              <a:t>     statement 2;</a:t>
            </a:r>
          </a:p>
          <a:p>
            <a:pPr marL="365760" lvl="0" indent="-256032" algn="just" fontAlgn="auto">
              <a:spcBef>
                <a:spcPts val="400"/>
              </a:spcBef>
              <a:spcAft>
                <a:spcPts val="0"/>
              </a:spcAft>
              <a:buClr>
                <a:schemeClr val="accent1"/>
              </a:buClr>
              <a:buSzPct val="68000"/>
              <a:defRPr/>
            </a:pPr>
            <a:r>
              <a:rPr lang="en-US" sz="1800" dirty="0">
                <a:solidFill>
                  <a:srgbClr val="006600"/>
                </a:solidFill>
              </a:rPr>
              <a:t>	else</a:t>
            </a:r>
          </a:p>
          <a:p>
            <a:pPr marL="365760" lvl="0" indent="-256032" algn="just" fontAlgn="auto">
              <a:spcBef>
                <a:spcPts val="400"/>
              </a:spcBef>
              <a:spcAft>
                <a:spcPts val="0"/>
              </a:spcAft>
              <a:buClr>
                <a:schemeClr val="accent1"/>
              </a:buClr>
              <a:buSzPct val="68000"/>
              <a:defRPr/>
            </a:pPr>
            <a:r>
              <a:rPr lang="en-US" sz="1800" dirty="0"/>
              <a:t>      statement 4;</a:t>
            </a:r>
          </a:p>
          <a:p>
            <a:pPr marL="365760" lvl="0" indent="-256032" algn="just" fontAlgn="auto">
              <a:spcBef>
                <a:spcPts val="400"/>
              </a:spcBef>
              <a:spcAft>
                <a:spcPts val="0"/>
              </a:spcAft>
              <a:buClr>
                <a:schemeClr val="accent1"/>
              </a:buClr>
              <a:buSzPct val="68000"/>
              <a:defRPr/>
            </a:pPr>
            <a:endParaRPr lang="en-US" sz="1800" dirty="0"/>
          </a:p>
        </p:txBody>
      </p:sp>
      <p:sp>
        <p:nvSpPr>
          <p:cNvPr id="4" name="Text Box 9"/>
          <p:cNvSpPr txBox="1">
            <a:spLocks noChangeArrowheads="1"/>
          </p:cNvSpPr>
          <p:nvPr/>
        </p:nvSpPr>
        <p:spPr bwMode="auto">
          <a:xfrm>
            <a:off x="4038600" y="2133602"/>
            <a:ext cx="4953000" cy="401135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t>if( a == 100 )</a:t>
            </a:r>
          </a:p>
          <a:p>
            <a:pPr marL="365760" lvl="0" indent="-256032" algn="just" fontAlgn="auto">
              <a:spcBef>
                <a:spcPts val="400"/>
              </a:spcBef>
              <a:spcAft>
                <a:spcPts val="0"/>
              </a:spcAft>
              <a:buClr>
                <a:schemeClr val="accent1"/>
              </a:buClr>
              <a:buSzPct val="68000"/>
              <a:defRPr/>
            </a:pPr>
            <a:r>
              <a:rPr lang="en-US" sz="1800" dirty="0"/>
              <a:t>   {</a:t>
            </a:r>
          </a:p>
          <a:p>
            <a:pPr marL="365760" lvl="0" indent="-256032" algn="just" fontAlgn="auto">
              <a:spcBef>
                <a:spcPts val="400"/>
              </a:spcBef>
              <a:spcAft>
                <a:spcPts val="0"/>
              </a:spcAft>
              <a:buClr>
                <a:schemeClr val="accent1"/>
              </a:buClr>
              <a:buSzPct val="68000"/>
              <a:defRPr/>
            </a:pPr>
            <a:r>
              <a:rPr lang="en-US" sz="1800" dirty="0"/>
              <a:t>		if( b == 200 )</a:t>
            </a:r>
          </a:p>
          <a:p>
            <a:pPr marL="365760" lvl="0" indent="-256032" algn="just" fontAlgn="auto">
              <a:spcBef>
                <a:spcPts val="400"/>
              </a:spcBef>
              <a:spcAft>
                <a:spcPts val="0"/>
              </a:spcAft>
              <a:buClr>
                <a:schemeClr val="accent1"/>
              </a:buClr>
              <a:buSzPct val="68000"/>
              <a:defRPr/>
            </a:pPr>
            <a:r>
              <a:rPr lang="en-US" sz="1800" dirty="0"/>
              <a:t>       	{</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("Value of a is 100\n””; </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(“Value of b is 200\n" );</a:t>
            </a:r>
          </a:p>
          <a:p>
            <a:pPr marL="365760" lvl="0" indent="-256032" algn="just" fontAlgn="auto">
              <a:spcBef>
                <a:spcPts val="400"/>
              </a:spcBef>
              <a:spcAft>
                <a:spcPts val="0"/>
              </a:spcAft>
              <a:buClr>
                <a:schemeClr val="accent1"/>
              </a:buClr>
              <a:buSzPct val="68000"/>
              <a:defRPr/>
            </a:pPr>
            <a:r>
              <a:rPr lang="en-US" sz="1800" dirty="0"/>
              <a:t>       	}</a:t>
            </a:r>
          </a:p>
          <a:p>
            <a:pPr marL="365760" lvl="0" indent="-256032" algn="just" fontAlgn="auto">
              <a:spcBef>
                <a:spcPts val="400"/>
              </a:spcBef>
              <a:spcAft>
                <a:spcPts val="0"/>
              </a:spcAft>
              <a:buClr>
                <a:schemeClr val="accent1"/>
              </a:buClr>
              <a:buSzPct val="68000"/>
              <a:defRPr/>
            </a:pPr>
            <a:r>
              <a:rPr lang="en-US" sz="1800" dirty="0"/>
              <a:t>		 else </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("Value of a is 100\n”);</a:t>
            </a:r>
          </a:p>
          <a:p>
            <a:pPr marL="365760" lvl="0" indent="-256032" algn="just" fontAlgn="auto">
              <a:spcBef>
                <a:spcPts val="400"/>
              </a:spcBef>
              <a:spcAft>
                <a:spcPts val="0"/>
              </a:spcAft>
              <a:buClr>
                <a:schemeClr val="accent1"/>
              </a:buClr>
              <a:buSzPct val="68000"/>
              <a:defRPr/>
            </a:pPr>
            <a:r>
              <a:rPr lang="en-US" sz="1800" dirty="0"/>
              <a:t>   }</a:t>
            </a:r>
          </a:p>
        </p:txBody>
      </p:sp>
      <p:sp>
        <p:nvSpPr>
          <p:cNvPr id="5" name="Rectangle 4"/>
          <p:cNvSpPr/>
          <p:nvPr/>
        </p:nvSpPr>
        <p:spPr>
          <a:xfrm>
            <a:off x="457200" y="838200"/>
            <a:ext cx="8534400" cy="1292662"/>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Nested if: </a:t>
            </a:r>
            <a:r>
              <a:rPr lang="en-US" sz="2000" dirty="0"/>
              <a:t>You can use one </a:t>
            </a:r>
            <a:r>
              <a:rPr lang="en-US" sz="2000" b="1" dirty="0"/>
              <a:t>if</a:t>
            </a:r>
            <a:r>
              <a:rPr lang="en-US" sz="2000" dirty="0"/>
              <a:t> or </a:t>
            </a:r>
            <a:r>
              <a:rPr lang="en-US" sz="2000" b="1" dirty="0"/>
              <a:t>else if</a:t>
            </a:r>
            <a:r>
              <a:rPr lang="en-US" sz="2000" dirty="0"/>
              <a:t> statement inside another </a:t>
            </a:r>
            <a:r>
              <a:rPr lang="en-US" sz="2000" b="1" dirty="0"/>
              <a:t>if</a:t>
            </a:r>
            <a:r>
              <a:rPr lang="en-US" sz="2000" dirty="0"/>
              <a:t> or </a:t>
            </a:r>
            <a:r>
              <a:rPr lang="en-US" sz="2000" b="1" dirty="0"/>
              <a:t>else if</a:t>
            </a:r>
            <a:r>
              <a:rPr lang="en-US" sz="2000" dirty="0"/>
              <a:t> statement(s).</a:t>
            </a:r>
          </a:p>
          <a:p>
            <a:endParaRPr lang="en-US" dirty="0"/>
          </a:p>
        </p:txBody>
      </p:sp>
    </p:spTree>
    <p:extLst>
      <p:ext uri="{BB962C8B-B14F-4D97-AF65-F5344CB8AC3E}">
        <p14:creationId xmlns="" xmlns:p14="http://schemas.microsoft.com/office/powerpoint/2010/main" val="739966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statement</a:t>
            </a:r>
          </a:p>
        </p:txBody>
      </p:sp>
      <p:pic>
        <p:nvPicPr>
          <p:cNvPr id="1026" name="Picture 2"/>
          <p:cNvPicPr>
            <a:picLocks noChangeAspect="1" noChangeArrowheads="1"/>
          </p:cNvPicPr>
          <p:nvPr/>
        </p:nvPicPr>
        <p:blipFill>
          <a:blip r:embed="rId2" cstate="print"/>
          <a:srcRect/>
          <a:stretch>
            <a:fillRect/>
          </a:stretch>
        </p:blipFill>
        <p:spPr bwMode="auto">
          <a:xfrm>
            <a:off x="381000" y="1143000"/>
            <a:ext cx="8153400" cy="5334000"/>
          </a:xfrm>
          <a:prstGeom prst="rect">
            <a:avLst/>
          </a:prstGeom>
          <a:noFill/>
          <a:ln w="9525">
            <a:noFill/>
            <a:miter lim="800000"/>
            <a:headEnd/>
            <a:tailEnd/>
          </a:ln>
        </p:spPr>
      </p:pic>
    </p:spTree>
    <p:extLst>
      <p:ext uri="{BB962C8B-B14F-4D97-AF65-F5344CB8AC3E}">
        <p14:creationId xmlns="" xmlns:p14="http://schemas.microsoft.com/office/powerpoint/2010/main" val="4242166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3" name="Rectangle 2"/>
          <p:cNvSpPr/>
          <p:nvPr/>
        </p:nvSpPr>
        <p:spPr>
          <a:xfrm>
            <a:off x="533400" y="990601"/>
            <a:ext cx="8382000" cy="3000821"/>
          </a:xfrm>
          <a:prstGeom prst="rect">
            <a:avLst/>
          </a:prstGeom>
        </p:spPr>
        <p:txBody>
          <a:bodyPr wrap="square">
            <a:spAutoFit/>
          </a:bodyPr>
          <a:lstStyle/>
          <a:p>
            <a:pPr marL="342900" indent="-342900" algn="just">
              <a:lnSpc>
                <a:spcPct val="150000"/>
              </a:lnSpc>
              <a:buAutoNum type="arabicPeriod"/>
            </a:pPr>
            <a:r>
              <a:rPr lang="en-US" dirty="0">
                <a:solidFill>
                  <a:srgbClr val="7028C0"/>
                </a:solidFill>
              </a:rPr>
              <a:t>Write a program to find out the smallest and the largest of three integers using</a:t>
            </a:r>
          </a:p>
          <a:p>
            <a:pPr marL="800100" lvl="1" indent="-342900" algn="just">
              <a:lnSpc>
                <a:spcPct val="150000"/>
              </a:lnSpc>
              <a:buAutoNum type="alphaLcParenBoth"/>
            </a:pPr>
            <a:r>
              <a:rPr lang="en-US" dirty="0">
                <a:solidFill>
                  <a:srgbClr val="7028C0"/>
                </a:solidFill>
              </a:rPr>
              <a:t>Only if </a:t>
            </a:r>
            <a:r>
              <a:rPr lang="en-US" dirty="0" smtClean="0">
                <a:solidFill>
                  <a:srgbClr val="7028C0"/>
                </a:solidFill>
              </a:rPr>
              <a:t>( don’t use </a:t>
            </a:r>
            <a:r>
              <a:rPr lang="en-US" dirty="0" smtClean="0">
                <a:solidFill>
                  <a:srgbClr val="FF0000"/>
                </a:solidFill>
              </a:rPr>
              <a:t>else</a:t>
            </a:r>
            <a:r>
              <a:rPr lang="en-US" dirty="0" smtClean="0">
                <a:solidFill>
                  <a:srgbClr val="7028C0"/>
                </a:solidFill>
              </a:rPr>
              <a:t> )</a:t>
            </a:r>
            <a:endParaRPr lang="en-US" dirty="0">
              <a:solidFill>
                <a:srgbClr val="7028C0"/>
              </a:solidFill>
            </a:endParaRPr>
          </a:p>
          <a:p>
            <a:pPr marL="800100" lvl="1" indent="-342900" algn="just">
              <a:lnSpc>
                <a:spcPct val="150000"/>
              </a:lnSpc>
              <a:buAutoNum type="alphaLcParenBoth"/>
            </a:pPr>
            <a:r>
              <a:rPr lang="en-US" dirty="0" smtClean="0">
                <a:solidFill>
                  <a:srgbClr val="7028C0"/>
                </a:solidFill>
              </a:rPr>
              <a:t>using </a:t>
            </a:r>
            <a:r>
              <a:rPr lang="en-US" dirty="0">
                <a:solidFill>
                  <a:srgbClr val="7028C0"/>
                </a:solidFill>
              </a:rPr>
              <a:t>if else</a:t>
            </a:r>
          </a:p>
          <a:p>
            <a:pPr marL="800100" lvl="1" indent="-342900" algn="just">
              <a:lnSpc>
                <a:spcPct val="150000"/>
              </a:lnSpc>
              <a:buAutoNum type="alphaLcParenBoth"/>
            </a:pPr>
            <a:r>
              <a:rPr lang="en-US" dirty="0">
                <a:solidFill>
                  <a:srgbClr val="7028C0"/>
                </a:solidFill>
              </a:rPr>
              <a:t>Nested if</a:t>
            </a:r>
          </a:p>
          <a:p>
            <a:pPr marL="342900" indent="-342900" algn="just">
              <a:lnSpc>
                <a:spcPct val="150000"/>
              </a:lnSpc>
              <a:buAutoNum type="arabicPeriod"/>
            </a:pPr>
            <a:endParaRPr lang="en-US" dirty="0">
              <a:solidFill>
                <a:srgbClr val="7028C0"/>
              </a:solidFill>
            </a:endParaRPr>
          </a:p>
          <a:p>
            <a:pPr marL="342900" indent="-342900" algn="just">
              <a:lnSpc>
                <a:spcPct val="150000"/>
              </a:lnSpc>
              <a:buAutoNum type="arabicPeriod"/>
            </a:pPr>
            <a:endParaRPr lang="en-US" dirty="0">
              <a:solidFill>
                <a:srgbClr val="7028C0"/>
              </a:solidFill>
            </a:endParaRPr>
          </a:p>
        </p:txBody>
      </p:sp>
    </p:spTree>
    <p:extLst>
      <p:ext uri="{BB962C8B-B14F-4D97-AF65-F5344CB8AC3E}">
        <p14:creationId xmlns="" xmlns:p14="http://schemas.microsoft.com/office/powerpoint/2010/main" val="254678852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verygoo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verygood">
  <a:themeElements>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TP001136799</AuthoringAssetId>
    <AssetId xmlns="145c5697-5eb5-440b-b2f1-a8273fb59250">TS001136799</AssetId>
  </documentManagement>
</p:properties>
</file>

<file path=customXml/item3.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8211FA-ADA8-4F3C-AC46-3F760DFB4F3C}">
  <ds:schemaRefs>
    <ds:schemaRef ds:uri="http://schemas.microsoft.com/office/2006/metadata/longProperties"/>
  </ds:schemaRefs>
</ds:datastoreItem>
</file>

<file path=customXml/itemProps2.xml><?xml version="1.0" encoding="utf-8"?>
<ds:datastoreItem xmlns:ds="http://schemas.openxmlformats.org/officeDocument/2006/customXml" ds:itemID="{E7145063-8963-4F41-8ED0-702CABF182ED}">
  <ds:schemaRefs>
    <ds:schemaRef ds:uri="http://purl.org/dc/dcmitype/"/>
    <ds:schemaRef ds:uri="http://www.w3.org/XML/1998/namespace"/>
    <ds:schemaRef ds:uri="http://purl.org/dc/elements/1.1/"/>
    <ds:schemaRef ds:uri="http://purl.org/dc/terms/"/>
    <ds:schemaRef ds:uri="http://schemas.microsoft.com/office/infopath/2007/PartnerControls"/>
    <ds:schemaRef ds:uri="145c5697-5eb5-440b-b2f1-a8273fb59250"/>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086B320C-784B-48CF-9387-8B12FE18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8B8B300C-072C-44B9-9187-A98E9B7B39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verygood</Template>
  <TotalTime>36661</TotalTime>
  <Words>1896</Words>
  <Application>Microsoft Office PowerPoint</Application>
  <PresentationFormat>On-screen Show (4:3)</PresentationFormat>
  <Paragraphs>608</Paragraphs>
  <Slides>45</Slides>
  <Notes>18</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verygood</vt:lpstr>
      <vt:lpstr>Title &amp; Subtitle copy</vt:lpstr>
      <vt:lpstr>1_verygood</vt:lpstr>
      <vt:lpstr>Slide 1</vt:lpstr>
      <vt:lpstr>Slide 2</vt:lpstr>
      <vt:lpstr>Control Statements</vt:lpstr>
      <vt:lpstr>if..else</vt:lpstr>
      <vt:lpstr>if..else</vt:lpstr>
      <vt:lpstr>If..else..if..</vt:lpstr>
      <vt:lpstr>Nested if</vt:lpstr>
      <vt:lpstr>If statement</vt:lpstr>
      <vt:lpstr>Class Room Work</vt:lpstr>
      <vt:lpstr>Class Room Work</vt:lpstr>
      <vt:lpstr>Switch</vt:lpstr>
      <vt:lpstr>Switch - Rules</vt:lpstr>
      <vt:lpstr>Switch – rules..</vt:lpstr>
      <vt:lpstr>Switch – rules..</vt:lpstr>
      <vt:lpstr>Switch – Example1</vt:lpstr>
      <vt:lpstr>Switch – Example1…</vt:lpstr>
      <vt:lpstr>Switch…QUIZ</vt:lpstr>
      <vt:lpstr>More on switch</vt:lpstr>
      <vt:lpstr>Switch case with 2 defaults?</vt:lpstr>
      <vt:lpstr>Default can be anywhere in the switch ?</vt:lpstr>
      <vt:lpstr>More on switch</vt:lpstr>
      <vt:lpstr>More on switch</vt:lpstr>
      <vt:lpstr>If else  .vs.  Switch</vt:lpstr>
      <vt:lpstr>If else  .vs.  Switch</vt:lpstr>
      <vt:lpstr>If else  .vs.  Switch</vt:lpstr>
      <vt:lpstr>Loops – for loop</vt:lpstr>
      <vt:lpstr>Loops – for loop</vt:lpstr>
      <vt:lpstr>Nested For loop - Example</vt:lpstr>
      <vt:lpstr>While loop</vt:lpstr>
      <vt:lpstr>While loop</vt:lpstr>
      <vt:lpstr>Loops… example</vt:lpstr>
      <vt:lpstr>while loop - Example</vt:lpstr>
      <vt:lpstr>do..While loop</vt:lpstr>
      <vt:lpstr>do..While loop</vt:lpstr>
      <vt:lpstr>break</vt:lpstr>
      <vt:lpstr>break</vt:lpstr>
      <vt:lpstr>continue</vt:lpstr>
      <vt:lpstr>Continue</vt:lpstr>
      <vt:lpstr>goto</vt:lpstr>
      <vt:lpstr>goto - Example</vt:lpstr>
      <vt:lpstr>Quiz 5</vt:lpstr>
      <vt:lpstr>Class Room Work</vt:lpstr>
      <vt:lpstr>Class Room Work</vt:lpstr>
      <vt:lpstr>Class Room Work</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cdac</dc:creator>
  <cp:lastModifiedBy>mahendra</cp:lastModifiedBy>
  <cp:revision>4138</cp:revision>
  <dcterms:created xsi:type="dcterms:W3CDTF">2012-06-25T07:19:09Z</dcterms:created>
  <dcterms:modified xsi:type="dcterms:W3CDTF">2022-03-08T13:33:26Z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with animation (Blue bars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with animation (Blue bars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79;#Template 12;#66;#PowerPoint - Design Templt 2003;#67;#PowerPoint - Design Templt 12;#64;#PowerPoint 2003;#182;#Office XP;#65;#Microsoft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259288</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TP001136799</vt:lpwstr>
  </property>
  <property fmtid="{D5CDD505-2E9C-101B-9397-08002B2CF9AE}" pid="41" name="NumericAssetId">
    <vt:lpwstr/>
  </property>
  <property fmtid="{D5CDD505-2E9C-101B-9397-08002B2CF9AE}" pid="42" name="AppVer">
    <vt:lpwstr/>
  </property>
</Properties>
</file>