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4"/>
  </p:notesMasterIdLst>
  <p:sldIdLst>
    <p:sldId id="559" r:id="rId6"/>
    <p:sldId id="871" r:id="rId7"/>
    <p:sldId id="856" r:id="rId8"/>
    <p:sldId id="857" r:id="rId9"/>
    <p:sldId id="995" r:id="rId10"/>
    <p:sldId id="866" r:id="rId11"/>
    <p:sldId id="858" r:id="rId12"/>
    <p:sldId id="994" r:id="rId13"/>
    <p:sldId id="996" r:id="rId14"/>
    <p:sldId id="1000" r:id="rId15"/>
    <p:sldId id="924" r:id="rId16"/>
    <p:sldId id="859" r:id="rId17"/>
    <p:sldId id="869" r:id="rId18"/>
    <p:sldId id="868" r:id="rId19"/>
    <p:sldId id="997" r:id="rId20"/>
    <p:sldId id="998" r:id="rId21"/>
    <p:sldId id="999" r:id="rId22"/>
    <p:sldId id="100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00"/>
    <a:srgbClr val="FF6600"/>
    <a:srgbClr val="7028C0"/>
    <a:srgbClr val="800000"/>
    <a:srgbClr val="FF9900"/>
    <a:srgbClr val="CCCC00"/>
    <a:srgbClr val="990099"/>
    <a:srgbClr val="6699FF"/>
    <a:srgbClr val="FF0000"/>
    <a:srgbClr val="33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90414" autoAdjust="0"/>
  </p:normalViewPr>
  <p:slideViewPr>
    <p:cSldViewPr>
      <p:cViewPr varScale="1">
        <p:scale>
          <a:sx n="66" d="100"/>
          <a:sy n="66" d="100"/>
        </p:scale>
        <p:origin x="-12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E7CAFA7D-2508-4CB8-922C-065E04D768E7}"/>
    <pc:docChg chg="custSel addSld modSld">
      <pc:chgData name="mahendra.cdac@gmail.com" userId="036982265d87b8e5" providerId="LiveId" clId="{E7CAFA7D-2508-4CB8-922C-065E04D768E7}" dt="2021-05-10T06:34:47.824" v="401" actId="20577"/>
      <pc:docMkLst>
        <pc:docMk/>
      </pc:docMkLst>
      <pc:sldChg chg="addSp delSp modSp">
        <pc:chgData name="mahendra.cdac@gmail.com" userId="036982265d87b8e5" providerId="LiveId" clId="{E7CAFA7D-2508-4CB8-922C-065E04D768E7}" dt="2021-05-07T17:47:57.452" v="249" actId="478"/>
        <pc:sldMkLst>
          <pc:docMk/>
          <pc:sldMk cId="3500813704" sldId="559"/>
        </pc:sldMkLst>
        <pc:spChg chg="add del mod">
          <ac:chgData name="mahendra.cdac@gmail.com" userId="036982265d87b8e5" providerId="LiveId" clId="{E7CAFA7D-2508-4CB8-922C-065E04D768E7}" dt="2021-05-07T17:47:57.452" v="249" actId="478"/>
          <ac:spMkLst>
            <pc:docMk/>
            <pc:sldMk cId="3500813704" sldId="559"/>
            <ac:spMk id="2" creationId="{AA70E574-DB9C-44D6-BF2F-7287B1160CF5}"/>
          </ac:spMkLst>
        </pc:spChg>
        <pc:spChg chg="del">
          <ac:chgData name="mahendra.cdac@gmail.com" userId="036982265d87b8e5" providerId="LiveId" clId="{E7CAFA7D-2508-4CB8-922C-065E04D768E7}" dt="2021-05-07T17:47:52.770" v="248" actId="478"/>
          <ac:spMkLst>
            <pc:docMk/>
            <pc:sldMk cId="3500813704" sldId="559"/>
            <ac:spMk id="7173" creationId="{00000000-0000-0000-0000-000000000000}"/>
          </ac:spMkLst>
        </pc:spChg>
      </pc:sldChg>
      <pc:sldChg chg="modSp mod">
        <pc:chgData name="mahendra.cdac@gmail.com" userId="036982265d87b8e5" providerId="LiveId" clId="{E7CAFA7D-2508-4CB8-922C-065E04D768E7}" dt="2021-05-10T06:34:47.824" v="401" actId="20577"/>
        <pc:sldMkLst>
          <pc:docMk/>
          <pc:sldMk cId="912254950" sldId="857"/>
        </pc:sldMkLst>
        <pc:spChg chg="mod">
          <ac:chgData name="mahendra.cdac@gmail.com" userId="036982265d87b8e5" providerId="LiveId" clId="{E7CAFA7D-2508-4CB8-922C-065E04D768E7}" dt="2021-05-10T06:34:47.824" v="401" actId="20577"/>
          <ac:spMkLst>
            <pc:docMk/>
            <pc:sldMk cId="912254950" sldId="857"/>
            <ac:spMk id="3" creationId="{00000000-0000-0000-0000-000000000000}"/>
          </ac:spMkLst>
        </pc:spChg>
      </pc:sldChg>
      <pc:sldChg chg="modSp mod">
        <pc:chgData name="mahendra.cdac@gmail.com" userId="036982265d87b8e5" providerId="LiveId" clId="{E7CAFA7D-2508-4CB8-922C-065E04D768E7}" dt="2021-05-07T17:03:08.358" v="136" actId="20577"/>
        <pc:sldMkLst>
          <pc:docMk/>
          <pc:sldMk cId="3143832942" sldId="858"/>
        </pc:sldMkLst>
        <pc:spChg chg="mod">
          <ac:chgData name="mahendra.cdac@gmail.com" userId="036982265d87b8e5" providerId="LiveId" clId="{E7CAFA7D-2508-4CB8-922C-065E04D768E7}" dt="2021-05-07T17:03:08.358" v="136" actId="20577"/>
          <ac:spMkLst>
            <pc:docMk/>
            <pc:sldMk cId="3143832942" sldId="858"/>
            <ac:spMk id="5" creationId="{00000000-0000-0000-0000-000000000000}"/>
          </ac:spMkLst>
        </pc:spChg>
        <pc:spChg chg="mod">
          <ac:chgData name="mahendra.cdac@gmail.com" userId="036982265d87b8e5" providerId="LiveId" clId="{E7CAFA7D-2508-4CB8-922C-065E04D768E7}" dt="2021-05-07T17:02:57.347" v="134" actId="20577"/>
          <ac:spMkLst>
            <pc:docMk/>
            <pc:sldMk cId="3143832942" sldId="858"/>
            <ac:spMk id="6" creationId="{00000000-0000-0000-0000-000000000000}"/>
          </ac:spMkLst>
        </pc:spChg>
      </pc:sldChg>
      <pc:sldChg chg="modSp mod">
        <pc:chgData name="mahendra.cdac@gmail.com" userId="036982265d87b8e5" providerId="LiveId" clId="{E7CAFA7D-2508-4CB8-922C-065E04D768E7}" dt="2021-05-07T16:50:31.301" v="64" actId="255"/>
        <pc:sldMkLst>
          <pc:docMk/>
          <pc:sldMk cId="2133435287" sldId="859"/>
        </pc:sldMkLst>
        <pc:spChg chg="mod">
          <ac:chgData name="mahendra.cdac@gmail.com" userId="036982265d87b8e5" providerId="LiveId" clId="{E7CAFA7D-2508-4CB8-922C-065E04D768E7}" dt="2021-05-07T16:50:31.301" v="64" actId="255"/>
          <ac:spMkLst>
            <pc:docMk/>
            <pc:sldMk cId="2133435287" sldId="859"/>
            <ac:spMk id="3" creationId="{00000000-0000-0000-0000-000000000000}"/>
          </ac:spMkLst>
        </pc:spChg>
      </pc:sldChg>
      <pc:sldChg chg="modSp mod">
        <pc:chgData name="mahendra.cdac@gmail.com" userId="036982265d87b8e5" providerId="LiveId" clId="{E7CAFA7D-2508-4CB8-922C-065E04D768E7}" dt="2021-05-09T12:58:40.556" v="310" actId="20577"/>
        <pc:sldMkLst>
          <pc:docMk/>
          <pc:sldMk cId="4198475056" sldId="868"/>
        </pc:sldMkLst>
        <pc:spChg chg="mod">
          <ac:chgData name="mahendra.cdac@gmail.com" userId="036982265d87b8e5" providerId="LiveId" clId="{E7CAFA7D-2508-4CB8-922C-065E04D768E7}" dt="2021-05-09T12:58:40.556" v="310" actId="20577"/>
          <ac:spMkLst>
            <pc:docMk/>
            <pc:sldMk cId="4198475056" sldId="868"/>
            <ac:spMk id="9" creationId="{00000000-0000-0000-0000-000000000000}"/>
          </ac:spMkLst>
        </pc:spChg>
      </pc:sldChg>
      <pc:sldChg chg="modSp mod">
        <pc:chgData name="mahendra.cdac@gmail.com" userId="036982265d87b8e5" providerId="LiveId" clId="{E7CAFA7D-2508-4CB8-922C-065E04D768E7}" dt="2021-05-07T17:42:22.603" v="247" actId="20577"/>
        <pc:sldMkLst>
          <pc:docMk/>
          <pc:sldMk cId="1681086374" sldId="924"/>
        </pc:sldMkLst>
        <pc:spChg chg="mod">
          <ac:chgData name="mahendra.cdac@gmail.com" userId="036982265d87b8e5" providerId="LiveId" clId="{E7CAFA7D-2508-4CB8-922C-065E04D768E7}" dt="2021-05-07T17:42:22.603" v="247" actId="20577"/>
          <ac:spMkLst>
            <pc:docMk/>
            <pc:sldMk cId="1681086374" sldId="924"/>
            <ac:spMk id="3" creationId="{00000000-0000-0000-0000-000000000000}"/>
          </ac:spMkLst>
        </pc:spChg>
      </pc:sldChg>
      <pc:sldChg chg="modSp mod">
        <pc:chgData name="mahendra.cdac@gmail.com" userId="036982265d87b8e5" providerId="LiveId" clId="{E7CAFA7D-2508-4CB8-922C-065E04D768E7}" dt="2021-05-07T16:40:28.442" v="17" actId="20577"/>
        <pc:sldMkLst>
          <pc:docMk/>
          <pc:sldMk cId="3795757924" sldId="994"/>
        </pc:sldMkLst>
        <pc:spChg chg="mod">
          <ac:chgData name="mahendra.cdac@gmail.com" userId="036982265d87b8e5" providerId="LiveId" clId="{E7CAFA7D-2508-4CB8-922C-065E04D768E7}" dt="2021-05-07T16:40:28.442" v="17" actId="20577"/>
          <ac:spMkLst>
            <pc:docMk/>
            <pc:sldMk cId="3795757924" sldId="994"/>
            <ac:spMk id="6" creationId="{00000000-0000-0000-0000-000000000000}"/>
          </ac:spMkLst>
        </pc:spChg>
      </pc:sldChg>
      <pc:sldChg chg="modSp mod">
        <pc:chgData name="mahendra.cdac@gmail.com" userId="036982265d87b8e5" providerId="LiveId" clId="{E7CAFA7D-2508-4CB8-922C-065E04D768E7}" dt="2021-05-07T17:05:12.893" v="162" actId="20577"/>
        <pc:sldMkLst>
          <pc:docMk/>
          <pc:sldMk cId="3795757924" sldId="996"/>
        </pc:sldMkLst>
        <pc:spChg chg="mod">
          <ac:chgData name="mahendra.cdac@gmail.com" userId="036982265d87b8e5" providerId="LiveId" clId="{E7CAFA7D-2508-4CB8-922C-065E04D768E7}" dt="2021-05-07T17:05:12.893" v="162" actId="20577"/>
          <ac:spMkLst>
            <pc:docMk/>
            <pc:sldMk cId="3795757924" sldId="996"/>
            <ac:spMk id="6" creationId="{00000000-0000-0000-0000-000000000000}"/>
          </ac:spMkLst>
        </pc:spChg>
        <pc:spChg chg="mod">
          <ac:chgData name="mahendra.cdac@gmail.com" userId="036982265d87b8e5" providerId="LiveId" clId="{E7CAFA7D-2508-4CB8-922C-065E04D768E7}" dt="2021-05-07T17:03:55.191" v="144" actId="20577"/>
          <ac:spMkLst>
            <pc:docMk/>
            <pc:sldMk cId="3795757924" sldId="996"/>
            <ac:spMk id="35842" creationId="{00000000-0000-0000-0000-000000000000}"/>
          </ac:spMkLst>
        </pc:spChg>
      </pc:sldChg>
      <pc:sldChg chg="modSp mod">
        <pc:chgData name="mahendra.cdac@gmail.com" userId="036982265d87b8e5" providerId="LiveId" clId="{E7CAFA7D-2508-4CB8-922C-065E04D768E7}" dt="2021-05-07T17:10:00.903" v="244" actId="20577"/>
        <pc:sldMkLst>
          <pc:docMk/>
          <pc:sldMk cId="3795757924" sldId="1000"/>
        </pc:sldMkLst>
        <pc:spChg chg="mod">
          <ac:chgData name="mahendra.cdac@gmail.com" userId="036982265d87b8e5" providerId="LiveId" clId="{E7CAFA7D-2508-4CB8-922C-065E04D768E7}" dt="2021-05-07T17:10:00.903" v="244" actId="20577"/>
          <ac:spMkLst>
            <pc:docMk/>
            <pc:sldMk cId="3795757924" sldId="1000"/>
            <ac:spMk id="6" creationId="{00000000-0000-0000-0000-000000000000}"/>
          </ac:spMkLst>
        </pc:spChg>
      </pc:sldChg>
      <pc:sldChg chg="addSp delSp modSp add mod delAnim">
        <pc:chgData name="mahendra.cdac@gmail.com" userId="036982265d87b8e5" providerId="LiveId" clId="{E7CAFA7D-2508-4CB8-922C-065E04D768E7}" dt="2021-05-09T13:24:22.037" v="358" actId="6549"/>
        <pc:sldMkLst>
          <pc:docMk/>
          <pc:sldMk cId="2243986357" sldId="1001"/>
        </pc:sldMkLst>
        <pc:spChg chg="add del mod">
          <ac:chgData name="mahendra.cdac@gmail.com" userId="036982265d87b8e5" providerId="LiveId" clId="{E7CAFA7D-2508-4CB8-922C-065E04D768E7}" dt="2021-05-09T12:57:58.652" v="288" actId="478"/>
          <ac:spMkLst>
            <pc:docMk/>
            <pc:sldMk cId="2243986357" sldId="1001"/>
            <ac:spMk id="2" creationId="{FBF7F0AA-4C49-41A4-AE66-7C1EE133A6F5}"/>
          </ac:spMkLst>
        </pc:spChg>
        <pc:spChg chg="add del">
          <ac:chgData name="mahendra.cdac@gmail.com" userId="036982265d87b8e5" providerId="LiveId" clId="{E7CAFA7D-2508-4CB8-922C-065E04D768E7}" dt="2021-05-09T12:57:58.652" v="288" actId="478"/>
          <ac:spMkLst>
            <pc:docMk/>
            <pc:sldMk cId="2243986357" sldId="1001"/>
            <ac:spMk id="3" creationId="{4AE7B657-EA0F-4283-86C7-61C2BE45B5C0}"/>
          </ac:spMkLst>
        </pc:spChg>
        <pc:spChg chg="add mod">
          <ac:chgData name="mahendra.cdac@gmail.com" userId="036982265d87b8e5" providerId="LiveId" clId="{E7CAFA7D-2508-4CB8-922C-065E04D768E7}" dt="2021-05-09T13:24:22.037" v="358" actId="6549"/>
          <ac:spMkLst>
            <pc:docMk/>
            <pc:sldMk cId="2243986357" sldId="1001"/>
            <ac:spMk id="4" creationId="{60575FBF-34B3-44B7-A1A7-53BFB59CD657}"/>
          </ac:spMkLst>
        </pc:spChg>
        <pc:spChg chg="del">
          <ac:chgData name="mahendra.cdac@gmail.com" userId="036982265d87b8e5" providerId="LiveId" clId="{E7CAFA7D-2508-4CB8-922C-065E04D768E7}" dt="2021-05-09T12:56:18.957" v="283" actId="478"/>
          <ac:spMkLst>
            <pc:docMk/>
            <pc:sldMk cId="2243986357" sldId="1001"/>
            <ac:spMk id="8" creationId="{00000000-0000-0000-0000-000000000000}"/>
          </ac:spMkLst>
        </pc:spChg>
        <pc:spChg chg="del">
          <ac:chgData name="mahendra.cdac@gmail.com" userId="036982265d87b8e5" providerId="LiveId" clId="{E7CAFA7D-2508-4CB8-922C-065E04D768E7}" dt="2021-05-09T12:56:23.032" v="284" actId="478"/>
          <ac:spMkLst>
            <pc:docMk/>
            <pc:sldMk cId="2243986357" sldId="1001"/>
            <ac:spMk id="10" creationId="{00000000-0000-0000-0000-000000000000}"/>
          </ac:spMkLst>
        </pc:spChg>
        <pc:spChg chg="mod">
          <ac:chgData name="mahendra.cdac@gmail.com" userId="036982265d87b8e5" providerId="LiveId" clId="{E7CAFA7D-2508-4CB8-922C-065E04D768E7}" dt="2021-05-09T12:57:05.486" v="285" actId="20577"/>
          <ac:spMkLst>
            <pc:docMk/>
            <pc:sldMk cId="2243986357" sldId="1001"/>
            <ac:spMk id="2253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F4BBD43-66E3-414C-B44C-FA4D5A9517BD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6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71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2" name="Text Box 2"/>
          <p:cNvSpPr txBox="1">
            <a:spLocks noChangeArrowheads="1"/>
          </p:cNvSpPr>
          <p:nvPr/>
        </p:nvSpPr>
        <p:spPr bwMode="auto">
          <a:xfrm>
            <a:off x="122413" y="5634387"/>
            <a:ext cx="6670780" cy="13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903" tIns="39452" rIns="78903" bIns="39452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a-spec</a:t>
            </a:r>
          </a:p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Is an optional array specification, enclosed in parentheses. If POINTER or ALLOCATABLE is specified, the array is deferred shape; otherwise, it is explicit shape. In an explicit-shape specification, each bound must be a constant scalar integer expression.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F4BBD43-66E3-414C-B44C-FA4D5A9517BD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8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71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2" name="Text Box 2"/>
          <p:cNvSpPr txBox="1">
            <a:spLocks noChangeArrowheads="1"/>
          </p:cNvSpPr>
          <p:nvPr/>
        </p:nvSpPr>
        <p:spPr bwMode="auto">
          <a:xfrm>
            <a:off x="122413" y="5634387"/>
            <a:ext cx="6670780" cy="13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903" tIns="39452" rIns="78903" bIns="39452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a-spec</a:t>
            </a:r>
          </a:p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Is an optional array specification, enclosed in parentheses. If POINTER or ALLOCATABLE is specified, the array is deferred shape; otherwise, it is explicit shape. In an explicit-shape specification, each bound must be a constant scalar integer expression.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F4BBD43-66E3-414C-B44C-FA4D5A9517BD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9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71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2" name="Text Box 2"/>
          <p:cNvSpPr txBox="1">
            <a:spLocks noChangeArrowheads="1"/>
          </p:cNvSpPr>
          <p:nvPr/>
        </p:nvSpPr>
        <p:spPr bwMode="auto">
          <a:xfrm>
            <a:off x="122413" y="5634387"/>
            <a:ext cx="6670780" cy="13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903" tIns="39452" rIns="78903" bIns="39452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a-spec</a:t>
            </a:r>
          </a:p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Is an optional array specification, enclosed in parentheses. If POINTER or ALLOCATABLE is specified, the array is deferred shape; otherwise, it is explicit shape. In an explicit-shape specification, each bound must be a constant scalar integer expression.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F4BBD43-66E3-414C-B44C-FA4D5A9517BD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10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71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2" name="Text Box 2"/>
          <p:cNvSpPr txBox="1">
            <a:spLocks noChangeArrowheads="1"/>
          </p:cNvSpPr>
          <p:nvPr/>
        </p:nvSpPr>
        <p:spPr bwMode="auto">
          <a:xfrm>
            <a:off x="122413" y="5634387"/>
            <a:ext cx="6670780" cy="13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903" tIns="39452" rIns="78903" bIns="39452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a-spec</a:t>
            </a:r>
          </a:p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Is an optional array specification, enclosed in parentheses. If POINTER or ALLOCATABLE is specified, the array is deferred shape; otherwise, it is explicit shape. In an explicit-shape specification, each bound must be a constant scalar integer expression.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85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2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4learn.com/c-programs/c-program-display-array-elements-addresse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4learn.com/c-programs/searching-element-in-array.html" TargetMode="External"/><Relationship Id="rId5" Type="http://schemas.openxmlformats.org/officeDocument/2006/relationships/hyperlink" Target="http://www.c4learn.com/c-programs/find-smallest-element-in-array-in-c.html" TargetMode="External"/><Relationship Id="rId4" Type="http://schemas.openxmlformats.org/officeDocument/2006/relationships/hyperlink" Target="http://www.c4learn.com/c-programs/addition-of-all-elements-in-array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35008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113773"/>
            <a:ext cx="881712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1-D Array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95841" y="914400"/>
            <a:ext cx="8817120" cy="13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706720" cy="499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sz="2000" b="1" dirty="0">
                <a:solidFill>
                  <a:schemeClr val="tx2"/>
                </a:solidFill>
              </a:rPr>
              <a:t>1-D Array Program</a:t>
            </a:r>
          </a:p>
          <a:p>
            <a:r>
              <a:rPr lang="en-US" sz="2000" b="1" dirty="0">
                <a:solidFill>
                  <a:schemeClr val="tx2"/>
                </a:solidFill>
                <a:hlinkClick r:id="rId3" tooltip="C Program to display array elements with addresses"/>
              </a:rPr>
              <a:t>Write a C Program to display one dimensional array elements with addresses</a:t>
            </a:r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  <a:hlinkClick r:id="rId3" tooltip="C Program to display array elements with addresses"/>
              </a:rPr>
              <a:t>Write a C Program to </a:t>
            </a:r>
            <a:r>
              <a:rPr lang="en-US" sz="2000" b="1" dirty="0">
                <a:solidFill>
                  <a:schemeClr val="tx2"/>
                </a:solidFill>
                <a:hlinkClick r:id="rId4" tooltip="C Program to Calculate Addition of All Elements in Array"/>
              </a:rPr>
              <a:t>Calculate Addition </a:t>
            </a:r>
            <a:r>
              <a:rPr lang="en-US" sz="2000" b="1" dirty="0" smtClean="0">
                <a:solidFill>
                  <a:schemeClr val="tx2"/>
                </a:solidFill>
                <a:hlinkClick r:id="rId4" tooltip="C Program to Calculate Addition of All Elements in Array"/>
              </a:rPr>
              <a:t>and average of </a:t>
            </a:r>
            <a:r>
              <a:rPr lang="en-US" sz="2000" b="1" dirty="0">
                <a:solidFill>
                  <a:schemeClr val="tx2"/>
                </a:solidFill>
                <a:hlinkClick r:id="rId4" tooltip="C Program to Calculate Addition of All Elements in Array"/>
              </a:rPr>
              <a:t>All Elements in </a:t>
            </a:r>
            <a:r>
              <a:rPr lang="en-US" sz="2000" b="1" dirty="0">
                <a:solidFill>
                  <a:schemeClr val="tx2"/>
                </a:solidFill>
                <a:hlinkClick r:id="rId3" tooltip="C Program to display array elements with addresses"/>
              </a:rPr>
              <a:t>one dimensional array </a:t>
            </a:r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  <a:hlinkClick r:id="rId3" tooltip="C Program to display array elements with addresses"/>
              </a:rPr>
              <a:t>Write a C Program to </a:t>
            </a:r>
            <a:r>
              <a:rPr lang="en-US" sz="2000" b="1" dirty="0">
                <a:solidFill>
                  <a:schemeClr val="tx2"/>
                </a:solidFill>
                <a:hlinkClick r:id="rId5" tooltip="C Program to Find Smallest Element in Array in C Programming"/>
              </a:rPr>
              <a:t>Find Greatest  Element in Array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  <a:hlinkClick r:id="rId4" tooltip="C Program to Calculate Addition of All Elements in Array"/>
              </a:rPr>
              <a:t>in </a:t>
            </a:r>
            <a:r>
              <a:rPr lang="en-US" sz="2000" b="1" dirty="0">
                <a:solidFill>
                  <a:schemeClr val="tx2"/>
                </a:solidFill>
                <a:hlinkClick r:id="rId3" tooltip="C Program to display array elements with addresses"/>
              </a:rPr>
              <a:t>one dimensional array </a:t>
            </a:r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  <a:hlinkClick r:id="rId3" tooltip="C Program to display array elements with addresses"/>
              </a:rPr>
              <a:t>Write </a:t>
            </a:r>
            <a:r>
              <a:rPr lang="en-US" sz="2000" b="1" dirty="0">
                <a:solidFill>
                  <a:schemeClr val="tx2"/>
                </a:solidFill>
                <a:hlinkClick r:id="rId3" tooltip="C Program to display array elements with addresses"/>
              </a:rPr>
              <a:t>a C Program to </a:t>
            </a:r>
            <a:r>
              <a:rPr lang="en-US" sz="2000" b="1" dirty="0">
                <a:hlinkClick r:id="rId6" tooltip="C Program to Search an element in Array"/>
              </a:rPr>
              <a:t>Search an element in 1-D Array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>
              <a:solidFill>
                <a:schemeClr val="tx2"/>
              </a:solidFill>
            </a:endParaRPr>
          </a:p>
          <a:p>
            <a:endParaRPr lang="en-US" sz="2000" b="1" dirty="0">
              <a:solidFill>
                <a:schemeClr val="tx2"/>
              </a:solidFill>
            </a:endParaRPr>
          </a:p>
          <a:p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5757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Multidimensional Arrays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10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Multidimensional Arrays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1009471"/>
            <a:ext cx="8382000" cy="169828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Arrays with more than one dimension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2D Arrays : grid of rows and columns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GCC allows arrays of up to 29 dimensions        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source:linuxtopia.com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an array of more than three dimensions is very rare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" y="2971897"/>
            <a:ext cx="8249520" cy="83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IN" sz="1700" dirty="0">
                <a:solidFill>
                  <a:srgbClr val="800000"/>
                </a:solidFill>
              </a:rPr>
              <a:t> </a:t>
            </a:r>
            <a:r>
              <a:rPr lang="en-IN" sz="1700" b="1" dirty="0">
                <a:solidFill>
                  <a:srgbClr val="800000"/>
                </a:solidFill>
              </a:rPr>
              <a:t>Representing a double dimension Array</a:t>
            </a:r>
            <a:endParaRPr lang="en-IN" sz="1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>
              <a:spcAft>
                <a:spcPts val="1293"/>
              </a:spcAft>
            </a:pPr>
            <a:r>
              <a:rPr lang="en-IN" sz="1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  <a:ea typeface="+mn-ea"/>
                <a:cs typeface="+mn-cs"/>
              </a:rPr>
              <a:t>integer a[3] [4] ;</a:t>
            </a:r>
          </a:p>
        </p:txBody>
      </p:sp>
      <p:pic>
        <p:nvPicPr>
          <p:cNvPr id="75778" name="Picture 2" descr="two_dimensional_arrays in c Programm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267200"/>
            <a:ext cx="6172200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3343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457200" y="2133600"/>
            <a:ext cx="2492990" cy="1138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 mat[2][3];</a:t>
            </a:r>
          </a:p>
          <a:p>
            <a:pPr>
              <a:spcBef>
                <a:spcPct val="20000"/>
              </a:spcBef>
            </a:pPr>
            <a:endParaRPr lang="en-US" altLang="en-US" sz="20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000" b="1" dirty="0">
                <a:latin typeface="Courier New" pitchFamily="49" charset="0"/>
              </a:rPr>
              <a:t>mat[1][0] = 17;</a:t>
            </a:r>
          </a:p>
        </p:txBody>
      </p:sp>
      <p:grpSp>
        <p:nvGrpSpPr>
          <p:cNvPr id="21511" name="Group 4"/>
          <p:cNvGrpSpPr>
            <a:grpSpLocks/>
          </p:cNvGrpSpPr>
          <p:nvPr/>
        </p:nvGrpSpPr>
        <p:grpSpPr bwMode="auto">
          <a:xfrm>
            <a:off x="4572000" y="1371600"/>
            <a:ext cx="4116388" cy="2743200"/>
            <a:chOff x="1583" y="2352"/>
            <a:chExt cx="2593" cy="1728"/>
          </a:xfrm>
        </p:grpSpPr>
        <p:sp>
          <p:nvSpPr>
            <p:cNvPr id="21514" name="Rectangle 5"/>
            <p:cNvSpPr>
              <a:spLocks noChangeArrowheads="1"/>
            </p:cNvSpPr>
            <p:nvPr/>
          </p:nvSpPr>
          <p:spPr bwMode="auto">
            <a:xfrm>
              <a:off x="2256" y="3792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mat[0][0]</a:t>
              </a:r>
            </a:p>
          </p:txBody>
        </p:sp>
        <p:sp>
          <p:nvSpPr>
            <p:cNvPr id="21515" name="Rectangle 6"/>
            <p:cNvSpPr>
              <a:spLocks noChangeArrowheads="1"/>
            </p:cNvSpPr>
            <p:nvPr/>
          </p:nvSpPr>
          <p:spPr bwMode="auto">
            <a:xfrm>
              <a:off x="2256" y="3504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mat[0][1]</a:t>
              </a:r>
            </a:p>
          </p:txBody>
        </p:sp>
        <p:sp>
          <p:nvSpPr>
            <p:cNvPr id="21516" name="Rectangle 7"/>
            <p:cNvSpPr>
              <a:spLocks noChangeArrowheads="1"/>
            </p:cNvSpPr>
            <p:nvPr/>
          </p:nvSpPr>
          <p:spPr bwMode="auto">
            <a:xfrm>
              <a:off x="2256" y="3216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mat[0][2]</a:t>
              </a: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1586" y="3823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0x1000</a:t>
              </a:r>
            </a:p>
          </p:txBody>
        </p:sp>
        <p:sp>
          <p:nvSpPr>
            <p:cNvPr id="21518" name="Text Box 9"/>
            <p:cNvSpPr txBox="1">
              <a:spLocks noChangeArrowheads="1"/>
            </p:cNvSpPr>
            <p:nvPr/>
          </p:nvSpPr>
          <p:spPr bwMode="auto">
            <a:xfrm>
              <a:off x="1586" y="3535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Tahoma" pitchFamily="34" charset="0"/>
                </a:rPr>
                <a:t>0x1004</a:t>
              </a:r>
            </a:p>
          </p:txBody>
        </p:sp>
        <p:sp>
          <p:nvSpPr>
            <p:cNvPr id="21519" name="Text Box 10"/>
            <p:cNvSpPr txBox="1">
              <a:spLocks noChangeArrowheads="1"/>
            </p:cNvSpPr>
            <p:nvPr/>
          </p:nvSpPr>
          <p:spPr bwMode="auto">
            <a:xfrm>
              <a:off x="1586" y="3247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0x1008</a:t>
              </a:r>
            </a:p>
          </p:txBody>
        </p:sp>
        <p:sp>
          <p:nvSpPr>
            <p:cNvPr id="21520" name="Rectangle 11"/>
            <p:cNvSpPr>
              <a:spLocks noChangeArrowheads="1"/>
            </p:cNvSpPr>
            <p:nvPr/>
          </p:nvSpPr>
          <p:spPr bwMode="auto">
            <a:xfrm>
              <a:off x="2256" y="2928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mat[1][0]</a:t>
              </a:r>
            </a:p>
          </p:txBody>
        </p:sp>
        <p:sp>
          <p:nvSpPr>
            <p:cNvPr id="21521" name="Rectangle 12"/>
            <p:cNvSpPr>
              <a:spLocks noChangeArrowheads="1"/>
            </p:cNvSpPr>
            <p:nvPr/>
          </p:nvSpPr>
          <p:spPr bwMode="auto">
            <a:xfrm>
              <a:off x="2256" y="2640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mat[1][1]</a:t>
              </a:r>
            </a:p>
          </p:txBody>
        </p:sp>
        <p:sp>
          <p:nvSpPr>
            <p:cNvPr id="21522" name="Rectangle 13"/>
            <p:cNvSpPr>
              <a:spLocks noChangeArrowheads="1"/>
            </p:cNvSpPr>
            <p:nvPr/>
          </p:nvSpPr>
          <p:spPr bwMode="auto">
            <a:xfrm>
              <a:off x="2256" y="2352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mat[1][2]</a:t>
              </a:r>
            </a:p>
          </p:txBody>
        </p:sp>
        <p:sp>
          <p:nvSpPr>
            <p:cNvPr id="21523" name="Text Box 14"/>
            <p:cNvSpPr txBox="1">
              <a:spLocks noChangeArrowheads="1"/>
            </p:cNvSpPr>
            <p:nvPr/>
          </p:nvSpPr>
          <p:spPr bwMode="auto">
            <a:xfrm>
              <a:off x="1583" y="2959"/>
              <a:ext cx="5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0x100C</a:t>
              </a:r>
            </a:p>
          </p:txBody>
        </p:sp>
        <p:sp>
          <p:nvSpPr>
            <p:cNvPr id="21524" name="Text Box 15"/>
            <p:cNvSpPr txBox="1">
              <a:spLocks noChangeArrowheads="1"/>
            </p:cNvSpPr>
            <p:nvPr/>
          </p:nvSpPr>
          <p:spPr bwMode="auto">
            <a:xfrm>
              <a:off x="1586" y="2671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0x1010</a:t>
              </a:r>
            </a:p>
          </p:txBody>
        </p:sp>
        <p:sp>
          <p:nvSpPr>
            <p:cNvPr id="21525" name="Text Box 16"/>
            <p:cNvSpPr txBox="1">
              <a:spLocks noChangeArrowheads="1"/>
            </p:cNvSpPr>
            <p:nvPr/>
          </p:nvSpPr>
          <p:spPr bwMode="auto">
            <a:xfrm>
              <a:off x="1586" y="2383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0x1014</a:t>
              </a:r>
            </a:p>
          </p:txBody>
        </p:sp>
      </p:grpSp>
      <p:sp>
        <p:nvSpPr>
          <p:cNvPr id="21512" name="Text Box 17"/>
          <p:cNvSpPr txBox="1">
            <a:spLocks noChangeArrowheads="1"/>
          </p:cNvSpPr>
          <p:nvPr/>
        </p:nvSpPr>
        <p:spPr bwMode="auto">
          <a:xfrm>
            <a:off x="457200" y="4371808"/>
            <a:ext cx="4535216" cy="210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Tahoma" pitchFamily="34" charset="0"/>
              </a:rPr>
              <a:t>What happens when you initialize</a:t>
            </a:r>
          </a:p>
          <a:p>
            <a:pPr>
              <a:spcBef>
                <a:spcPct val="20000"/>
              </a:spcBef>
            </a:pPr>
            <a:endParaRPr lang="en-US" altLang="en-US" sz="2000" dirty="0">
              <a:latin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000" b="1" dirty="0">
                <a:latin typeface="Courier New" pitchFamily="49" charset="0"/>
              </a:rPr>
              <a:t>  mat[0][3] = 20;</a:t>
            </a:r>
          </a:p>
          <a:p>
            <a:pPr>
              <a:spcBef>
                <a:spcPct val="20000"/>
              </a:spcBef>
            </a:pPr>
            <a:endParaRPr lang="en-US" altLang="en-US" sz="1800" b="1" dirty="0">
              <a:latin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Tahoma" pitchFamily="34" charset="0"/>
              </a:rPr>
              <a:t>No bounds checking…causes no error</a:t>
            </a:r>
          </a:p>
          <a:p>
            <a:pPr>
              <a:spcBef>
                <a:spcPct val="20000"/>
              </a:spcBef>
            </a:pPr>
            <a:endParaRPr lang="en-US" altLang="en-US" sz="1800" b="1" dirty="0">
              <a:latin typeface="Tahoma" pitchFamily="34" charset="0"/>
            </a:endParaRPr>
          </a:p>
        </p:txBody>
      </p:sp>
      <p:sp>
        <p:nvSpPr>
          <p:cNvPr id="20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113773"/>
            <a:ext cx="906780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Memory Representation – 2D Arrays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1469410" y="3192463"/>
            <a:ext cx="283190" cy="608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094093" y="3778250"/>
            <a:ext cx="2087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3300"/>
                </a:solidFill>
                <a:latin typeface="Tahoma" pitchFamily="34" charset="0"/>
              </a:rPr>
              <a:t>Valid Initialization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7975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2D Arrays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38862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9144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A[3][3]={1,2,3,4,5,6,7,8,9};</a:t>
            </a:r>
          </a:p>
          <a:p>
            <a:r>
              <a:rPr lang="en-US" dirty="0"/>
              <a:t>A[3][3]={ {1,2,3},{4,5,6},{7,8,9} };  // array of 1D array</a:t>
            </a:r>
          </a:p>
          <a:p>
            <a:r>
              <a:rPr lang="en-US" dirty="0"/>
              <a:t>a[0][1] = a[0][0] + Size of Data Type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981200"/>
            <a:ext cx="38671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7800" y="5266789"/>
          <a:ext cx="685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59068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               +0     +4       +8          +12     +16      etc.</a:t>
            </a:r>
          </a:p>
          <a:p>
            <a:r>
              <a:rPr lang="en-US" b="1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xmlns="" val="41984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Initializing  2D Arrays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990600"/>
            <a:ext cx="5105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a[3][2] = { </a:t>
            </a:r>
          </a:p>
          <a:p>
            <a:r>
              <a:rPr lang="en-US" dirty="0"/>
              <a:t>			{ 1, 4 }, </a:t>
            </a:r>
          </a:p>
          <a:p>
            <a:r>
              <a:rPr lang="en-US" dirty="0"/>
              <a:t>			{ 5, 2 },</a:t>
            </a:r>
          </a:p>
          <a:p>
            <a:r>
              <a:rPr lang="en-US" dirty="0"/>
              <a:t>			 { 6, 5 }</a:t>
            </a:r>
          </a:p>
          <a:p>
            <a:r>
              <a:rPr lang="en-US" dirty="0"/>
              <a:t>		};</a:t>
            </a:r>
          </a:p>
          <a:p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{ </a:t>
            </a:r>
          </a:p>
          <a:p>
            <a:r>
              <a:rPr lang="en-US" b="1" dirty="0"/>
              <a:t>	for</a:t>
            </a:r>
            <a:r>
              <a:rPr lang="en-US" dirty="0"/>
              <a:t> (j = 0; j &lt; 2; j++)</a:t>
            </a:r>
          </a:p>
          <a:p>
            <a:r>
              <a:rPr lang="en-US" dirty="0"/>
              <a:t> 	{ 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 ", a[</a:t>
            </a:r>
            <a:r>
              <a:rPr lang="en-US" dirty="0" err="1"/>
              <a:t>i</a:t>
            </a:r>
            <a:r>
              <a:rPr lang="en-US" dirty="0"/>
              <a:t>][j]);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 } </a:t>
            </a:r>
          </a:p>
          <a:p>
            <a:r>
              <a:rPr lang="en-US" b="1" dirty="0"/>
              <a:t>	return</a:t>
            </a:r>
            <a:r>
              <a:rPr lang="en-US" dirty="0"/>
              <a:t> 0;</a:t>
            </a:r>
          </a:p>
          <a:p>
            <a:endParaRPr lang="en-US" dirty="0"/>
          </a:p>
          <a:p>
            <a:r>
              <a:rPr lang="en-US" dirty="0"/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35052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1 4 </a:t>
            </a:r>
          </a:p>
          <a:p>
            <a:r>
              <a:rPr lang="en-US" dirty="0"/>
              <a:t>5 2 </a:t>
            </a:r>
          </a:p>
          <a:p>
            <a:r>
              <a:rPr lang="en-US" dirty="0"/>
              <a:t>6 5</a:t>
            </a:r>
          </a:p>
        </p:txBody>
      </p:sp>
    </p:spTree>
    <p:extLst>
      <p:ext uri="{BB962C8B-B14F-4D97-AF65-F5344CB8AC3E}">
        <p14:creationId xmlns:p14="http://schemas.microsoft.com/office/powerpoint/2010/main" xmlns="" val="41984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Initializing  2D Arrays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990600"/>
            <a:ext cx="5105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a[3][2] = { 1, 4, 5, 2, 6, 5 };</a:t>
            </a:r>
          </a:p>
          <a:p>
            <a:endParaRPr lang="en-US" dirty="0"/>
          </a:p>
          <a:p>
            <a:r>
              <a:rPr lang="en-US" dirty="0"/>
              <a:t>	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	{ </a:t>
            </a:r>
          </a:p>
          <a:p>
            <a:r>
              <a:rPr lang="en-US" b="1" dirty="0"/>
              <a:t>		for</a:t>
            </a:r>
            <a:r>
              <a:rPr lang="en-US" dirty="0"/>
              <a:t> (j = 0; j &lt; 2; j++)</a:t>
            </a:r>
          </a:p>
          <a:p>
            <a:r>
              <a:rPr lang="en-US" dirty="0"/>
              <a:t> 		{ 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 ", a[</a:t>
            </a:r>
            <a:r>
              <a:rPr lang="en-US" dirty="0" err="1"/>
              <a:t>i</a:t>
            </a:r>
            <a:r>
              <a:rPr lang="en-US" dirty="0"/>
              <a:t>][j]); </a:t>
            </a:r>
          </a:p>
          <a:p>
            <a:r>
              <a:rPr lang="en-US" dirty="0"/>
              <a:t>		} 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	 } </a:t>
            </a:r>
          </a:p>
          <a:p>
            <a:r>
              <a:rPr lang="en-US" b="1" dirty="0"/>
              <a:t>	return</a:t>
            </a:r>
            <a:r>
              <a:rPr lang="en-US" dirty="0"/>
              <a:t> 0;</a:t>
            </a:r>
          </a:p>
          <a:p>
            <a:endParaRPr lang="en-US" dirty="0"/>
          </a:p>
          <a:p>
            <a:r>
              <a:rPr lang="en-US" dirty="0"/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35052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1 4 </a:t>
            </a:r>
          </a:p>
          <a:p>
            <a:r>
              <a:rPr lang="en-US" dirty="0"/>
              <a:t>5 2 </a:t>
            </a:r>
          </a:p>
          <a:p>
            <a:r>
              <a:rPr lang="en-US" dirty="0"/>
              <a:t>6 5</a:t>
            </a:r>
          </a:p>
        </p:txBody>
      </p:sp>
    </p:spTree>
    <p:extLst>
      <p:ext uri="{BB962C8B-B14F-4D97-AF65-F5344CB8AC3E}">
        <p14:creationId xmlns:p14="http://schemas.microsoft.com/office/powerpoint/2010/main" xmlns="" val="41984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Initializing  2D Arrays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990600"/>
            <a:ext cx="5105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a[3][2] = { </a:t>
            </a:r>
          </a:p>
          <a:p>
            <a:r>
              <a:rPr lang="en-US" dirty="0"/>
              <a:t>			{ 1 },</a:t>
            </a:r>
          </a:p>
          <a:p>
            <a:r>
              <a:rPr lang="en-US" dirty="0"/>
              <a:t>			{ 5 , 2 },</a:t>
            </a:r>
          </a:p>
          <a:p>
            <a:r>
              <a:rPr lang="en-US" dirty="0"/>
              <a:t>			 { 6 }</a:t>
            </a:r>
          </a:p>
          <a:p>
            <a:r>
              <a:rPr lang="en-US" dirty="0"/>
              <a:t>		 };</a:t>
            </a:r>
          </a:p>
          <a:p>
            <a:endParaRPr lang="en-US" dirty="0"/>
          </a:p>
          <a:p>
            <a:r>
              <a:rPr lang="en-US" dirty="0"/>
              <a:t>	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	{ </a:t>
            </a:r>
          </a:p>
          <a:p>
            <a:r>
              <a:rPr lang="en-US" b="1" dirty="0"/>
              <a:t>		for</a:t>
            </a:r>
            <a:r>
              <a:rPr lang="en-US" dirty="0"/>
              <a:t> (j = 0; j &lt; 2; j++)</a:t>
            </a:r>
          </a:p>
          <a:p>
            <a:r>
              <a:rPr lang="en-US" dirty="0"/>
              <a:t> 		{ 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 ", a[</a:t>
            </a:r>
            <a:r>
              <a:rPr lang="en-US" dirty="0" err="1"/>
              <a:t>i</a:t>
            </a:r>
            <a:r>
              <a:rPr lang="en-US" dirty="0"/>
              <a:t>][j]); </a:t>
            </a:r>
          </a:p>
          <a:p>
            <a:r>
              <a:rPr lang="en-US" dirty="0"/>
              <a:t>		} 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	 } </a:t>
            </a:r>
          </a:p>
          <a:p>
            <a:r>
              <a:rPr lang="en-US" b="1" dirty="0"/>
              <a:t>	return</a:t>
            </a:r>
            <a:r>
              <a:rPr lang="en-US" dirty="0"/>
              <a:t> 0;</a:t>
            </a:r>
          </a:p>
          <a:p>
            <a:endParaRPr lang="en-US" dirty="0"/>
          </a:p>
          <a:p>
            <a:r>
              <a:rPr lang="en-US" dirty="0"/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35052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1 0 </a:t>
            </a:r>
          </a:p>
          <a:p>
            <a:r>
              <a:rPr lang="en-US" dirty="0"/>
              <a:t>5 2 </a:t>
            </a:r>
          </a:p>
          <a:p>
            <a:r>
              <a:rPr lang="en-US" dirty="0"/>
              <a:t>6 0</a:t>
            </a:r>
          </a:p>
        </p:txBody>
      </p:sp>
    </p:spTree>
    <p:extLst>
      <p:ext uri="{BB962C8B-B14F-4D97-AF65-F5344CB8AC3E}">
        <p14:creationId xmlns:p14="http://schemas.microsoft.com/office/powerpoint/2010/main" xmlns="" val="41984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3D array – array of 2D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575FBF-34B3-44B7-A1A7-53BFB59CD657}"/>
              </a:ext>
            </a:extLst>
          </p:cNvPr>
          <p:cNvSpPr txBox="1"/>
          <p:nvPr/>
        </p:nvSpPr>
        <p:spPr>
          <a:xfrm>
            <a:off x="533400" y="838200"/>
            <a:ext cx="838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#include&lt;stdio.h&gt;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      int </a:t>
            </a:r>
            <a:r>
              <a:rPr lang="en-IN" dirty="0" err="1"/>
              <a:t>i</a:t>
            </a:r>
            <a:r>
              <a:rPr lang="en-IN" dirty="0"/>
              <a:t>, </a:t>
            </a:r>
            <a:r>
              <a:rPr lang="en-IN" dirty="0" err="1"/>
              <a:t>j,k</a:t>
            </a:r>
            <a:r>
              <a:rPr lang="en-IN" dirty="0"/>
              <a:t>;</a:t>
            </a:r>
          </a:p>
          <a:p>
            <a:r>
              <a:rPr lang="en-IN" dirty="0"/>
              <a:t>        int a[2][3][4] = {</a:t>
            </a:r>
          </a:p>
          <a:p>
            <a:r>
              <a:rPr lang="en-IN" dirty="0"/>
              <a:t>                     { {1, 2, 3, 4}, {5, 6, 7, 8}, {9, 10, 11, 12} },</a:t>
            </a:r>
          </a:p>
          <a:p>
            <a:r>
              <a:rPr lang="en-IN" dirty="0"/>
              <a:t>                     { {13,14, 15, 16}, {17, 18, 19, 20}, {21, 22, 23, 24} }</a:t>
            </a:r>
          </a:p>
          <a:p>
            <a:r>
              <a:rPr lang="en-IN" dirty="0"/>
              <a:t>                 };</a:t>
            </a:r>
          </a:p>
          <a:p>
            <a:r>
              <a:rPr lang="en-IN" dirty="0"/>
              <a:t>     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    for (j = 0; j &lt; 3;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r>
              <a:rPr lang="en-IN" dirty="0"/>
              <a:t>                {</a:t>
            </a:r>
          </a:p>
          <a:p>
            <a:r>
              <a:rPr lang="en-IN" dirty="0"/>
              <a:t>                        for (k = 0; k &lt; 4; k++)</a:t>
            </a:r>
          </a:p>
          <a:p>
            <a:r>
              <a:rPr lang="en-IN" dirty="0"/>
              <a:t>                        {</a:t>
            </a:r>
          </a:p>
          <a:p>
            <a:r>
              <a:rPr lang="en-IN" dirty="0"/>
              <a:t>                                </a:t>
            </a:r>
            <a:r>
              <a:rPr lang="en-IN" dirty="0" err="1"/>
              <a:t>printf</a:t>
            </a:r>
            <a:r>
              <a:rPr lang="en-IN" dirty="0"/>
              <a:t>("%d ", a[</a:t>
            </a:r>
            <a:r>
              <a:rPr lang="en-IN" dirty="0" err="1"/>
              <a:t>i</a:t>
            </a:r>
            <a:r>
              <a:rPr lang="en-IN" dirty="0"/>
              <a:t>][j][k]);</a:t>
            </a:r>
          </a:p>
          <a:p>
            <a:r>
              <a:rPr lang="en-IN" dirty="0"/>
              <a:t>                           }</a:t>
            </a:r>
          </a:p>
          <a:p>
            <a:r>
              <a:rPr lang="en-IN" dirty="0"/>
              <a:t>              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                  }</a:t>
            </a:r>
          </a:p>
          <a:p>
            <a:r>
              <a:rPr lang="en-IN" dirty="0"/>
              <a:t>              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     return 0;</a:t>
            </a:r>
          </a:p>
          <a:p>
            <a:r>
              <a:rPr lang="en-IN" dirty="0"/>
              <a:t>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439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Arrays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7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Arrays - 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61072"/>
            <a:ext cx="8610600" cy="216982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Array is a derived data type. Array is a collections of variables of same type.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Fixed size, size defines the number of elements in the array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Stored in contiguous memory locations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 element is accessed by its index value</a:t>
            </a:r>
          </a:p>
        </p:txBody>
      </p:sp>
      <p:pic>
        <p:nvPicPr>
          <p:cNvPr id="212994" name="Picture 2" descr="Arrays in 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419600"/>
            <a:ext cx="7086600" cy="1495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010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Declaring &amp; Initializing Array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38200" y="1905000"/>
            <a:ext cx="8077200" cy="34214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6576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  <a:cs typeface="+mn-cs"/>
              </a:rPr>
              <a:t>Declaration:    </a:t>
            </a:r>
            <a:r>
              <a:rPr lang="en-US" sz="1800" b="1" dirty="0"/>
              <a:t>type </a:t>
            </a:r>
            <a:r>
              <a:rPr lang="en-US" sz="1800" b="1" dirty="0" err="1"/>
              <a:t>Array_Name</a:t>
            </a:r>
            <a:r>
              <a:rPr lang="en-US" sz="1800" b="1" dirty="0"/>
              <a:t> [array size]</a:t>
            </a:r>
          </a:p>
          <a:p>
            <a:pPr marL="365760" indent="-256032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1800" b="1" dirty="0">
                <a:solidFill>
                  <a:srgbClr val="C00000"/>
                </a:solidFill>
              </a:rPr>
              <a:t>			Example:</a:t>
            </a:r>
            <a:r>
              <a:rPr lang="en-US" sz="1800" b="1" dirty="0"/>
              <a:t>  5 element array of integer type</a:t>
            </a:r>
          </a:p>
          <a:p>
            <a:pPr marL="365760" indent="-256032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1800" b="1" dirty="0"/>
              <a:t>                           int </a:t>
            </a:r>
            <a:r>
              <a:rPr lang="en-US" sz="1800" b="1" dirty="0" err="1"/>
              <a:t>arr</a:t>
            </a:r>
            <a:r>
              <a:rPr lang="en-US" sz="1800" b="1" dirty="0"/>
              <a:t> [5];</a:t>
            </a:r>
          </a:p>
          <a:p>
            <a:pPr marL="365760" indent="-256032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IN" sz="1800" dirty="0"/>
              <a:t>                           </a:t>
            </a:r>
            <a:r>
              <a:rPr lang="en-IN" sz="1800" b="1" dirty="0"/>
              <a:t>int </a:t>
            </a:r>
            <a:r>
              <a:rPr lang="en-IN" sz="1800" b="1" dirty="0" err="1"/>
              <a:t>arr</a:t>
            </a:r>
            <a:r>
              <a:rPr lang="en-IN" sz="1800" b="1" dirty="0"/>
              <a:t>[ ] = {1,2,3,4,5};</a:t>
            </a:r>
            <a:endParaRPr lang="en-US" sz="1800" b="1" dirty="0"/>
          </a:p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endParaRPr lang="en-US" sz="2000" b="1" dirty="0">
              <a:solidFill>
                <a:srgbClr val="C00000"/>
              </a:solidFill>
              <a:latin typeface="Arial" charset="0"/>
              <a:cs typeface="+mn-cs"/>
            </a:endParaRPr>
          </a:p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  <a:cs typeface="+mn-cs"/>
              </a:rPr>
              <a:t>Initialization:</a:t>
            </a:r>
          </a:p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  <a:cs typeface="+mn-cs"/>
              </a:rPr>
              <a:t>			</a:t>
            </a:r>
            <a:r>
              <a:rPr lang="en-US" sz="1800" b="1" dirty="0"/>
              <a:t>for(j=0;</a:t>
            </a:r>
            <a:r>
              <a:rPr lang="en-US" sz="1800" b="1"/>
              <a:t>j&lt;5;,</a:t>
            </a:r>
            <a:r>
              <a:rPr lang="en-US" sz="1800" b="1" dirty="0"/>
              <a:t>j++)</a:t>
            </a:r>
          </a:p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1800" b="1" dirty="0"/>
              <a:t>			                       </a:t>
            </a:r>
            <a:r>
              <a:rPr lang="en-US" sz="1800" b="1" dirty="0" err="1"/>
              <a:t>arr</a:t>
            </a:r>
            <a:r>
              <a:rPr lang="en-US" sz="1800" b="1" dirty="0"/>
              <a:t> [ j ]=j+1</a:t>
            </a:r>
            <a:r>
              <a:rPr lang="en-US" b="1" dirty="0"/>
              <a:t>;</a:t>
            </a:r>
            <a:endParaRPr lang="en-US" dirty="0">
              <a:solidFill>
                <a:srgbClr val="3333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22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Declaring &amp; Initializing Array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533400" y="990601"/>
            <a:ext cx="8077200" cy="30675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6576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b="1" dirty="0"/>
              <a:t>Array Size specified Directly:</a:t>
            </a:r>
          </a:p>
          <a:p>
            <a:pPr marL="36576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b="1" dirty="0" err="1"/>
              <a:t>int</a:t>
            </a:r>
            <a:r>
              <a:rPr lang="en-US" dirty="0"/>
              <a:t> num[5] = {2,8,7,6,0}; </a:t>
            </a:r>
          </a:p>
          <a:p>
            <a:pPr marL="36576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b="1" dirty="0"/>
              <a:t>Array Size specified In-Directly:</a:t>
            </a:r>
          </a:p>
          <a:p>
            <a:pPr marL="36576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b="1" dirty="0" err="1"/>
              <a:t>int</a:t>
            </a:r>
            <a:r>
              <a:rPr lang="en-US" dirty="0"/>
              <a:t> num[] = {2,8,7,6,0};</a:t>
            </a:r>
          </a:p>
          <a:p>
            <a:pPr marL="36576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endParaRPr lang="en-US" dirty="0">
              <a:solidFill>
                <a:srgbClr val="333300"/>
              </a:solidFill>
              <a:latin typeface="Arial" charset="0"/>
              <a:cs typeface="+mn-cs"/>
            </a:endParaRPr>
          </a:p>
        </p:txBody>
      </p:sp>
      <p:pic>
        <p:nvPicPr>
          <p:cNvPr id="112642" name="Picture 2" descr="http://2.bp.blogspot.com/_ynkoLGkpwXY/TFV2iMt48vI/AAAAAAAAAlY/WzmaDdkJP6M/s1600/c-array-1d-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495800"/>
            <a:ext cx="4591050" cy="2057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122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113773"/>
            <a:ext cx="881712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Visualizing 1-D Arrays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95841" y="914400"/>
            <a:ext cx="8817120" cy="13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1861609"/>
            <a:ext cx="8706720" cy="95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IN" sz="19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9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Representing a single dimension Array</a:t>
            </a:r>
          </a:p>
          <a:p>
            <a:pPr algn="just" eaLnBrk="1">
              <a:spcAft>
                <a:spcPts val="1293"/>
              </a:spcAft>
            </a:pPr>
            <a:r>
              <a:rPr lang="en-IN" sz="1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900" dirty="0" err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IN" sz="19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A[10];	</a:t>
            </a:r>
            <a:r>
              <a:rPr lang="en-IN" sz="1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en-IN" sz="19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>
              <a:spcAft>
                <a:spcPts val="1293"/>
              </a:spcAft>
            </a:pPr>
            <a:endParaRPr lang="en-IN" sz="19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3352800"/>
          <a:ext cx="7620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[3]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[4]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[5]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[6]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[7]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[8]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[9]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399288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               +0     +4       +8          +12     +16      etc.</a:t>
            </a:r>
          </a:p>
          <a:p>
            <a:r>
              <a:rPr lang="en-US" b="1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xmlns="" val="3795757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Accessing Arrays &amp; Operations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914400"/>
            <a:ext cx="80010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Individual element can be accessed using Index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5800" y="1828801"/>
            <a:ext cx="3581400" cy="2062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  <a:cs typeface="+mn-cs"/>
              </a:rPr>
              <a:t>Example:</a:t>
            </a:r>
          </a:p>
          <a:p>
            <a:pPr lvl="0" eaLnBrk="1" hangingPunct="1"/>
            <a:endParaRPr lang="en-US" sz="1800" b="1" dirty="0"/>
          </a:p>
          <a:p>
            <a:pPr lvl="0" eaLnBrk="1" hangingPunct="1"/>
            <a:r>
              <a:rPr lang="en-US" sz="1800" b="1" dirty="0"/>
              <a:t> </a:t>
            </a:r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Int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 </a:t>
            </a:r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arr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 [10];</a:t>
            </a:r>
          </a:p>
          <a:p>
            <a:pPr lvl="0" eaLnBrk="1" hangingPunct="1"/>
            <a:endParaRPr lang="en-US" sz="1800" b="1" dirty="0">
              <a:solidFill>
                <a:srgbClr val="1A1A70"/>
              </a:solidFill>
              <a:latin typeface="Arial"/>
              <a:cs typeface="+mn-cs"/>
            </a:endParaRPr>
          </a:p>
          <a:p>
            <a:pPr lvl="0" eaLnBrk="1" hangingPunct="1"/>
            <a:endParaRPr lang="en-US" sz="1800" b="1" dirty="0">
              <a:solidFill>
                <a:srgbClr val="1A1A70"/>
              </a:solidFill>
              <a:latin typeface="Arial"/>
              <a:cs typeface="+mn-cs"/>
            </a:endParaRPr>
          </a:p>
          <a:p>
            <a:pPr lvl="0" eaLnBrk="1" hangingPunct="1"/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Int value = </a:t>
            </a:r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arr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[0];</a:t>
            </a:r>
          </a:p>
          <a:p>
            <a:pPr lvl="0" eaLnBrk="1" hangingPunct="1"/>
            <a:endParaRPr lang="en-US" sz="1800" dirty="0">
              <a:solidFill>
                <a:srgbClr val="1A1A70"/>
              </a:solidFill>
              <a:latin typeface="Arial"/>
              <a:cs typeface="+mn-cs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85800" y="4114800"/>
            <a:ext cx="3581400" cy="2616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  <a:cs typeface="+mn-cs"/>
              </a:rPr>
              <a:t>Examples:</a:t>
            </a:r>
          </a:p>
          <a:p>
            <a:pPr lvl="0" eaLnBrk="1" hangingPunct="1"/>
            <a:endParaRPr lang="en-US" sz="1800" b="1" dirty="0"/>
          </a:p>
          <a:p>
            <a:pPr lvl="0" eaLnBrk="1" hangingPunct="1"/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int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 </a:t>
            </a:r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arr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 [10];</a:t>
            </a:r>
          </a:p>
          <a:p>
            <a:pPr lvl="0" eaLnBrk="1" hangingPunct="1"/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int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 </a:t>
            </a:r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i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=0;</a:t>
            </a:r>
          </a:p>
          <a:p>
            <a:pPr lvl="0" eaLnBrk="1" hangingPunct="1"/>
            <a:endParaRPr lang="en-US" sz="1800" b="1" dirty="0">
              <a:solidFill>
                <a:srgbClr val="1A1A70"/>
              </a:solidFill>
              <a:latin typeface="Arial"/>
              <a:cs typeface="+mn-cs"/>
            </a:endParaRPr>
          </a:p>
          <a:p>
            <a:pPr lvl="0" eaLnBrk="1" hangingPunct="1"/>
            <a:endParaRPr lang="en-US" sz="1800" b="1" dirty="0">
              <a:solidFill>
                <a:srgbClr val="1A1A70"/>
              </a:solidFill>
              <a:latin typeface="Arial"/>
              <a:cs typeface="+mn-cs"/>
            </a:endParaRPr>
          </a:p>
          <a:p>
            <a:pPr lvl="0" eaLnBrk="1" hangingPunct="1"/>
            <a:endParaRPr lang="en-US" sz="1800" b="1" dirty="0">
              <a:solidFill>
                <a:srgbClr val="1A1A70"/>
              </a:solidFill>
              <a:latin typeface="Arial"/>
              <a:cs typeface="+mn-cs"/>
            </a:endParaRPr>
          </a:p>
          <a:p>
            <a:pPr lvl="0" eaLnBrk="1" hangingPunct="1"/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Int value = </a:t>
            </a:r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arr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[</a:t>
            </a:r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i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];</a:t>
            </a:r>
          </a:p>
          <a:p>
            <a:pPr lvl="0" eaLnBrk="1" hangingPunct="1"/>
            <a:endParaRPr lang="en-US" sz="1800" dirty="0">
              <a:solidFill>
                <a:srgbClr val="1A1A70"/>
              </a:solidFill>
              <a:latin typeface="Arial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1828800"/>
            <a:ext cx="4191000" cy="42473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NOTE:</a:t>
            </a:r>
            <a:r>
              <a:rPr lang="en-IN" dirty="0"/>
              <a:t> </a:t>
            </a:r>
          </a:p>
          <a:p>
            <a:endParaRPr lang="en-IN" dirty="0"/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Don't try to access an element that is not in the array such as the eleventh element of a ten element array.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Case of “ out of bounds”</a:t>
            </a:r>
            <a:endParaRPr lang="en-IN" dirty="0"/>
          </a:p>
          <a:p>
            <a:pPr marL="342900" indent="-342900" algn="just">
              <a:buFont typeface="+mj-lt"/>
              <a:buAutoNum type="arabicPeriod"/>
            </a:pPr>
            <a:endParaRPr lang="en-IN" dirty="0"/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Attempting to access a value past the end of an array will either crash your program or worse retrieve garbage data without telling you that an error occurred.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38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113773"/>
            <a:ext cx="881712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Example of 1-D Array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95841" y="914400"/>
            <a:ext cx="8817120" cy="13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1861609"/>
            <a:ext cx="8706720" cy="377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US" sz="2000" b="1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iarr</a:t>
            </a:r>
            <a:r>
              <a:rPr lang="en-US" sz="2000" dirty="0">
                <a:solidFill>
                  <a:schemeClr val="tx2"/>
                </a:solidFill>
              </a:rPr>
              <a:t>[3] = {2, 3, 4}; </a:t>
            </a:r>
          </a:p>
          <a:p>
            <a:pPr algn="just" eaLnBrk="1">
              <a:spcAft>
                <a:spcPts val="1293"/>
              </a:spcAft>
            </a:pPr>
            <a:r>
              <a:rPr lang="en-US" sz="2000" b="1" dirty="0">
                <a:solidFill>
                  <a:schemeClr val="tx2"/>
                </a:solidFill>
              </a:rPr>
              <a:t>char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carr</a:t>
            </a:r>
            <a:r>
              <a:rPr lang="en-US" sz="2000" dirty="0">
                <a:solidFill>
                  <a:schemeClr val="tx2"/>
                </a:solidFill>
              </a:rPr>
              <a:t>[20] = “ACTS" 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float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farr</a:t>
            </a:r>
            <a:r>
              <a:rPr lang="en-US" sz="2000" dirty="0">
                <a:solidFill>
                  <a:schemeClr val="tx2"/>
                </a:solidFill>
              </a:rPr>
              <a:t>[3] = {12.5,13.5,14.5} ;</a:t>
            </a:r>
            <a:endParaRPr lang="en-IN" sz="19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5757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32840"/>
            <a:ext cx="881712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program on 1-D Array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95841" y="914400"/>
            <a:ext cx="8817120" cy="13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706720" cy="499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</a:rPr>
              <a:t>stdio.h</a:t>
            </a:r>
            <a:r>
              <a:rPr lang="en-US" sz="2000" dirty="0">
                <a:solidFill>
                  <a:schemeClr val="tx2"/>
                </a:solidFill>
              </a:rPr>
              <a:t>&gt; </a:t>
            </a:r>
          </a:p>
          <a:p>
            <a:pPr algn="just" eaLnBrk="1">
              <a:spcAft>
                <a:spcPts val="1293"/>
              </a:spcAft>
            </a:pPr>
            <a:r>
              <a:rPr lang="en-US" sz="2000" b="1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main() 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{ </a:t>
            </a:r>
          </a:p>
          <a:p>
            <a:pPr algn="just" eaLnBrk="1">
              <a:spcAft>
                <a:spcPts val="1293"/>
              </a:spcAft>
            </a:pPr>
            <a:r>
              <a:rPr lang="en-US" sz="2000" b="1" dirty="0">
                <a:solidFill>
                  <a:schemeClr val="tx2"/>
                </a:solidFill>
              </a:rPr>
              <a:t>		int</a:t>
            </a:r>
            <a:r>
              <a:rPr lang="en-US" sz="2000" dirty="0">
                <a:solidFill>
                  <a:schemeClr val="tx2"/>
                </a:solidFill>
              </a:rPr>
              <a:t> num[] = {21,18,57,45,50};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	</a:t>
            </a:r>
            <a:r>
              <a:rPr lang="en-US" sz="2000" b="1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; </a:t>
            </a:r>
          </a:p>
          <a:p>
            <a:pPr algn="just" eaLnBrk="1">
              <a:spcAft>
                <a:spcPts val="1293"/>
              </a:spcAft>
            </a:pPr>
            <a:r>
              <a:rPr lang="en-US" sz="2000" b="1" dirty="0">
                <a:solidFill>
                  <a:schemeClr val="tx2"/>
                </a:solidFill>
              </a:rPr>
              <a:t>		for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=0;i&lt;5;i++)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	{ 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			</a:t>
            </a:r>
            <a:r>
              <a:rPr lang="en-US" sz="2000" dirty="0" err="1">
                <a:solidFill>
                  <a:schemeClr val="tx2"/>
                </a:solidFill>
              </a:rPr>
              <a:t>printf</a:t>
            </a:r>
            <a:r>
              <a:rPr lang="en-US" sz="2000" dirty="0">
                <a:solidFill>
                  <a:schemeClr val="tx2"/>
                </a:solidFill>
              </a:rPr>
              <a:t>("\n Integer Array Element num[%d] : %d",i+1,num[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]);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	} </a:t>
            </a:r>
          </a:p>
          <a:p>
            <a:pPr algn="just" eaLnBrk="1">
              <a:spcAft>
                <a:spcPts val="1293"/>
              </a:spcAft>
            </a:pPr>
            <a:r>
              <a:rPr lang="en-US" sz="2000" b="1" dirty="0">
                <a:solidFill>
                  <a:schemeClr val="tx2"/>
                </a:solidFill>
              </a:rPr>
              <a:t>		return</a:t>
            </a:r>
            <a:r>
              <a:rPr lang="en-US" sz="2000" dirty="0">
                <a:solidFill>
                  <a:schemeClr val="tx2"/>
                </a:solidFill>
              </a:rPr>
              <a:t> 0;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}</a:t>
            </a:r>
            <a:endParaRPr lang="en-IN" sz="19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5757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7145063-8963-4F41-8ED0-702CABF182ED}">
  <ds:schemaRefs>
    <ds:schemaRef ds:uri="http://purl.org/dc/terms/"/>
    <ds:schemaRef ds:uri="http://schemas.openxmlformats.org/package/2006/metadata/core-properties"/>
    <ds:schemaRef ds:uri="145c5697-5eb5-440b-b2f1-a8273fb59250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12017</TotalTime>
  <Words>969</Words>
  <Application>Microsoft Office PowerPoint</Application>
  <PresentationFormat>On-screen Show (4:3)</PresentationFormat>
  <Paragraphs>234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verygood</vt:lpstr>
      <vt:lpstr>C Programming</vt:lpstr>
      <vt:lpstr>Slide 2</vt:lpstr>
      <vt:lpstr>Arrays - Introduction</vt:lpstr>
      <vt:lpstr>Declaring &amp; Initializing Array</vt:lpstr>
      <vt:lpstr>Declaring &amp; Initializing Array</vt:lpstr>
      <vt:lpstr>Visualizing 1-D Arrays</vt:lpstr>
      <vt:lpstr>Accessing Arrays &amp; Operations</vt:lpstr>
      <vt:lpstr>Example of 1-D Array</vt:lpstr>
      <vt:lpstr>program on 1-D Array</vt:lpstr>
      <vt:lpstr>1-D Array</vt:lpstr>
      <vt:lpstr>Slide 11</vt:lpstr>
      <vt:lpstr>Multidimensional Arrays</vt:lpstr>
      <vt:lpstr>Memory Representation – 2D Arrays</vt:lpstr>
      <vt:lpstr>2D Arrays</vt:lpstr>
      <vt:lpstr>Initializing  2D Arrays</vt:lpstr>
      <vt:lpstr>Initializing  2D Arrays</vt:lpstr>
      <vt:lpstr>Initializing  2D Arrays</vt:lpstr>
      <vt:lpstr>3D array – array of 2D Arrays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CDAC1</dc:creator>
  <cp:lastModifiedBy>mahendra</cp:lastModifiedBy>
  <cp:revision>4285</cp:revision>
  <dcterms:created xsi:type="dcterms:W3CDTF">2012-06-25T07:19:09Z</dcterms:created>
  <dcterms:modified xsi:type="dcterms:W3CDTF">2022-03-14T04:10:15Z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