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Default Extension="wav" ContentType="audio/wav"/>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98"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6C09ED-F311-4D9F-953E-6FB22B7CE3CC}" type="datetimeFigureOut">
              <a:rPr lang="en-IN" smtClean="0"/>
              <a:t>12-04-2022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7214DE-5985-427D-B791-2A512FBC838E}"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en.wikibooks.org/w/index.php?title=A-level_Computing/AQA/Problem_Solving,_Programming,_Operating_Systems,_Databases_and_Networking/Programming_Concepts/Tree_traversal_algorithms_for_a_binary_tree&amp;action=edit&amp;section=4"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p:nvPr>
        </p:nvSpPr>
        <p:spPr>
          <a:ln/>
        </p:spPr>
        <p:txBody>
          <a:bodyPr/>
          <a:lstStyle/>
          <a:p>
            <a:fld id="{22E8B62B-A33B-4B85-84E2-DB76712B2884}" type="slidenum">
              <a:rPr lang="en-GB" altLang="en-US">
                <a:solidFill>
                  <a:prstClr val="white"/>
                </a:solidFill>
              </a:rPr>
              <a:pPr/>
              <a:t>1</a:t>
            </a:fld>
            <a:endParaRPr lang="en-GB" altLang="en-US">
              <a:solidFill>
                <a:prstClr val="white"/>
              </a:solidFill>
            </a:endParaRPr>
          </a:p>
        </p:txBody>
      </p:sp>
      <p:sp>
        <p:nvSpPr>
          <p:cNvPr id="921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defTabSz="457146" fontAlgn="base">
              <a:lnSpc>
                <a:spcPct val="44000"/>
              </a:lnSpc>
              <a:spcBef>
                <a:spcPct val="0"/>
              </a:spcBef>
              <a:spcAft>
                <a:spcPct val="0"/>
              </a:spcAft>
              <a:buClr>
                <a:srgbClr val="000000"/>
              </a:buClr>
              <a:buSzPct val="100000"/>
              <a:buFont typeface="Arial" charset="0"/>
              <a:buNone/>
            </a:pPr>
            <a:endParaRPr lang="en-US" smtClean="0">
              <a:solidFill>
                <a:prstClr val="white"/>
              </a:solidFill>
              <a:latin typeface="Arial" charset="0"/>
            </a:endParaRPr>
          </a:p>
        </p:txBody>
      </p:sp>
      <p:sp>
        <p:nvSpPr>
          <p:cNvPr id="9218" name="Rectangle 2"/>
          <p:cNvSpPr txBox="1">
            <a:spLocks noGrp="1" noChangeArrowheads="1"/>
          </p:cNvSpPr>
          <p:nvPr>
            <p:ph type="body"/>
          </p:nvPr>
        </p:nvSpPr>
        <p:spPr bwMode="auto">
          <a:xfrm>
            <a:off x="685800" y="4343400"/>
            <a:ext cx="5467350" cy="4095751"/>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427"/>
            <a:ext cx="257175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91105E4-9E70-4B8C-B294-1B0219D99967}" type="slidenum">
              <a:rPr lang="en-US" smtClean="0"/>
              <a:pPr/>
              <a:t>20</a:t>
            </a:fld>
            <a:endParaRPr lang="en-US"/>
          </a:p>
        </p:txBody>
      </p:sp>
    </p:spTree>
    <p:extLst>
      <p:ext uri="{BB962C8B-B14F-4D97-AF65-F5344CB8AC3E}">
        <p14:creationId xmlns:p14="http://schemas.microsoft.com/office/powerpoint/2010/main" xmlns="" val="2915159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427"/>
            <a:ext cx="257175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91105E4-9E70-4B8C-B294-1B0219D99967}" type="slidenum">
              <a:rPr lang="en-US" smtClean="0"/>
              <a:pPr/>
              <a:t>21</a:t>
            </a:fld>
            <a:endParaRPr lang="en-US"/>
          </a:p>
        </p:txBody>
      </p:sp>
    </p:spTree>
    <p:extLst>
      <p:ext uri="{BB962C8B-B14F-4D97-AF65-F5344CB8AC3E}">
        <p14:creationId xmlns:p14="http://schemas.microsoft.com/office/powerpoint/2010/main" xmlns="" val="2915159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427"/>
            <a:ext cx="257175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91105E4-9E70-4B8C-B294-1B0219D99967}" type="slidenum">
              <a:rPr lang="en-US" smtClean="0"/>
              <a:pPr/>
              <a:t>22</a:t>
            </a:fld>
            <a:endParaRPr lang="en-US"/>
          </a:p>
        </p:txBody>
      </p:sp>
    </p:spTree>
    <p:extLst>
      <p:ext uri="{BB962C8B-B14F-4D97-AF65-F5344CB8AC3E}">
        <p14:creationId xmlns:p14="http://schemas.microsoft.com/office/powerpoint/2010/main" xmlns="" val="2915159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F121C8-6B81-4A2D-9482-FCB937426D48}" type="slidenum">
              <a:rPr lang="en-US" altLang="en-US"/>
              <a:pPr/>
              <a:t>23</a:t>
            </a:fld>
            <a:endParaRPr lang="en-US" altLang="en-US"/>
          </a:p>
        </p:txBody>
      </p:sp>
      <p:sp>
        <p:nvSpPr>
          <p:cNvPr id="237570" name="Rectangle 2"/>
          <p:cNvSpPr>
            <a:spLocks noGrp="1" noRot="1" noChangeAspect="1" noChangeArrowheads="1" noTextEdit="1"/>
          </p:cNvSpPr>
          <p:nvPr>
            <p:ph type="sldImg"/>
          </p:nvPr>
        </p:nvSpPr>
        <p:spPr>
          <a:xfrm>
            <a:off x="2143125" y="687294"/>
            <a:ext cx="2572833" cy="3429000"/>
          </a:xfrm>
          <a:ln/>
        </p:spPr>
      </p:sp>
      <p:sp>
        <p:nvSpPr>
          <p:cNvPr id="237571" name="Rectangle 3"/>
          <p:cNvSpPr>
            <a:spLocks noGrp="1" noChangeArrowheads="1"/>
          </p:cNvSpPr>
          <p:nvPr>
            <p:ph type="body" idx="1"/>
          </p:nvPr>
        </p:nvSpPr>
        <p:spPr>
          <a:xfrm>
            <a:off x="913805" y="4343704"/>
            <a:ext cx="5030390" cy="4113893"/>
          </a:xfrm>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F121C8-6B81-4A2D-9482-FCB937426D48}" type="slidenum">
              <a:rPr lang="en-US" altLang="en-US"/>
              <a:pPr/>
              <a:t>24</a:t>
            </a:fld>
            <a:endParaRPr lang="en-US" altLang="en-US"/>
          </a:p>
        </p:txBody>
      </p:sp>
      <p:sp>
        <p:nvSpPr>
          <p:cNvPr id="237570" name="Rectangle 2"/>
          <p:cNvSpPr>
            <a:spLocks noGrp="1" noRot="1" noChangeAspect="1" noChangeArrowheads="1" noTextEdit="1"/>
          </p:cNvSpPr>
          <p:nvPr>
            <p:ph type="sldImg"/>
          </p:nvPr>
        </p:nvSpPr>
        <p:spPr>
          <a:xfrm>
            <a:off x="2143125" y="687294"/>
            <a:ext cx="2572833" cy="3429000"/>
          </a:xfrm>
          <a:ln/>
        </p:spPr>
      </p:sp>
      <p:sp>
        <p:nvSpPr>
          <p:cNvPr id="237571" name="Rectangle 3"/>
          <p:cNvSpPr>
            <a:spLocks noGrp="1" noChangeArrowheads="1"/>
          </p:cNvSpPr>
          <p:nvPr>
            <p:ph type="body" idx="1"/>
          </p:nvPr>
        </p:nvSpPr>
        <p:spPr>
          <a:xfrm>
            <a:off x="913805" y="4343704"/>
            <a:ext cx="5030390" cy="4113893"/>
          </a:xfrm>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xfrm>
            <a:off x="2143125" y="685427"/>
            <a:ext cx="257175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56C4752-95B9-4669-9A00-EF6FD98D5E9C}" type="slidenum">
              <a:rPr lang="en-CA" smtClean="0"/>
              <a:pPr>
                <a:defRPr/>
              </a:pPr>
              <a:t>26</a:t>
            </a:fld>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xfrm>
            <a:off x="2143125" y="685427"/>
            <a:ext cx="257175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56C4752-95B9-4669-9A00-EF6FD98D5E9C}" type="slidenum">
              <a:rPr lang="en-CA" smtClean="0"/>
              <a:pPr>
                <a:defRPr/>
              </a:pPr>
              <a:t>27</a:t>
            </a:fld>
            <a:endParaRPr lang="en-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xfrm>
            <a:off x="2143125" y="685427"/>
            <a:ext cx="257175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83DABAD2-C7DA-4D66-AFD1-81EC35797C77}" type="slidenum">
              <a:rPr lang="en-CA" smtClean="0"/>
              <a:pPr>
                <a:defRPr/>
              </a:pPr>
              <a:t>28</a:t>
            </a:fld>
            <a:endParaRPr lang="en-C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xfrm>
            <a:off x="2143125" y="685427"/>
            <a:ext cx="257175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692FF827-56E5-4726-BDC0-98D84DF784F4}" type="slidenum">
              <a:rPr lang="en-CA" smtClean="0"/>
              <a:pPr>
                <a:defRPr/>
              </a:pPr>
              <a:t>29</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2143125" y="685427"/>
            <a:ext cx="257175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966C6B90-5290-4600-A845-4246279446AD}" type="slidenum">
              <a:rPr lang="en-CA" smtClean="0"/>
              <a:pPr>
                <a:defRPr/>
              </a:pPr>
              <a:t>30</a:t>
            </a:fld>
            <a:endParaRPr lang="en-C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xfrm>
            <a:off x="2143125" y="685427"/>
            <a:ext cx="257175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69F5B9A-66BD-4CA0-AAF9-B0F527CE00D1}" type="slidenum">
              <a:rPr lang="en-CA" smtClean="0"/>
              <a:pPr>
                <a:defRPr/>
              </a:pPr>
              <a:t>31</a:t>
            </a:fld>
            <a:endParaRPr lang="en-C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xfrm>
            <a:off x="2143125" y="685427"/>
            <a:ext cx="257175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69F5B9A-66BD-4CA0-AAF9-B0F527CE00D1}" type="slidenum">
              <a:rPr lang="en-CA" smtClean="0"/>
              <a:pPr>
                <a:defRPr/>
              </a:pPr>
              <a:t>32</a:t>
            </a:fld>
            <a:endParaRPr lang="en-CA"/>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xfrm>
            <a:off x="2143125" y="685427"/>
            <a:ext cx="257175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CA" altLang="en-US" dirty="0" smtClean="0"/>
              <a:t>http://en.wikibooks.org/wiki/A-level_Computing/AQA/Problem_Solving,_Programming,_Operating_Systems,_Databases_and_Networking/Programming_Concepts/Tree_traversal_algorithms_for_a_binary_tree</a:t>
            </a:r>
          </a:p>
        </p:txBody>
      </p:sp>
      <p:sp>
        <p:nvSpPr>
          <p:cNvPr id="4" name="Slide Number Placeholder 3"/>
          <p:cNvSpPr>
            <a:spLocks noGrp="1"/>
          </p:cNvSpPr>
          <p:nvPr>
            <p:ph type="sldNum" sz="quarter" idx="5"/>
          </p:nvPr>
        </p:nvSpPr>
        <p:spPr/>
        <p:txBody>
          <a:bodyPr/>
          <a:lstStyle/>
          <a:p>
            <a:pPr>
              <a:defRPr/>
            </a:pPr>
            <a:fld id="{E69F5B9A-66BD-4CA0-AAF9-B0F527CE00D1}" type="slidenum">
              <a:rPr lang="en-CA" smtClean="0"/>
              <a:pPr>
                <a:defRPr/>
              </a:pPr>
              <a:t>33</a:t>
            </a:fld>
            <a:endParaRPr lang="en-CA"/>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xfrm>
            <a:off x="2143125" y="685427"/>
            <a:ext cx="257175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69F5B9A-66BD-4CA0-AAF9-B0F527CE00D1}" type="slidenum">
              <a:rPr lang="en-CA" smtClean="0"/>
              <a:pPr>
                <a:defRPr/>
              </a:pPr>
              <a:t>34</a:t>
            </a:fld>
            <a:endParaRPr lang="en-CA"/>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69F5B9A-66BD-4CA0-AAF9-B0F527CE00D1}" type="slidenum">
              <a:rPr lang="en-CA" smtClean="0"/>
              <a:pPr>
                <a:defRPr/>
              </a:pPr>
              <a:t>35</a:t>
            </a:fld>
            <a:endParaRPr lang="en-CA"/>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xfrm>
            <a:off x="2143125" y="685427"/>
            <a:ext cx="257175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69F5B9A-66BD-4CA0-AAF9-B0F527CE00D1}" type="slidenum">
              <a:rPr lang="en-CA" smtClean="0"/>
              <a:pPr>
                <a:defRPr/>
              </a:pPr>
              <a:t>36</a:t>
            </a:fld>
            <a:endParaRPr lang="en-CA"/>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xfrm>
            <a:off x="2143125" y="685427"/>
            <a:ext cx="257175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IN" sz="1200" b="1" i="0" kern="1200" dirty="0" smtClean="0">
                <a:solidFill>
                  <a:schemeClr val="tx1"/>
                </a:solidFill>
                <a:effectLst/>
                <a:latin typeface="+mn-lt"/>
                <a:ea typeface="+mn-ea"/>
                <a:cs typeface="+mn-cs"/>
              </a:rPr>
              <a:t>Rule of thumb</a:t>
            </a:r>
            <a:r>
              <a:rPr lang="en-IN" sz="1200" b="0" i="0" kern="1200" dirty="0" smtClean="0">
                <a:solidFill>
                  <a:schemeClr val="tx1"/>
                </a:solidFill>
                <a:effectLst/>
                <a:latin typeface="+mn-lt"/>
                <a:ea typeface="+mn-ea"/>
                <a:cs typeface="+mn-cs"/>
              </a:rPr>
              <a:t>[</a:t>
            </a:r>
            <a:r>
              <a:rPr lang="en-IN" sz="1200" b="0" i="0" u="none" strike="noStrike" kern="1200" dirty="0" smtClean="0">
                <a:solidFill>
                  <a:schemeClr val="tx1"/>
                </a:solidFill>
                <a:effectLst/>
                <a:latin typeface="+mn-lt"/>
                <a:ea typeface="+mn-ea"/>
                <a:cs typeface="+mn-cs"/>
                <a:hlinkClick r:id="rId3" tooltip="Edit section: Rule of thumb"/>
              </a:rPr>
              <a:t>edit</a:t>
            </a:r>
            <a:r>
              <a:rPr lang="en-IN" sz="1200" b="0" i="0" kern="1200" dirty="0" smtClean="0">
                <a:solidFill>
                  <a:schemeClr val="tx1"/>
                </a:solidFill>
                <a:effectLst/>
                <a:latin typeface="+mn-lt"/>
                <a:ea typeface="+mn-ea"/>
                <a:cs typeface="+mn-cs"/>
              </a:rPr>
              <a:t>]</a:t>
            </a:r>
            <a:endParaRPr lang="en-IN" sz="1200" b="1"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There is an easier way to remember how to do this and if you are struggling for time in the exam you can try this way:</a:t>
            </a:r>
          </a:p>
          <a:p>
            <a:r>
              <a:rPr lang="en-IN" sz="1200" b="0" i="0" kern="1200" dirty="0" smtClean="0">
                <a:solidFill>
                  <a:schemeClr val="tx1"/>
                </a:solidFill>
                <a:effectLst/>
                <a:latin typeface="+mn-lt"/>
                <a:ea typeface="+mn-ea"/>
                <a:cs typeface="+mn-cs"/>
              </a:rPr>
              <a:t>Check that the code is left traversal followed by right traversal</a:t>
            </a:r>
          </a:p>
          <a:p>
            <a:r>
              <a:rPr lang="en-IN" sz="1200" b="0" i="0" kern="1200" dirty="0" smtClean="0">
                <a:solidFill>
                  <a:schemeClr val="tx1"/>
                </a:solidFill>
                <a:effectLst/>
                <a:latin typeface="+mn-lt"/>
                <a:ea typeface="+mn-ea"/>
                <a:cs typeface="+mn-cs"/>
              </a:rPr>
              <a:t>Check the position of the output line</a:t>
            </a:r>
          </a:p>
          <a:p>
            <a:r>
              <a:rPr lang="en-IN" sz="1200" b="0" i="0" kern="1200" dirty="0" smtClean="0">
                <a:solidFill>
                  <a:schemeClr val="tx1"/>
                </a:solidFill>
                <a:effectLst/>
                <a:latin typeface="+mn-lt"/>
                <a:ea typeface="+mn-ea"/>
                <a:cs typeface="+mn-cs"/>
              </a:rPr>
              <a:t>draw the dots on the nodes</a:t>
            </a:r>
          </a:p>
          <a:p>
            <a:r>
              <a:rPr lang="en-IN" sz="1200" b="0" i="0" kern="1200" dirty="0" smtClean="0">
                <a:solidFill>
                  <a:schemeClr val="tx1"/>
                </a:solidFill>
                <a:effectLst/>
                <a:latin typeface="+mn-lt"/>
                <a:ea typeface="+mn-ea"/>
                <a:cs typeface="+mn-cs"/>
              </a:rPr>
              <a:t>draw a line around the tree</a:t>
            </a:r>
          </a:p>
          <a:p>
            <a:r>
              <a:rPr lang="en-IN" sz="1200" b="0" i="0" kern="1200" dirty="0" smtClean="0">
                <a:solidFill>
                  <a:schemeClr val="tx1"/>
                </a:solidFill>
                <a:effectLst/>
                <a:latin typeface="+mn-lt"/>
                <a:ea typeface="+mn-ea"/>
                <a:cs typeface="+mn-cs"/>
              </a:rPr>
              <a:t>follow the line and write down each node where you meet a dot</a:t>
            </a:r>
          </a:p>
          <a:p>
            <a:r>
              <a:rPr lang="en-IN" sz="1200" b="0" i="0" kern="1200" dirty="0" smtClean="0">
                <a:solidFill>
                  <a:schemeClr val="tx1"/>
                </a:solidFill>
                <a:effectLst/>
                <a:latin typeface="+mn-lt"/>
                <a:ea typeface="+mn-ea"/>
                <a:cs typeface="+mn-cs"/>
              </a:rPr>
              <a:t>So let's take a look at what that all means. First of all take a look at the code. If the code has the left tree traversal before the right tree traversal we can proceed (this is true in all cases above and below). How we need to find out where the output line is.</a:t>
            </a:r>
          </a:p>
          <a:p>
            <a:r>
              <a:rPr lang="en-IN" sz="1200" b="0" i="0" kern="1200" dirty="0" smtClean="0">
                <a:solidFill>
                  <a:schemeClr val="tx1"/>
                </a:solidFill>
                <a:effectLst/>
                <a:latin typeface="+mn-lt"/>
                <a:ea typeface="+mn-ea"/>
                <a:cs typeface="+mn-cs"/>
              </a:rPr>
              <a:t>Depending on where the line to output the node value is this will tell you what sort of tree order traversal they are asking you to do. NOTE: If you have In order traversal don't jump too soon, the tree may not be sorted!</a:t>
            </a:r>
          </a:p>
          <a:p>
            <a:r>
              <a:rPr lang="en-IN" sz="1200" b="0" i="0" kern="1200" dirty="0" smtClean="0">
                <a:solidFill>
                  <a:schemeClr val="tx1"/>
                </a:solidFill>
                <a:effectLst/>
                <a:latin typeface="+mn-lt"/>
                <a:ea typeface="+mn-ea"/>
                <a:cs typeface="+mn-cs"/>
              </a:rPr>
              <a:t>But how does this help? </a:t>
            </a:r>
            <a:r>
              <a:rPr lang="en-IN" sz="1200" b="0" i="0" kern="1200" smtClean="0">
                <a:solidFill>
                  <a:schemeClr val="tx1"/>
                </a:solidFill>
                <a:effectLst/>
                <a:latin typeface="+mn-lt"/>
                <a:ea typeface="+mn-ea"/>
                <a:cs typeface="+mn-cs"/>
              </a:rPr>
              <a:t>The next thing you need to do is put a little mark on each node of the tree as follows: </a:t>
            </a:r>
          </a:p>
          <a:p>
            <a:endParaRPr lang="en-CA" altLang="en-US" smtClean="0"/>
          </a:p>
        </p:txBody>
      </p:sp>
      <p:sp>
        <p:nvSpPr>
          <p:cNvPr id="4" name="Slide Number Placeholder 3"/>
          <p:cNvSpPr>
            <a:spLocks noGrp="1"/>
          </p:cNvSpPr>
          <p:nvPr>
            <p:ph type="sldNum" sz="quarter" idx="5"/>
          </p:nvPr>
        </p:nvSpPr>
        <p:spPr/>
        <p:txBody>
          <a:bodyPr/>
          <a:lstStyle/>
          <a:p>
            <a:pPr>
              <a:defRPr/>
            </a:pPr>
            <a:fld id="{E69F5B9A-66BD-4CA0-AAF9-B0F527CE00D1}" type="slidenum">
              <a:rPr lang="en-CA" smtClean="0"/>
              <a:pPr>
                <a:defRPr/>
              </a:pPr>
              <a:t>37</a:t>
            </a:fld>
            <a:endParaRPr lang="en-CA"/>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D0FF4A-63E3-423C-B496-1B59FCA156DB}" type="slidenum">
              <a:rPr lang="en-US" altLang="en-US"/>
              <a:pPr/>
              <a:t>5</a:t>
            </a:fld>
            <a:endParaRPr lang="en-US" altLang="en-US"/>
          </a:p>
        </p:txBody>
      </p:sp>
      <p:sp>
        <p:nvSpPr>
          <p:cNvPr id="176130" name="Rectangle 2"/>
          <p:cNvSpPr>
            <a:spLocks noGrp="1" noRot="1" noChangeAspect="1" noChangeArrowheads="1" noTextEdit="1"/>
          </p:cNvSpPr>
          <p:nvPr>
            <p:ph type="sldImg"/>
          </p:nvPr>
        </p:nvSpPr>
        <p:spPr>
          <a:xfrm>
            <a:off x="2148538" y="691029"/>
            <a:ext cx="2560926" cy="3415927"/>
          </a:xfrm>
          <a:ln/>
        </p:spPr>
      </p:sp>
      <p:sp>
        <p:nvSpPr>
          <p:cNvPr id="176131" name="Rectangle 3"/>
          <p:cNvSpPr>
            <a:spLocks noGrp="1" noChangeArrowheads="1"/>
          </p:cNvSpPr>
          <p:nvPr>
            <p:ph type="body" idx="1"/>
          </p:nvPr>
        </p:nvSpPr>
        <p:spPr/>
        <p:txBody>
          <a:bodyPr/>
          <a:lstStyle/>
          <a:p>
            <a:r>
              <a:rPr lang="en-US" altLang="en-US"/>
              <a:t>Branches meet at nodes.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F9596-00E4-4F0F-825E-A6BA2401C514}" type="slidenum">
              <a:rPr lang="en-US" altLang="en-US"/>
              <a:pPr/>
              <a:t>7</a:t>
            </a:fld>
            <a:endParaRPr lang="en-US" altLang="en-US"/>
          </a:p>
        </p:txBody>
      </p:sp>
      <p:sp>
        <p:nvSpPr>
          <p:cNvPr id="158722" name="Rectangle 2"/>
          <p:cNvSpPr>
            <a:spLocks noGrp="1" noRot="1" noChangeAspect="1" noChangeArrowheads="1" noTextEdit="1"/>
          </p:cNvSpPr>
          <p:nvPr>
            <p:ph type="sldImg"/>
          </p:nvPr>
        </p:nvSpPr>
        <p:spPr>
          <a:xfrm>
            <a:off x="2143125" y="685427"/>
            <a:ext cx="2571750" cy="3429000"/>
          </a:xfrm>
          <a:ln/>
        </p:spPr>
      </p:sp>
      <p:sp>
        <p:nvSpPr>
          <p:cNvPr id="1587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F9596-00E4-4F0F-825E-A6BA2401C514}" type="slidenum">
              <a:rPr lang="en-US" altLang="en-US"/>
              <a:pPr/>
              <a:t>8</a:t>
            </a:fld>
            <a:endParaRPr lang="en-US" altLang="en-US"/>
          </a:p>
        </p:txBody>
      </p:sp>
      <p:sp>
        <p:nvSpPr>
          <p:cNvPr id="158722" name="Rectangle 2"/>
          <p:cNvSpPr>
            <a:spLocks noGrp="1" noRot="1" noChangeAspect="1" noChangeArrowheads="1" noTextEdit="1"/>
          </p:cNvSpPr>
          <p:nvPr>
            <p:ph type="sldImg"/>
          </p:nvPr>
        </p:nvSpPr>
        <p:spPr>
          <a:xfrm>
            <a:off x="2143125" y="685427"/>
            <a:ext cx="2571750" cy="3429000"/>
          </a:xfrm>
          <a:ln/>
        </p:spPr>
      </p:sp>
      <p:sp>
        <p:nvSpPr>
          <p:cNvPr id="1587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A00FF1-589D-4AE2-A0E0-CA43281D4547}" type="slidenum">
              <a:rPr lang="en-US" altLang="en-US"/>
              <a:pPr/>
              <a:t>9</a:t>
            </a:fld>
            <a:endParaRPr lang="en-US" altLang="en-US"/>
          </a:p>
        </p:txBody>
      </p:sp>
      <p:sp>
        <p:nvSpPr>
          <p:cNvPr id="154626" name="Rectangle 2"/>
          <p:cNvSpPr>
            <a:spLocks noGrp="1" noRot="1" noChangeAspect="1" noChangeArrowheads="1" noTextEdit="1"/>
          </p:cNvSpPr>
          <p:nvPr>
            <p:ph type="sldImg"/>
          </p:nvPr>
        </p:nvSpPr>
        <p:spPr>
          <a:xfrm>
            <a:off x="2143125" y="685427"/>
            <a:ext cx="2571750" cy="3429000"/>
          </a:xfrm>
          <a:ln/>
        </p:spPr>
      </p:sp>
      <p:sp>
        <p:nvSpPr>
          <p:cNvPr id="1546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427"/>
            <a:ext cx="257175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91105E4-9E70-4B8C-B294-1B0219D99967}" type="slidenum">
              <a:rPr lang="en-US" smtClean="0"/>
              <a:pPr/>
              <a:t>17</a:t>
            </a:fld>
            <a:endParaRPr lang="en-US"/>
          </a:p>
        </p:txBody>
      </p:sp>
    </p:spTree>
    <p:extLst>
      <p:ext uri="{BB962C8B-B14F-4D97-AF65-F5344CB8AC3E}">
        <p14:creationId xmlns:p14="http://schemas.microsoft.com/office/powerpoint/2010/main" xmlns="" val="2915159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9CCE02-758D-4CBC-86FD-C5CE6E0D7864}" type="slidenum">
              <a:rPr lang="en-US" altLang="en-US"/>
              <a:pPr/>
              <a:t>19</a:t>
            </a:fld>
            <a:endParaRPr lang="en-US" altLang="en-US"/>
          </a:p>
        </p:txBody>
      </p:sp>
      <p:sp>
        <p:nvSpPr>
          <p:cNvPr id="177154" name="Rectangle 2"/>
          <p:cNvSpPr>
            <a:spLocks noGrp="1" noRot="1" noChangeAspect="1" noChangeArrowheads="1" noTextEdit="1"/>
          </p:cNvSpPr>
          <p:nvPr>
            <p:ph type="sldImg"/>
          </p:nvPr>
        </p:nvSpPr>
        <p:spPr>
          <a:xfrm>
            <a:off x="2148538" y="691029"/>
            <a:ext cx="2560926" cy="3415927"/>
          </a:xfrm>
          <a:ln/>
        </p:spPr>
      </p:sp>
      <p:sp>
        <p:nvSpPr>
          <p:cNvPr id="177155" name="Rectangle 3"/>
          <p:cNvSpPr>
            <a:spLocks noGrp="1" noChangeArrowheads="1"/>
          </p:cNvSpPr>
          <p:nvPr>
            <p:ph type="body" idx="1"/>
          </p:nvPr>
        </p:nvSpPr>
        <p:spPr/>
        <p:txBody>
          <a:bodyPr/>
          <a:lstStyle/>
          <a:p>
            <a:r>
              <a:rPr lang="en-US" altLang="en-US"/>
              <a:t>Note that it is possible to have a tree whose degree is (say) 3 and whose root has a</a:t>
            </a:r>
          </a:p>
          <a:p>
            <a:r>
              <a:rPr lang="en-US" altLang="en-US"/>
              <a:t>degree that is &lt; 3.</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D28D995-87BC-4A37-AF94-F551286D3878}"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D087A9-712B-4641-AC8F-56C640ECE56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D28D995-87BC-4A37-AF94-F551286D3878}"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D087A9-712B-4641-AC8F-56C640ECE56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D28D995-87BC-4A37-AF94-F551286D3878}"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D087A9-712B-4641-AC8F-56C640ECE564}"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429001" y="3581400"/>
            <a:ext cx="5694363" cy="1449388"/>
          </a:xfrm>
        </p:spPr>
        <p:txBody>
          <a:bodyPr/>
          <a:lstStyle/>
          <a:p>
            <a:r>
              <a:rPr lang="en-US" smtClean="0"/>
              <a:t>Click to edit Master title style</a:t>
            </a:r>
            <a:endParaRPr lang="en-US"/>
          </a:p>
        </p:txBody>
      </p:sp>
    </p:spTree>
    <p:extLst>
      <p:ext uri="{BB962C8B-B14F-4D97-AF65-F5344CB8AC3E}">
        <p14:creationId xmlns:p14="http://schemas.microsoft.com/office/powerpoint/2010/main" xmlns="" val="3959115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3124" name="Rectangle 52"/>
          <p:cNvSpPr>
            <a:spLocks noChangeArrowheads="1"/>
          </p:cNvSpPr>
          <p:nvPr userDrawn="1"/>
        </p:nvSpPr>
        <p:spPr bwMode="gray">
          <a:xfrm>
            <a:off x="0" y="0"/>
            <a:ext cx="9144000" cy="5157788"/>
          </a:xfrm>
          <a:prstGeom prst="rect">
            <a:avLst/>
          </a:prstGeom>
          <a:solidFill>
            <a:schemeClr val="accent1"/>
          </a:solidFill>
          <a:ln>
            <a:noFill/>
          </a:ln>
          <a:effectLst/>
          <a:extLst>
            <a:ext uri="{91240B29-F687-4F45-9708-019B960494DF}">
              <a14:hiddenLine xmlns:a14="http://schemas.microsoft.com/office/drawing/2010/main" xmlns="" w="0"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1429" tIns="45714" rIns="91429" bIns="45714" anchor="ctr"/>
          <a:lstStyle/>
          <a:p>
            <a:pPr fontAlgn="base">
              <a:spcBef>
                <a:spcPct val="0"/>
              </a:spcBef>
              <a:spcAft>
                <a:spcPct val="0"/>
              </a:spcAft>
            </a:pPr>
            <a:endParaRPr lang="en-US" smtClean="0">
              <a:solidFill>
                <a:srgbClr val="1A1A70"/>
              </a:solidFill>
            </a:endParaRPr>
          </a:p>
        </p:txBody>
      </p:sp>
      <p:sp>
        <p:nvSpPr>
          <p:cNvPr id="3136" name="Rectangle 64"/>
          <p:cNvSpPr>
            <a:spLocks noChangeArrowheads="1"/>
          </p:cNvSpPr>
          <p:nvPr userDrawn="1"/>
        </p:nvSpPr>
        <p:spPr bwMode="gray">
          <a:xfrm>
            <a:off x="1262063" y="0"/>
            <a:ext cx="2362200" cy="4953000"/>
          </a:xfrm>
          <a:prstGeom prst="rect">
            <a:avLst/>
          </a:prstGeom>
          <a:gradFill rotWithShape="1">
            <a:gsLst>
              <a:gs pos="0">
                <a:schemeClr val="accent1"/>
              </a:gs>
              <a:gs pos="100000">
                <a:schemeClr val="accent1">
                  <a:gamma/>
                  <a:shade val="72549"/>
                  <a:invGamma/>
                </a:scheme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nchor="ctr"/>
          <a:lstStyle/>
          <a:p>
            <a:pPr fontAlgn="base">
              <a:spcBef>
                <a:spcPct val="0"/>
              </a:spcBef>
              <a:spcAft>
                <a:spcPct val="0"/>
              </a:spcAft>
            </a:pPr>
            <a:endParaRPr lang="en-US" smtClean="0">
              <a:solidFill>
                <a:srgbClr val="1A1A70"/>
              </a:solidFill>
            </a:endParaRPr>
          </a:p>
        </p:txBody>
      </p:sp>
      <p:sp>
        <p:nvSpPr>
          <p:cNvPr id="3137" name="Rectangle 65"/>
          <p:cNvSpPr>
            <a:spLocks noChangeArrowheads="1"/>
          </p:cNvSpPr>
          <p:nvPr/>
        </p:nvSpPr>
        <p:spPr bwMode="gray">
          <a:xfrm>
            <a:off x="304800" y="2400300"/>
            <a:ext cx="8458200" cy="1104900"/>
          </a:xfrm>
          <a:prstGeom prst="rect">
            <a:avLst/>
          </a:prstGeom>
          <a:gradFill rotWithShape="1">
            <a:gsLst>
              <a:gs pos="0">
                <a:schemeClr val="tx1"/>
              </a:gs>
              <a:gs pos="100000">
                <a:schemeClr val="accent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nchor="ctr"/>
          <a:lstStyle/>
          <a:p>
            <a:pPr fontAlgn="base">
              <a:spcBef>
                <a:spcPct val="0"/>
              </a:spcBef>
              <a:spcAft>
                <a:spcPct val="0"/>
              </a:spcAft>
            </a:pPr>
            <a:endParaRPr lang="en-US" smtClean="0">
              <a:solidFill>
                <a:srgbClr val="1A1A70"/>
              </a:solidFill>
            </a:endParaRPr>
          </a:p>
        </p:txBody>
      </p:sp>
      <p:sp>
        <p:nvSpPr>
          <p:cNvPr id="3074" name="Rectangle 2"/>
          <p:cNvSpPr>
            <a:spLocks noGrp="1" noChangeArrowheads="1"/>
          </p:cNvSpPr>
          <p:nvPr>
            <p:ph type="ctrTitle" hasCustomPrompt="1"/>
          </p:nvPr>
        </p:nvSpPr>
        <p:spPr>
          <a:xfrm>
            <a:off x="457200" y="2590800"/>
            <a:ext cx="8229600" cy="685800"/>
          </a:xfrm>
          <a:extLst>
            <a:ext uri="{AF507438-7753-43E0-B8FC-AC1667EBCBE1}">
              <a14:hiddenEffects xmlns:a14="http://schemas.microsoft.com/office/drawing/2010/main" xmlns="">
                <a:effectLst>
                  <a:outerShdw dist="53882" dir="2700000" algn="ctr" rotWithShape="0">
                    <a:srgbClr val="000000"/>
                  </a:outerShdw>
                </a:effectLst>
              </a14:hiddenEffects>
            </a:ext>
          </a:extLst>
        </p:spPr>
        <p:txBody>
          <a:bodyPr/>
          <a:lstStyle>
            <a:lvl1pPr>
              <a:defRPr sz="4800"/>
            </a:lvl1pPr>
          </a:lstStyle>
          <a:p>
            <a:pPr lvl="0"/>
            <a:r>
              <a:rPr lang="en-US" altLang="en-US" noProof="0" dirty="0" smtClean="0"/>
              <a:t>Introduction</a:t>
            </a:r>
          </a:p>
        </p:txBody>
      </p:sp>
      <p:sp>
        <p:nvSpPr>
          <p:cNvPr id="3135" name="Rectangle 63"/>
          <p:cNvSpPr>
            <a:spLocks noChangeArrowheads="1"/>
          </p:cNvSpPr>
          <p:nvPr/>
        </p:nvSpPr>
        <p:spPr bwMode="gray">
          <a:xfrm>
            <a:off x="1276350" y="4941889"/>
            <a:ext cx="7867650" cy="217487"/>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nchor="ctr"/>
          <a:lstStyle/>
          <a:p>
            <a:pPr fontAlgn="base">
              <a:spcBef>
                <a:spcPct val="0"/>
              </a:spcBef>
              <a:spcAft>
                <a:spcPct val="0"/>
              </a:spcAft>
            </a:pPr>
            <a:endParaRPr lang="en-US" smtClean="0">
              <a:solidFill>
                <a:srgbClr val="1A1A70"/>
              </a:solidFill>
            </a:endParaRPr>
          </a:p>
        </p:txBody>
      </p:sp>
      <p:sp>
        <p:nvSpPr>
          <p:cNvPr id="3138" name="Rectangle 66"/>
          <p:cNvSpPr>
            <a:spLocks noChangeArrowheads="1"/>
          </p:cNvSpPr>
          <p:nvPr userDrawn="1"/>
        </p:nvSpPr>
        <p:spPr bwMode="gray">
          <a:xfrm>
            <a:off x="304800" y="304800"/>
            <a:ext cx="8534400" cy="4343400"/>
          </a:xfrm>
          <a:prstGeom prst="rect">
            <a:avLst/>
          </a:prstGeom>
          <a:noFill/>
          <a:ln w="9525">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nchor="ctr"/>
          <a:lstStyle/>
          <a:p>
            <a:pPr fontAlgn="base">
              <a:spcBef>
                <a:spcPct val="0"/>
              </a:spcBef>
              <a:spcAft>
                <a:spcPct val="0"/>
              </a:spcAft>
            </a:pPr>
            <a:endParaRPr lang="en-US" smtClean="0">
              <a:solidFill>
                <a:srgbClr val="1A1A70"/>
              </a:solidFill>
            </a:endParaRPr>
          </a:p>
        </p:txBody>
      </p:sp>
      <p:sp>
        <p:nvSpPr>
          <p:cNvPr id="3139" name="Rectangle 67"/>
          <p:cNvSpPr>
            <a:spLocks noChangeArrowheads="1"/>
          </p:cNvSpPr>
          <p:nvPr userDrawn="1"/>
        </p:nvSpPr>
        <p:spPr bwMode="gray">
          <a:xfrm>
            <a:off x="7391400" y="914400"/>
            <a:ext cx="1600200" cy="1447800"/>
          </a:xfrm>
          <a:prstGeom prst="rect">
            <a:avLst/>
          </a:prstGeom>
          <a:noFill/>
          <a:ln w="9525">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nchor="ctr"/>
          <a:lstStyle/>
          <a:p>
            <a:pPr fontAlgn="base">
              <a:spcBef>
                <a:spcPct val="0"/>
              </a:spcBef>
              <a:spcAft>
                <a:spcPct val="0"/>
              </a:spcAft>
            </a:pPr>
            <a:endParaRPr lang="en-US" smtClean="0">
              <a:solidFill>
                <a:srgbClr val="1A1A70"/>
              </a:solidFill>
            </a:endParaRPr>
          </a:p>
        </p:txBody>
      </p:sp>
      <p:sp>
        <p:nvSpPr>
          <p:cNvPr id="3140" name="Rectangle 68"/>
          <p:cNvSpPr>
            <a:spLocks noChangeArrowheads="1"/>
          </p:cNvSpPr>
          <p:nvPr/>
        </p:nvSpPr>
        <p:spPr bwMode="gray">
          <a:xfrm>
            <a:off x="8305800" y="0"/>
            <a:ext cx="76200" cy="1752600"/>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nchor="ctr"/>
          <a:lstStyle/>
          <a:p>
            <a:pPr fontAlgn="base">
              <a:spcBef>
                <a:spcPct val="0"/>
              </a:spcBef>
              <a:spcAft>
                <a:spcPct val="0"/>
              </a:spcAft>
            </a:pPr>
            <a:endParaRPr lang="en-US" smtClean="0">
              <a:solidFill>
                <a:srgbClr val="1A1A70"/>
              </a:solidFill>
            </a:endParaRPr>
          </a:p>
        </p:txBody>
      </p:sp>
    </p:spTree>
    <p:extLst>
      <p:ext uri="{BB962C8B-B14F-4D97-AF65-F5344CB8AC3E}">
        <p14:creationId xmlns:p14="http://schemas.microsoft.com/office/powerpoint/2010/main" xmlns="" val="16673020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136"/>
                                        </p:tgtEl>
                                        <p:attrNameLst>
                                          <p:attrName>style.visibility</p:attrName>
                                        </p:attrNameLst>
                                      </p:cBhvr>
                                      <p:to>
                                        <p:strVal val="visible"/>
                                      </p:to>
                                    </p:set>
                                    <p:animEffect transition="in" filter="wipe(down)">
                                      <p:cBhvr>
                                        <p:cTn id="7" dur="500"/>
                                        <p:tgtEl>
                                          <p:spTgt spid="313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37"/>
                                        </p:tgtEl>
                                        <p:attrNameLst>
                                          <p:attrName>style.visibility</p:attrName>
                                        </p:attrNameLst>
                                      </p:cBhvr>
                                      <p:to>
                                        <p:strVal val="visible"/>
                                      </p:to>
                                    </p:set>
                                    <p:animEffect transition="in" filter="wipe(left)">
                                      <p:cBhvr>
                                        <p:cTn id="11" dur="500"/>
                                        <p:tgtEl>
                                          <p:spTgt spid="3137"/>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140"/>
                                        </p:tgtEl>
                                        <p:attrNameLst>
                                          <p:attrName>style.visibility</p:attrName>
                                        </p:attrNameLst>
                                      </p:cBhvr>
                                      <p:to>
                                        <p:strVal val="visible"/>
                                      </p:to>
                                    </p:set>
                                    <p:animEffect transition="in" filter="wipe(up)">
                                      <p:cBhvr>
                                        <p:cTn id="15" dur="500"/>
                                        <p:tgtEl>
                                          <p:spTgt spid="3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6" grpId="0" animBg="1"/>
      <p:bldP spid="3137" grpId="0" animBg="1"/>
      <p:bldP spid="3140"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81000" y="1411552"/>
            <a:ext cx="8382000" cy="2112796"/>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D28D995-87BC-4A37-AF94-F551286D3878}"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D087A9-712B-4641-AC8F-56C640ECE56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28D995-87BC-4A37-AF94-F551286D3878}"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D087A9-712B-4641-AC8F-56C640ECE56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D28D995-87BC-4A37-AF94-F551286D3878}" type="datetimeFigureOut">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D087A9-712B-4641-AC8F-56C640ECE56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D28D995-87BC-4A37-AF94-F551286D3878}" type="datetimeFigureOut">
              <a:rPr lang="en-IN" smtClean="0"/>
              <a:t>12-04-2022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D087A9-712B-4641-AC8F-56C640ECE56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D28D995-87BC-4A37-AF94-F551286D3878}" type="datetimeFigureOut">
              <a:rPr lang="en-IN" smtClean="0"/>
              <a:t>12-04-2022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D087A9-712B-4641-AC8F-56C640ECE56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28D995-87BC-4A37-AF94-F551286D3878}" type="datetimeFigureOut">
              <a:rPr lang="en-IN" smtClean="0"/>
              <a:t>12-04-2022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D087A9-712B-4641-AC8F-56C640ECE56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28D995-87BC-4A37-AF94-F551286D3878}" type="datetimeFigureOut">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D087A9-712B-4641-AC8F-56C640ECE56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28D995-87BC-4A37-AF94-F551286D3878}" type="datetimeFigureOut">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D087A9-712B-4641-AC8F-56C640ECE56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28D995-87BC-4A37-AF94-F551286D3878}" type="datetimeFigureOut">
              <a:rPr lang="en-IN" smtClean="0"/>
              <a:t>12-04-2022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D087A9-712B-4641-AC8F-56C640ECE56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idx="4294967295"/>
          </p:nvPr>
        </p:nvSpPr>
        <p:spPr>
          <a:xfrm>
            <a:off x="1524000" y="2196011"/>
            <a:ext cx="6705600" cy="1815353"/>
          </a:xfrm>
          <a:ln/>
        </p:spPr>
        <p:txBody>
          <a:bodyPr>
            <a:normAutofit fontScale="90000"/>
          </a:bodyPr>
          <a:lstStyle/>
          <a:p>
            <a:pPr>
              <a:spcBef>
                <a:spcPts val="900"/>
              </a:spcBef>
              <a:buClr>
                <a:srgbClr val="FCAB1A"/>
              </a:buClr>
              <a:tabLst>
                <a:tab pos="0" algn="l"/>
                <a:tab pos="457092" algn="l"/>
                <a:tab pos="914186" algn="l"/>
                <a:tab pos="1371279" algn="l"/>
                <a:tab pos="1828373" algn="l"/>
                <a:tab pos="2285466" algn="l"/>
                <a:tab pos="2742558" algn="l"/>
                <a:tab pos="3199652" algn="l"/>
                <a:tab pos="3656744" algn="l"/>
                <a:tab pos="4113838" algn="l"/>
                <a:tab pos="4570930" algn="l"/>
                <a:tab pos="5028024" algn="l"/>
                <a:tab pos="5485118" algn="l"/>
                <a:tab pos="5942210" algn="l"/>
                <a:tab pos="6399303" algn="l"/>
                <a:tab pos="6856397" algn="l"/>
                <a:tab pos="7313490" algn="l"/>
                <a:tab pos="7770582" algn="l"/>
                <a:tab pos="8227675" algn="l"/>
                <a:tab pos="8684770" algn="l"/>
                <a:tab pos="9141862" algn="l"/>
              </a:tabLst>
            </a:pPr>
            <a:r>
              <a:rPr lang="en-GB" altLang="en-US" b="1" dirty="0" smtClean="0">
                <a:solidFill>
                  <a:srgbClr val="004586"/>
                </a:solidFill>
                <a:effectLst>
                  <a:outerShdw blurRad="38100" dist="38100" dir="2700000" algn="tl">
                    <a:srgbClr val="C0C0C0"/>
                  </a:outerShdw>
                </a:effectLst>
                <a:latin typeface="Times New Roman" pitchFamily="16" charset="0"/>
              </a:rPr>
              <a:t/>
            </a:r>
            <a:br>
              <a:rPr lang="en-GB" altLang="en-US" b="1" dirty="0" smtClean="0">
                <a:solidFill>
                  <a:srgbClr val="004586"/>
                </a:solidFill>
                <a:effectLst>
                  <a:outerShdw blurRad="38100" dist="38100" dir="2700000" algn="tl">
                    <a:srgbClr val="C0C0C0"/>
                  </a:outerShdw>
                </a:effectLst>
                <a:latin typeface="Times New Roman" pitchFamily="16" charset="0"/>
              </a:rPr>
            </a:br>
            <a:r>
              <a:rPr lang="en-GB" altLang="en-US" sz="4500" b="1" dirty="0">
                <a:solidFill>
                  <a:srgbClr val="7030A0"/>
                </a:solidFill>
                <a:effectLst>
                  <a:outerShdw blurRad="38100" dist="38100" dir="2700000" algn="tl">
                    <a:srgbClr val="C0C0C0"/>
                  </a:outerShdw>
                </a:effectLst>
                <a:latin typeface="Times New Roman" pitchFamily="16" charset="0"/>
              </a:rPr>
              <a:t>Data Structures</a:t>
            </a:r>
            <a:br>
              <a:rPr lang="en-GB" altLang="en-US" sz="4500" b="1" dirty="0">
                <a:solidFill>
                  <a:srgbClr val="7030A0"/>
                </a:solidFill>
                <a:effectLst>
                  <a:outerShdw blurRad="38100" dist="38100" dir="2700000" algn="tl">
                    <a:srgbClr val="C0C0C0"/>
                  </a:outerShdw>
                </a:effectLst>
                <a:latin typeface="Times New Roman" pitchFamily="16" charset="0"/>
              </a:rPr>
            </a:br>
            <a:endParaRPr lang="en-GB" altLang="en-US" sz="4500" b="1" dirty="0">
              <a:solidFill>
                <a:srgbClr val="7030A0"/>
              </a:solidFill>
              <a:effectLst>
                <a:outerShdw blurRad="38100" dist="38100" dir="2700000" algn="tl">
                  <a:srgbClr val="C0C0C0"/>
                </a:outerShdw>
              </a:effectLst>
              <a:latin typeface="Times New Roman" pitchFamily="16" charset="0"/>
            </a:endParaRP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438" y="36513"/>
            <a:ext cx="5043487" cy="5969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6147" name="Text Box 3"/>
          <p:cNvSpPr txBox="1">
            <a:spLocks noChangeArrowheads="1"/>
          </p:cNvSpPr>
          <p:nvPr/>
        </p:nvSpPr>
        <p:spPr bwMode="auto">
          <a:xfrm>
            <a:off x="900545" y="4773706"/>
            <a:ext cx="8077200" cy="1524000"/>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89979" tIns="46790" rIns="89979" bIns="4679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LGC Sans" charset="0"/>
                <a:cs typeface="DejaVu LGC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LGC Sans" charset="0"/>
                <a:cs typeface="DejaVu LGC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LGC Sans" charset="0"/>
                <a:cs typeface="DejaVu LGC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LGC Sans" charset="0"/>
                <a:cs typeface="DejaVu LGC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LGC Sans" charset="0"/>
                <a:cs typeface="DejaVu LGC Sans" charset="0"/>
              </a:defRPr>
            </a:lvl5pPr>
            <a:lvl6pPr defTabSz="457200" fontAlgn="base">
              <a:lnSpc>
                <a:spcPct val="44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LGC Sans" charset="0"/>
                <a:cs typeface="DejaVu LGC Sans" charset="0"/>
              </a:defRPr>
            </a:lvl6pPr>
            <a:lvl7pPr defTabSz="457200" fontAlgn="base">
              <a:lnSpc>
                <a:spcPct val="44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LGC Sans" charset="0"/>
                <a:cs typeface="DejaVu LGC Sans" charset="0"/>
              </a:defRPr>
            </a:lvl7pPr>
            <a:lvl8pPr defTabSz="457200" fontAlgn="base">
              <a:lnSpc>
                <a:spcPct val="44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LGC Sans" charset="0"/>
                <a:cs typeface="DejaVu LGC Sans" charset="0"/>
              </a:defRPr>
            </a:lvl8pPr>
            <a:lvl9pPr defTabSz="457200" fontAlgn="base">
              <a:lnSpc>
                <a:spcPct val="44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LGC Sans" charset="0"/>
                <a:cs typeface="DejaVu LGC Sans" charset="0"/>
              </a:defRPr>
            </a:lvl9pPr>
          </a:lstStyle>
          <a:p>
            <a:pPr algn="ctr" defTabSz="457092" fontAlgn="base">
              <a:spcBef>
                <a:spcPts val="900"/>
              </a:spcBef>
              <a:spcAft>
                <a:spcPct val="0"/>
              </a:spcAft>
              <a:buClr>
                <a:srgbClr val="FCAB1A"/>
              </a:buClr>
              <a:buSzPct val="100000"/>
            </a:pPr>
            <a:r>
              <a:rPr lang="en-GB" altLang="en-US" sz="1900" b="1" dirty="0" smtClean="0">
                <a:solidFill>
                  <a:srgbClr val="FF6600"/>
                </a:solidFill>
                <a:latin typeface="Verdana" pitchFamily="32" charset="0"/>
              </a:rPr>
              <a:t>Ramesh Naidu </a:t>
            </a:r>
            <a:r>
              <a:rPr lang="en-GB" altLang="en-US" sz="1900" b="1" dirty="0" err="1" smtClean="0">
                <a:solidFill>
                  <a:srgbClr val="FF6600"/>
                </a:solidFill>
                <a:latin typeface="Verdana" pitchFamily="32" charset="0"/>
              </a:rPr>
              <a:t>Laveti</a:t>
            </a:r>
            <a:r>
              <a:rPr lang="en-GB" altLang="en-US" sz="1900" b="1" dirty="0" smtClean="0">
                <a:solidFill>
                  <a:srgbClr val="FF6600"/>
                </a:solidFill>
                <a:latin typeface="Verdana" pitchFamily="32" charset="0"/>
              </a:rPr>
              <a:t>/RS </a:t>
            </a:r>
            <a:r>
              <a:rPr lang="en-GB" altLang="en-US" sz="1900" b="1" dirty="0" err="1" smtClean="0">
                <a:solidFill>
                  <a:srgbClr val="FF6600"/>
                </a:solidFill>
                <a:latin typeface="Verdana" pitchFamily="32" charset="0"/>
              </a:rPr>
              <a:t>Patil</a:t>
            </a:r>
            <a:endParaRPr lang="en-GB" altLang="en-US" sz="1900" b="1" dirty="0">
              <a:solidFill>
                <a:srgbClr val="CC3300"/>
              </a:solidFill>
              <a:latin typeface="Verdana" pitchFamily="32" charset="0"/>
            </a:endParaRPr>
          </a:p>
          <a:p>
            <a:pPr algn="ctr" defTabSz="457092" fontAlgn="base">
              <a:spcBef>
                <a:spcPts val="900"/>
              </a:spcBef>
              <a:spcAft>
                <a:spcPct val="0"/>
              </a:spcAft>
              <a:buClr>
                <a:srgbClr val="FCAB1A"/>
              </a:buClr>
              <a:buSzPct val="100000"/>
            </a:pPr>
            <a:r>
              <a:rPr lang="en-GB" altLang="en-US" sz="1900" b="1" dirty="0" smtClean="0">
                <a:solidFill>
                  <a:schemeClr val="accent1">
                    <a:lumMod val="50000"/>
                  </a:schemeClr>
                </a:solidFill>
                <a:latin typeface="Verdana" pitchFamily="32" charset="0"/>
              </a:rPr>
              <a:t>C-DAC, Bangalore</a:t>
            </a:r>
            <a:endParaRPr lang="en-GB" altLang="en-US" sz="1900" b="1" dirty="0">
              <a:solidFill>
                <a:schemeClr val="accent1">
                  <a:lumMod val="50000"/>
                </a:schemeClr>
              </a:solidFill>
              <a:latin typeface="Verdana" pitchFamily="32" charset="0"/>
            </a:endParaRPr>
          </a:p>
        </p:txBody>
      </p:sp>
    </p:spTree>
    <p:extLst>
      <p:ext uri="{BB962C8B-B14F-4D97-AF65-F5344CB8AC3E}">
        <p14:creationId xmlns:p14="http://schemas.microsoft.com/office/powerpoint/2010/main" xmlns="" val="204265835"/>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8"/>
          <p:cNvGrpSpPr>
            <a:grpSpLocks/>
          </p:cNvGrpSpPr>
          <p:nvPr/>
        </p:nvGrpSpPr>
        <p:grpSpPr bwMode="auto">
          <a:xfrm>
            <a:off x="990600" y="5486400"/>
            <a:ext cx="7543800" cy="1295400"/>
            <a:chOff x="672" y="3504"/>
            <a:chExt cx="4752" cy="816"/>
          </a:xfrm>
        </p:grpSpPr>
        <p:sp>
          <p:nvSpPr>
            <p:cNvPr id="141357" name="Text Box 1069"/>
            <p:cNvSpPr txBox="1">
              <a:spLocks noChangeArrowheads="1"/>
            </p:cNvSpPr>
            <p:nvPr/>
          </p:nvSpPr>
          <p:spPr bwMode="auto">
            <a:xfrm>
              <a:off x="3264" y="3984"/>
              <a:ext cx="2160" cy="291"/>
            </a:xfrm>
            <a:prstGeom prst="rect">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en-US" sz="2400" dirty="0">
                  <a:solidFill>
                    <a:schemeClr val="hlink"/>
                  </a:solidFill>
                </a:rPr>
                <a:t>great grand child of root</a:t>
              </a:r>
            </a:p>
          </p:txBody>
        </p:sp>
        <p:sp>
          <p:nvSpPr>
            <p:cNvPr id="141358" name="Rectangle 1070"/>
            <p:cNvSpPr>
              <a:spLocks noChangeArrowheads="1"/>
            </p:cNvSpPr>
            <p:nvPr/>
          </p:nvSpPr>
          <p:spPr bwMode="auto">
            <a:xfrm>
              <a:off x="672" y="3504"/>
              <a:ext cx="4608" cy="816"/>
            </a:xfrm>
            <a:prstGeom prst="rect">
              <a:avLst/>
            </a:prstGeom>
            <a:noFill/>
            <a:ln w="12700">
              <a:solidFill>
                <a:schemeClr val="folHlink"/>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grpSp>
        <p:nvGrpSpPr>
          <p:cNvPr id="3" name="Group 1056"/>
          <p:cNvGrpSpPr>
            <a:grpSpLocks/>
          </p:cNvGrpSpPr>
          <p:nvPr/>
        </p:nvGrpSpPr>
        <p:grpSpPr bwMode="auto">
          <a:xfrm>
            <a:off x="0" y="3962402"/>
            <a:ext cx="8915400" cy="1300163"/>
            <a:chOff x="144" y="2352"/>
            <a:chExt cx="5616" cy="819"/>
          </a:xfrm>
        </p:grpSpPr>
        <p:sp>
          <p:nvSpPr>
            <p:cNvPr id="141345" name="Text Box 1057"/>
            <p:cNvSpPr txBox="1">
              <a:spLocks noChangeArrowheads="1"/>
            </p:cNvSpPr>
            <p:nvPr/>
          </p:nvSpPr>
          <p:spPr bwMode="auto">
            <a:xfrm>
              <a:off x="3888" y="2880"/>
              <a:ext cx="1872" cy="291"/>
            </a:xfrm>
            <a:prstGeom prst="rect">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en-US" sz="2400" dirty="0">
                  <a:solidFill>
                    <a:schemeClr val="bg1"/>
                  </a:solidFill>
                </a:rPr>
                <a:t>grand children of root</a:t>
              </a:r>
            </a:p>
          </p:txBody>
        </p:sp>
        <p:sp>
          <p:nvSpPr>
            <p:cNvPr id="141346" name="Rectangle 1058"/>
            <p:cNvSpPr>
              <a:spLocks noChangeArrowheads="1"/>
            </p:cNvSpPr>
            <p:nvPr/>
          </p:nvSpPr>
          <p:spPr bwMode="auto">
            <a:xfrm>
              <a:off x="144" y="2352"/>
              <a:ext cx="5616" cy="816"/>
            </a:xfrm>
            <a:prstGeom prst="rect">
              <a:avLst/>
            </a:prstGeom>
            <a:noFill/>
            <a:ln w="12700">
              <a:solidFill>
                <a:schemeClr val="folHlink"/>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grpSp>
        <p:nvGrpSpPr>
          <p:cNvPr id="4" name="Group 1049"/>
          <p:cNvGrpSpPr>
            <a:grpSpLocks/>
          </p:cNvGrpSpPr>
          <p:nvPr/>
        </p:nvGrpSpPr>
        <p:grpSpPr bwMode="auto">
          <a:xfrm>
            <a:off x="381000" y="1905000"/>
            <a:ext cx="8763000" cy="1371600"/>
            <a:chOff x="240" y="2304"/>
            <a:chExt cx="5520" cy="864"/>
          </a:xfrm>
        </p:grpSpPr>
        <p:sp>
          <p:nvSpPr>
            <p:cNvPr id="141338" name="Text Box 1050"/>
            <p:cNvSpPr txBox="1">
              <a:spLocks noChangeArrowheads="1"/>
            </p:cNvSpPr>
            <p:nvPr/>
          </p:nvSpPr>
          <p:spPr bwMode="auto">
            <a:xfrm>
              <a:off x="4320" y="2304"/>
              <a:ext cx="1440" cy="291"/>
            </a:xfrm>
            <a:prstGeom prst="rect">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en-US" sz="2400" dirty="0">
                  <a:solidFill>
                    <a:schemeClr val="accent1"/>
                  </a:solidFill>
                </a:rPr>
                <a:t>children of root</a:t>
              </a:r>
            </a:p>
          </p:txBody>
        </p:sp>
        <p:sp>
          <p:nvSpPr>
            <p:cNvPr id="141339" name="Rectangle 1051"/>
            <p:cNvSpPr>
              <a:spLocks noChangeArrowheads="1"/>
            </p:cNvSpPr>
            <p:nvPr/>
          </p:nvSpPr>
          <p:spPr bwMode="auto">
            <a:xfrm>
              <a:off x="240" y="2352"/>
              <a:ext cx="5376" cy="816"/>
            </a:xfrm>
            <a:prstGeom prst="rect">
              <a:avLst/>
            </a:prstGeom>
            <a:noFill/>
            <a:ln w="12700">
              <a:solidFill>
                <a:schemeClr val="folHlink"/>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sp>
        <p:nvSpPr>
          <p:cNvPr id="141314" name="Rectangle 1026"/>
          <p:cNvSpPr>
            <a:spLocks noGrp="1" noChangeArrowheads="1"/>
          </p:cNvSpPr>
          <p:nvPr>
            <p:ph type="ctrTitle"/>
          </p:nvPr>
        </p:nvSpPr>
        <p:spPr>
          <a:xfrm>
            <a:off x="0" y="0"/>
            <a:ext cx="9144000" cy="762000"/>
          </a:xfrm>
        </p:spPr>
        <p:txBody>
          <a:bodyPr/>
          <a:lstStyle/>
          <a:p>
            <a:r>
              <a:rPr lang="en-US" altLang="en-US" dirty="0"/>
              <a:t>Example Tree</a:t>
            </a:r>
          </a:p>
        </p:txBody>
      </p:sp>
      <p:grpSp>
        <p:nvGrpSpPr>
          <p:cNvPr id="5" name="Group 1077"/>
          <p:cNvGrpSpPr>
            <a:grpSpLocks/>
          </p:cNvGrpSpPr>
          <p:nvPr/>
        </p:nvGrpSpPr>
        <p:grpSpPr bwMode="auto">
          <a:xfrm>
            <a:off x="76200" y="1143000"/>
            <a:ext cx="8077200" cy="5181600"/>
            <a:chOff x="48" y="720"/>
            <a:chExt cx="5088" cy="3264"/>
          </a:xfrm>
        </p:grpSpPr>
        <p:sp>
          <p:nvSpPr>
            <p:cNvPr id="141316" name="Rectangle 1028"/>
            <p:cNvSpPr>
              <a:spLocks noChangeArrowheads="1"/>
            </p:cNvSpPr>
            <p:nvPr/>
          </p:nvSpPr>
          <p:spPr bwMode="auto">
            <a:xfrm>
              <a:off x="2112" y="720"/>
              <a:ext cx="912" cy="384"/>
            </a:xfrm>
            <a:prstGeom prst="rect">
              <a:avLst/>
            </a:prstGeom>
            <a:solidFill>
              <a:srgbClr val="9966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t>President</a:t>
              </a:r>
            </a:p>
          </p:txBody>
        </p:sp>
        <p:sp>
          <p:nvSpPr>
            <p:cNvPr id="141317" name="Rectangle 1029"/>
            <p:cNvSpPr>
              <a:spLocks noChangeArrowheads="1"/>
            </p:cNvSpPr>
            <p:nvPr/>
          </p:nvSpPr>
          <p:spPr bwMode="auto">
            <a:xfrm>
              <a:off x="576" y="1536"/>
              <a:ext cx="912" cy="3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solidFill>
                    <a:schemeClr val="tx2">
                      <a:lumMod val="10000"/>
                    </a:schemeClr>
                  </a:solidFill>
                </a:rPr>
                <a:t>VP1</a:t>
              </a:r>
            </a:p>
          </p:txBody>
        </p:sp>
        <p:sp>
          <p:nvSpPr>
            <p:cNvPr id="141318" name="Rectangle 1030"/>
            <p:cNvSpPr>
              <a:spLocks noChangeArrowheads="1"/>
            </p:cNvSpPr>
            <p:nvPr/>
          </p:nvSpPr>
          <p:spPr bwMode="auto">
            <a:xfrm>
              <a:off x="2160" y="1536"/>
              <a:ext cx="912" cy="3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solidFill>
                    <a:schemeClr val="tx2">
                      <a:lumMod val="10000"/>
                    </a:schemeClr>
                  </a:solidFill>
                </a:rPr>
                <a:t>VP2</a:t>
              </a:r>
            </a:p>
          </p:txBody>
        </p:sp>
        <p:sp>
          <p:nvSpPr>
            <p:cNvPr id="141319" name="Rectangle 1031"/>
            <p:cNvSpPr>
              <a:spLocks noChangeArrowheads="1"/>
            </p:cNvSpPr>
            <p:nvPr/>
          </p:nvSpPr>
          <p:spPr bwMode="auto">
            <a:xfrm>
              <a:off x="3792" y="1488"/>
              <a:ext cx="1104" cy="3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solidFill>
                    <a:schemeClr val="tx2">
                      <a:lumMod val="10000"/>
                    </a:schemeClr>
                  </a:solidFill>
                </a:rPr>
                <a:t>VP3</a:t>
              </a:r>
            </a:p>
          </p:txBody>
        </p:sp>
        <p:sp>
          <p:nvSpPr>
            <p:cNvPr id="141320" name="Rectangle 1032"/>
            <p:cNvSpPr>
              <a:spLocks noChangeArrowheads="1"/>
            </p:cNvSpPr>
            <p:nvPr/>
          </p:nvSpPr>
          <p:spPr bwMode="auto">
            <a:xfrm>
              <a:off x="48" y="2736"/>
              <a:ext cx="912" cy="38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t>Manager1</a:t>
              </a:r>
            </a:p>
          </p:txBody>
        </p:sp>
        <p:sp>
          <p:nvSpPr>
            <p:cNvPr id="141321" name="Rectangle 1033"/>
            <p:cNvSpPr>
              <a:spLocks noChangeArrowheads="1"/>
            </p:cNvSpPr>
            <p:nvPr/>
          </p:nvSpPr>
          <p:spPr bwMode="auto">
            <a:xfrm>
              <a:off x="1056" y="2736"/>
              <a:ext cx="912" cy="38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t>Manager2</a:t>
              </a:r>
            </a:p>
          </p:txBody>
        </p:sp>
        <p:sp>
          <p:nvSpPr>
            <p:cNvPr id="141322" name="Rectangle 1034"/>
            <p:cNvSpPr>
              <a:spLocks noChangeArrowheads="1"/>
            </p:cNvSpPr>
            <p:nvPr/>
          </p:nvSpPr>
          <p:spPr bwMode="auto">
            <a:xfrm>
              <a:off x="2160" y="2736"/>
              <a:ext cx="912" cy="38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t>Manager</a:t>
              </a:r>
            </a:p>
          </p:txBody>
        </p:sp>
        <p:sp>
          <p:nvSpPr>
            <p:cNvPr id="141323" name="Rectangle 1035"/>
            <p:cNvSpPr>
              <a:spLocks noChangeArrowheads="1"/>
            </p:cNvSpPr>
            <p:nvPr/>
          </p:nvSpPr>
          <p:spPr bwMode="auto">
            <a:xfrm>
              <a:off x="3648" y="2688"/>
              <a:ext cx="1488" cy="38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t>Manager</a:t>
              </a:r>
            </a:p>
          </p:txBody>
        </p:sp>
        <p:sp>
          <p:nvSpPr>
            <p:cNvPr id="141324" name="Rectangle 1036"/>
            <p:cNvSpPr>
              <a:spLocks noChangeArrowheads="1"/>
            </p:cNvSpPr>
            <p:nvPr/>
          </p:nvSpPr>
          <p:spPr bwMode="auto">
            <a:xfrm>
              <a:off x="1968" y="3600"/>
              <a:ext cx="1488" cy="384"/>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solidFill>
                    <a:schemeClr val="tx2">
                      <a:lumMod val="10000"/>
                    </a:schemeClr>
                  </a:solidFill>
                </a:rPr>
                <a:t>Worker</a:t>
              </a:r>
              <a:r>
                <a:rPr lang="en-US" altLang="en-US" sz="2400" dirty="0"/>
                <a:t> </a:t>
              </a:r>
              <a:r>
                <a:rPr lang="en-US" altLang="en-US" sz="2400" dirty="0">
                  <a:solidFill>
                    <a:schemeClr val="tx2">
                      <a:lumMod val="10000"/>
                    </a:schemeClr>
                  </a:solidFill>
                </a:rPr>
                <a:t>Bee</a:t>
              </a:r>
            </a:p>
          </p:txBody>
        </p:sp>
        <p:sp>
          <p:nvSpPr>
            <p:cNvPr id="141325" name="Line 1037"/>
            <p:cNvSpPr>
              <a:spLocks noChangeShapeType="1"/>
            </p:cNvSpPr>
            <p:nvPr/>
          </p:nvSpPr>
          <p:spPr bwMode="auto">
            <a:xfrm>
              <a:off x="2544" y="1104"/>
              <a:ext cx="0" cy="432"/>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1326" name="Line 1038"/>
            <p:cNvSpPr>
              <a:spLocks noChangeShapeType="1"/>
            </p:cNvSpPr>
            <p:nvPr/>
          </p:nvSpPr>
          <p:spPr bwMode="auto">
            <a:xfrm flipH="1">
              <a:off x="1488" y="1104"/>
              <a:ext cx="624" cy="432"/>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1327" name="Line 1039"/>
            <p:cNvSpPr>
              <a:spLocks noChangeShapeType="1"/>
            </p:cNvSpPr>
            <p:nvPr/>
          </p:nvSpPr>
          <p:spPr bwMode="auto">
            <a:xfrm>
              <a:off x="3024" y="1104"/>
              <a:ext cx="768" cy="384"/>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1328" name="Line 1040"/>
            <p:cNvSpPr>
              <a:spLocks noChangeShapeType="1"/>
            </p:cNvSpPr>
            <p:nvPr/>
          </p:nvSpPr>
          <p:spPr bwMode="auto">
            <a:xfrm flipH="1">
              <a:off x="336" y="1920"/>
              <a:ext cx="480" cy="816"/>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1329" name="Line 1041"/>
            <p:cNvSpPr>
              <a:spLocks noChangeShapeType="1"/>
            </p:cNvSpPr>
            <p:nvPr/>
          </p:nvSpPr>
          <p:spPr bwMode="auto">
            <a:xfrm>
              <a:off x="1200" y="1920"/>
              <a:ext cx="288" cy="816"/>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1330" name="Line 1042"/>
            <p:cNvSpPr>
              <a:spLocks noChangeShapeType="1"/>
            </p:cNvSpPr>
            <p:nvPr/>
          </p:nvSpPr>
          <p:spPr bwMode="auto">
            <a:xfrm>
              <a:off x="2544" y="1920"/>
              <a:ext cx="0" cy="816"/>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1331" name="Line 1043"/>
            <p:cNvSpPr>
              <a:spLocks noChangeShapeType="1"/>
            </p:cNvSpPr>
            <p:nvPr/>
          </p:nvSpPr>
          <p:spPr bwMode="auto">
            <a:xfrm>
              <a:off x="4320" y="1872"/>
              <a:ext cx="0" cy="816"/>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1332" name="Line 1044"/>
            <p:cNvSpPr>
              <a:spLocks noChangeShapeType="1"/>
            </p:cNvSpPr>
            <p:nvPr/>
          </p:nvSpPr>
          <p:spPr bwMode="auto">
            <a:xfrm>
              <a:off x="2544" y="3120"/>
              <a:ext cx="0" cy="480"/>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grpSp>
      <p:grpSp>
        <p:nvGrpSpPr>
          <p:cNvPr id="6" name="Group 1074"/>
          <p:cNvGrpSpPr>
            <a:grpSpLocks/>
          </p:cNvGrpSpPr>
          <p:nvPr/>
        </p:nvGrpSpPr>
        <p:grpSpPr bwMode="auto">
          <a:xfrm>
            <a:off x="2438400" y="838200"/>
            <a:ext cx="3657600" cy="1066800"/>
            <a:chOff x="2688" y="2256"/>
            <a:chExt cx="2304" cy="672"/>
          </a:xfrm>
        </p:grpSpPr>
        <p:sp>
          <p:nvSpPr>
            <p:cNvPr id="141363" name="Text Box 1075"/>
            <p:cNvSpPr txBox="1">
              <a:spLocks noChangeArrowheads="1"/>
            </p:cNvSpPr>
            <p:nvPr/>
          </p:nvSpPr>
          <p:spPr bwMode="auto">
            <a:xfrm>
              <a:off x="4416" y="2592"/>
              <a:ext cx="528" cy="291"/>
            </a:xfrm>
            <a:prstGeom prst="rect">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en-US" sz="2400" dirty="0">
                  <a:solidFill>
                    <a:schemeClr val="tx2">
                      <a:lumMod val="75000"/>
                    </a:schemeClr>
                  </a:solidFill>
                </a:rPr>
                <a:t>root</a:t>
              </a:r>
            </a:p>
          </p:txBody>
        </p:sp>
        <p:sp>
          <p:nvSpPr>
            <p:cNvPr id="141364" name="Rectangle 1076"/>
            <p:cNvSpPr>
              <a:spLocks noChangeArrowheads="1"/>
            </p:cNvSpPr>
            <p:nvPr/>
          </p:nvSpPr>
          <p:spPr bwMode="auto">
            <a:xfrm>
              <a:off x="2688" y="2256"/>
              <a:ext cx="2304" cy="672"/>
            </a:xfrm>
            <a:prstGeom prst="rect">
              <a:avLst/>
            </a:prstGeom>
            <a:noFill/>
            <a:ln w="12700">
              <a:solidFill>
                <a:schemeClr val="folHlink"/>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xmlns="" val="7074078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92" name="Rectangle 8"/>
          <p:cNvSpPr>
            <a:spLocks noGrp="1" noChangeArrowheads="1"/>
          </p:cNvSpPr>
          <p:nvPr>
            <p:ph type="ctrTitle"/>
          </p:nvPr>
        </p:nvSpPr>
        <p:spPr>
          <a:xfrm>
            <a:off x="0" y="0"/>
            <a:ext cx="9144000" cy="762000"/>
          </a:xfrm>
        </p:spPr>
        <p:txBody>
          <a:bodyPr/>
          <a:lstStyle/>
          <a:p>
            <a:r>
              <a:rPr lang="en-US" altLang="en-US" dirty="0" smtClean="0"/>
              <a:t>Terminology - </a:t>
            </a:r>
            <a:r>
              <a:rPr lang="en-US" altLang="en-US" dirty="0" err="1" smtClean="0"/>
              <a:t>Subtrees</a:t>
            </a:r>
            <a:endParaRPr lang="en-US" altLang="en-US" dirty="0"/>
          </a:p>
        </p:txBody>
      </p:sp>
      <p:grpSp>
        <p:nvGrpSpPr>
          <p:cNvPr id="2" name="Group 33"/>
          <p:cNvGrpSpPr>
            <a:grpSpLocks/>
          </p:cNvGrpSpPr>
          <p:nvPr/>
        </p:nvGrpSpPr>
        <p:grpSpPr bwMode="auto">
          <a:xfrm>
            <a:off x="76200" y="1143000"/>
            <a:ext cx="8077200" cy="5181600"/>
            <a:chOff x="48" y="720"/>
            <a:chExt cx="5088" cy="3264"/>
          </a:xfrm>
        </p:grpSpPr>
        <p:sp>
          <p:nvSpPr>
            <p:cNvPr id="144394" name="Rectangle 10"/>
            <p:cNvSpPr>
              <a:spLocks noChangeArrowheads="1"/>
            </p:cNvSpPr>
            <p:nvPr/>
          </p:nvSpPr>
          <p:spPr bwMode="auto">
            <a:xfrm>
              <a:off x="2112" y="720"/>
              <a:ext cx="912" cy="3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solidFill>
                    <a:schemeClr val="bg1"/>
                  </a:solidFill>
                </a:rPr>
                <a:t>President</a:t>
              </a:r>
            </a:p>
          </p:txBody>
        </p:sp>
        <p:sp>
          <p:nvSpPr>
            <p:cNvPr id="144395" name="Rectangle 11"/>
            <p:cNvSpPr>
              <a:spLocks noChangeArrowheads="1"/>
            </p:cNvSpPr>
            <p:nvPr/>
          </p:nvSpPr>
          <p:spPr bwMode="auto">
            <a:xfrm>
              <a:off x="576" y="1536"/>
              <a:ext cx="912" cy="3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solidFill>
                    <a:schemeClr val="bg1"/>
                  </a:solidFill>
                </a:rPr>
                <a:t>VP1</a:t>
              </a:r>
            </a:p>
          </p:txBody>
        </p:sp>
        <p:sp>
          <p:nvSpPr>
            <p:cNvPr id="144396" name="Rectangle 12"/>
            <p:cNvSpPr>
              <a:spLocks noChangeArrowheads="1"/>
            </p:cNvSpPr>
            <p:nvPr/>
          </p:nvSpPr>
          <p:spPr bwMode="auto">
            <a:xfrm>
              <a:off x="2160" y="1536"/>
              <a:ext cx="912" cy="3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solidFill>
                    <a:schemeClr val="bg1"/>
                  </a:solidFill>
                </a:rPr>
                <a:t>VP2</a:t>
              </a:r>
            </a:p>
          </p:txBody>
        </p:sp>
        <p:sp>
          <p:nvSpPr>
            <p:cNvPr id="144397" name="Rectangle 13"/>
            <p:cNvSpPr>
              <a:spLocks noChangeArrowheads="1"/>
            </p:cNvSpPr>
            <p:nvPr/>
          </p:nvSpPr>
          <p:spPr bwMode="auto">
            <a:xfrm>
              <a:off x="3792" y="1488"/>
              <a:ext cx="1104" cy="3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solidFill>
                    <a:schemeClr val="bg1"/>
                  </a:solidFill>
                </a:rPr>
                <a:t>VP3</a:t>
              </a:r>
            </a:p>
          </p:txBody>
        </p:sp>
        <p:sp>
          <p:nvSpPr>
            <p:cNvPr id="144398" name="Rectangle 14"/>
            <p:cNvSpPr>
              <a:spLocks noChangeArrowheads="1"/>
            </p:cNvSpPr>
            <p:nvPr/>
          </p:nvSpPr>
          <p:spPr bwMode="auto">
            <a:xfrm>
              <a:off x="48" y="2736"/>
              <a:ext cx="912" cy="3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solidFill>
                    <a:schemeClr val="bg1"/>
                  </a:solidFill>
                </a:rPr>
                <a:t>Manager1</a:t>
              </a:r>
            </a:p>
          </p:txBody>
        </p:sp>
        <p:sp>
          <p:nvSpPr>
            <p:cNvPr id="144399" name="Rectangle 15"/>
            <p:cNvSpPr>
              <a:spLocks noChangeArrowheads="1"/>
            </p:cNvSpPr>
            <p:nvPr/>
          </p:nvSpPr>
          <p:spPr bwMode="auto">
            <a:xfrm>
              <a:off x="1056" y="2736"/>
              <a:ext cx="912" cy="3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solidFill>
                    <a:schemeClr val="bg1"/>
                  </a:solidFill>
                </a:rPr>
                <a:t>Manager2</a:t>
              </a:r>
            </a:p>
          </p:txBody>
        </p:sp>
        <p:sp>
          <p:nvSpPr>
            <p:cNvPr id="144400" name="Rectangle 16"/>
            <p:cNvSpPr>
              <a:spLocks noChangeArrowheads="1"/>
            </p:cNvSpPr>
            <p:nvPr/>
          </p:nvSpPr>
          <p:spPr bwMode="auto">
            <a:xfrm>
              <a:off x="2160" y="2736"/>
              <a:ext cx="912" cy="3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solidFill>
                    <a:schemeClr val="bg1"/>
                  </a:solidFill>
                </a:rPr>
                <a:t>Manager</a:t>
              </a:r>
            </a:p>
          </p:txBody>
        </p:sp>
        <p:sp>
          <p:nvSpPr>
            <p:cNvPr id="144401" name="Rectangle 17"/>
            <p:cNvSpPr>
              <a:spLocks noChangeArrowheads="1"/>
            </p:cNvSpPr>
            <p:nvPr/>
          </p:nvSpPr>
          <p:spPr bwMode="auto">
            <a:xfrm>
              <a:off x="3648" y="2688"/>
              <a:ext cx="1488" cy="3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solidFill>
                    <a:schemeClr val="bg1"/>
                  </a:solidFill>
                </a:rPr>
                <a:t>Manager</a:t>
              </a:r>
            </a:p>
          </p:txBody>
        </p:sp>
        <p:sp>
          <p:nvSpPr>
            <p:cNvPr id="144402" name="Rectangle 18"/>
            <p:cNvSpPr>
              <a:spLocks noChangeArrowheads="1"/>
            </p:cNvSpPr>
            <p:nvPr/>
          </p:nvSpPr>
          <p:spPr bwMode="auto">
            <a:xfrm>
              <a:off x="1968" y="3600"/>
              <a:ext cx="1488" cy="3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solidFill>
                    <a:schemeClr val="bg1"/>
                  </a:solidFill>
                </a:rPr>
                <a:t>Worker Bee</a:t>
              </a:r>
            </a:p>
          </p:txBody>
        </p:sp>
        <p:sp>
          <p:nvSpPr>
            <p:cNvPr id="144403" name="Line 19"/>
            <p:cNvSpPr>
              <a:spLocks noChangeShapeType="1"/>
            </p:cNvSpPr>
            <p:nvPr/>
          </p:nvSpPr>
          <p:spPr bwMode="auto">
            <a:xfrm>
              <a:off x="2544" y="1104"/>
              <a:ext cx="0" cy="432"/>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4404" name="Line 20"/>
            <p:cNvSpPr>
              <a:spLocks noChangeShapeType="1"/>
            </p:cNvSpPr>
            <p:nvPr/>
          </p:nvSpPr>
          <p:spPr bwMode="auto">
            <a:xfrm flipH="1">
              <a:off x="1488" y="1104"/>
              <a:ext cx="624" cy="432"/>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4405" name="Line 21"/>
            <p:cNvSpPr>
              <a:spLocks noChangeShapeType="1"/>
            </p:cNvSpPr>
            <p:nvPr/>
          </p:nvSpPr>
          <p:spPr bwMode="auto">
            <a:xfrm>
              <a:off x="3024" y="1104"/>
              <a:ext cx="768" cy="384"/>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4406" name="Line 22"/>
            <p:cNvSpPr>
              <a:spLocks noChangeShapeType="1"/>
            </p:cNvSpPr>
            <p:nvPr/>
          </p:nvSpPr>
          <p:spPr bwMode="auto">
            <a:xfrm flipH="1">
              <a:off x="336" y="1920"/>
              <a:ext cx="480" cy="816"/>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4407" name="Line 23"/>
            <p:cNvSpPr>
              <a:spLocks noChangeShapeType="1"/>
            </p:cNvSpPr>
            <p:nvPr/>
          </p:nvSpPr>
          <p:spPr bwMode="auto">
            <a:xfrm>
              <a:off x="1200" y="1920"/>
              <a:ext cx="288" cy="816"/>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4408" name="Line 24"/>
            <p:cNvSpPr>
              <a:spLocks noChangeShapeType="1"/>
            </p:cNvSpPr>
            <p:nvPr/>
          </p:nvSpPr>
          <p:spPr bwMode="auto">
            <a:xfrm>
              <a:off x="2544" y="1920"/>
              <a:ext cx="0" cy="816"/>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4409" name="Line 25"/>
            <p:cNvSpPr>
              <a:spLocks noChangeShapeType="1"/>
            </p:cNvSpPr>
            <p:nvPr/>
          </p:nvSpPr>
          <p:spPr bwMode="auto">
            <a:xfrm>
              <a:off x="4320" y="1872"/>
              <a:ext cx="0" cy="816"/>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4410" name="Line 26"/>
            <p:cNvSpPr>
              <a:spLocks noChangeShapeType="1"/>
            </p:cNvSpPr>
            <p:nvPr/>
          </p:nvSpPr>
          <p:spPr bwMode="auto">
            <a:xfrm>
              <a:off x="2544" y="3120"/>
              <a:ext cx="0" cy="480"/>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grpSp>
      <p:sp>
        <p:nvSpPr>
          <p:cNvPr id="144418" name="Freeform 34"/>
          <p:cNvSpPr>
            <a:spLocks/>
          </p:cNvSpPr>
          <p:nvPr/>
        </p:nvSpPr>
        <p:spPr bwMode="auto">
          <a:xfrm>
            <a:off x="76200" y="1981200"/>
            <a:ext cx="3200400" cy="3429000"/>
          </a:xfrm>
          <a:custGeom>
            <a:avLst/>
            <a:gdLst>
              <a:gd name="T0" fmla="*/ 82 w 2125"/>
              <a:gd name="T1" fmla="*/ 2375 h 2379"/>
              <a:gd name="T2" fmla="*/ 1211 w 2125"/>
              <a:gd name="T3" fmla="*/ 2351 h 2379"/>
              <a:gd name="T4" fmla="*/ 1516 w 2125"/>
              <a:gd name="T5" fmla="*/ 2281 h 2379"/>
              <a:gd name="T6" fmla="*/ 1916 w 2125"/>
              <a:gd name="T7" fmla="*/ 2257 h 2379"/>
              <a:gd name="T8" fmla="*/ 1975 w 2125"/>
              <a:gd name="T9" fmla="*/ 2140 h 2379"/>
              <a:gd name="T10" fmla="*/ 2045 w 2125"/>
              <a:gd name="T11" fmla="*/ 2116 h 2379"/>
              <a:gd name="T12" fmla="*/ 2081 w 2125"/>
              <a:gd name="T13" fmla="*/ 2093 h 2379"/>
              <a:gd name="T14" fmla="*/ 2116 w 2125"/>
              <a:gd name="T15" fmla="*/ 2010 h 2379"/>
              <a:gd name="T16" fmla="*/ 2092 w 2125"/>
              <a:gd name="T17" fmla="*/ 1752 h 2379"/>
              <a:gd name="T18" fmla="*/ 2057 w 2125"/>
              <a:gd name="T19" fmla="*/ 1505 h 2379"/>
              <a:gd name="T20" fmla="*/ 1987 w 2125"/>
              <a:gd name="T21" fmla="*/ 1434 h 2379"/>
              <a:gd name="T22" fmla="*/ 1799 w 2125"/>
              <a:gd name="T23" fmla="*/ 1293 h 2379"/>
              <a:gd name="T24" fmla="*/ 1775 w 2125"/>
              <a:gd name="T25" fmla="*/ 882 h 2379"/>
              <a:gd name="T26" fmla="*/ 1752 w 2125"/>
              <a:gd name="T27" fmla="*/ 800 h 2379"/>
              <a:gd name="T28" fmla="*/ 1669 w 2125"/>
              <a:gd name="T29" fmla="*/ 612 h 2379"/>
              <a:gd name="T30" fmla="*/ 1493 w 2125"/>
              <a:gd name="T31" fmla="*/ 200 h 2379"/>
              <a:gd name="T32" fmla="*/ 1422 w 2125"/>
              <a:gd name="T33" fmla="*/ 177 h 2379"/>
              <a:gd name="T34" fmla="*/ 1234 w 2125"/>
              <a:gd name="T35" fmla="*/ 106 h 2379"/>
              <a:gd name="T36" fmla="*/ 1070 w 2125"/>
              <a:gd name="T37" fmla="*/ 36 h 2379"/>
              <a:gd name="T38" fmla="*/ 788 w 2125"/>
              <a:gd name="T39" fmla="*/ 0 h 2379"/>
              <a:gd name="T40" fmla="*/ 670 w 2125"/>
              <a:gd name="T41" fmla="*/ 59 h 2379"/>
              <a:gd name="T42" fmla="*/ 423 w 2125"/>
              <a:gd name="T43" fmla="*/ 235 h 2379"/>
              <a:gd name="T44" fmla="*/ 400 w 2125"/>
              <a:gd name="T45" fmla="*/ 306 h 2379"/>
              <a:gd name="T46" fmla="*/ 341 w 2125"/>
              <a:gd name="T47" fmla="*/ 388 h 2379"/>
              <a:gd name="T48" fmla="*/ 270 w 2125"/>
              <a:gd name="T49" fmla="*/ 600 h 2379"/>
              <a:gd name="T50" fmla="*/ 153 w 2125"/>
              <a:gd name="T51" fmla="*/ 870 h 2379"/>
              <a:gd name="T52" fmla="*/ 118 w 2125"/>
              <a:gd name="T53" fmla="*/ 1164 h 2379"/>
              <a:gd name="T54" fmla="*/ 0 w 2125"/>
              <a:gd name="T55" fmla="*/ 1493 h 2379"/>
              <a:gd name="T56" fmla="*/ 12 w 2125"/>
              <a:gd name="T57" fmla="*/ 1987 h 2379"/>
              <a:gd name="T58" fmla="*/ 71 w 2125"/>
              <a:gd name="T59" fmla="*/ 2187 h 2379"/>
              <a:gd name="T60" fmla="*/ 153 w 2125"/>
              <a:gd name="T61" fmla="*/ 2198 h 2379"/>
              <a:gd name="T62" fmla="*/ 188 w 2125"/>
              <a:gd name="T63" fmla="*/ 2222 h 2379"/>
              <a:gd name="T64" fmla="*/ 223 w 2125"/>
              <a:gd name="T65" fmla="*/ 2269 h 2379"/>
              <a:gd name="T66" fmla="*/ 82 w 2125"/>
              <a:gd name="T67" fmla="*/ 2340 h 2379"/>
              <a:gd name="T68" fmla="*/ 82 w 2125"/>
              <a:gd name="T69" fmla="*/ 2375 h 2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5" h="2379">
                <a:moveTo>
                  <a:pt x="82" y="2375"/>
                </a:moveTo>
                <a:cubicBezTo>
                  <a:pt x="458" y="2367"/>
                  <a:pt x="835" y="2362"/>
                  <a:pt x="1211" y="2351"/>
                </a:cubicBezTo>
                <a:cubicBezTo>
                  <a:pt x="1315" y="2348"/>
                  <a:pt x="1410" y="2289"/>
                  <a:pt x="1516" y="2281"/>
                </a:cubicBezTo>
                <a:cubicBezTo>
                  <a:pt x="1649" y="2271"/>
                  <a:pt x="1783" y="2267"/>
                  <a:pt x="1916" y="2257"/>
                </a:cubicBezTo>
                <a:cubicBezTo>
                  <a:pt x="1937" y="2226"/>
                  <a:pt x="1951" y="2155"/>
                  <a:pt x="1975" y="2140"/>
                </a:cubicBezTo>
                <a:cubicBezTo>
                  <a:pt x="1996" y="2127"/>
                  <a:pt x="2022" y="2126"/>
                  <a:pt x="2045" y="2116"/>
                </a:cubicBezTo>
                <a:cubicBezTo>
                  <a:pt x="2058" y="2110"/>
                  <a:pt x="2069" y="2101"/>
                  <a:pt x="2081" y="2093"/>
                </a:cubicBezTo>
                <a:cubicBezTo>
                  <a:pt x="2090" y="2064"/>
                  <a:pt x="2115" y="2040"/>
                  <a:pt x="2116" y="2010"/>
                </a:cubicBezTo>
                <a:cubicBezTo>
                  <a:pt x="2124" y="1834"/>
                  <a:pt x="2125" y="1848"/>
                  <a:pt x="2092" y="1752"/>
                </a:cubicBezTo>
                <a:cubicBezTo>
                  <a:pt x="2076" y="1599"/>
                  <a:pt x="2087" y="1681"/>
                  <a:pt x="2057" y="1505"/>
                </a:cubicBezTo>
                <a:cubicBezTo>
                  <a:pt x="2051" y="1472"/>
                  <a:pt x="2014" y="1454"/>
                  <a:pt x="1987" y="1434"/>
                </a:cubicBezTo>
                <a:cubicBezTo>
                  <a:pt x="1753" y="1259"/>
                  <a:pt x="1964" y="1461"/>
                  <a:pt x="1799" y="1293"/>
                </a:cubicBezTo>
                <a:cubicBezTo>
                  <a:pt x="1745" y="1136"/>
                  <a:pt x="1800" y="1306"/>
                  <a:pt x="1775" y="882"/>
                </a:cubicBezTo>
                <a:cubicBezTo>
                  <a:pt x="1773" y="854"/>
                  <a:pt x="1757" y="828"/>
                  <a:pt x="1752" y="800"/>
                </a:cubicBezTo>
                <a:cubicBezTo>
                  <a:pt x="1740" y="724"/>
                  <a:pt x="1736" y="656"/>
                  <a:pt x="1669" y="612"/>
                </a:cubicBezTo>
                <a:cubicBezTo>
                  <a:pt x="1629" y="464"/>
                  <a:pt x="1583" y="325"/>
                  <a:pt x="1493" y="200"/>
                </a:cubicBezTo>
                <a:cubicBezTo>
                  <a:pt x="1478" y="180"/>
                  <a:pt x="1445" y="185"/>
                  <a:pt x="1422" y="177"/>
                </a:cubicBezTo>
                <a:cubicBezTo>
                  <a:pt x="1359" y="154"/>
                  <a:pt x="1296" y="131"/>
                  <a:pt x="1234" y="106"/>
                </a:cubicBezTo>
                <a:cubicBezTo>
                  <a:pt x="1179" y="84"/>
                  <a:pt x="1127" y="54"/>
                  <a:pt x="1070" y="36"/>
                </a:cubicBezTo>
                <a:cubicBezTo>
                  <a:pt x="990" y="11"/>
                  <a:pt x="870" y="8"/>
                  <a:pt x="788" y="0"/>
                </a:cubicBezTo>
                <a:cubicBezTo>
                  <a:pt x="745" y="14"/>
                  <a:pt x="711" y="39"/>
                  <a:pt x="670" y="59"/>
                </a:cubicBezTo>
                <a:cubicBezTo>
                  <a:pt x="628" y="182"/>
                  <a:pt x="533" y="194"/>
                  <a:pt x="423" y="235"/>
                </a:cubicBezTo>
                <a:cubicBezTo>
                  <a:pt x="415" y="259"/>
                  <a:pt x="412" y="284"/>
                  <a:pt x="400" y="306"/>
                </a:cubicBezTo>
                <a:cubicBezTo>
                  <a:pt x="341" y="411"/>
                  <a:pt x="382" y="265"/>
                  <a:pt x="341" y="388"/>
                </a:cubicBezTo>
                <a:cubicBezTo>
                  <a:pt x="316" y="462"/>
                  <a:pt x="306" y="530"/>
                  <a:pt x="270" y="600"/>
                </a:cubicBezTo>
                <a:cubicBezTo>
                  <a:pt x="248" y="692"/>
                  <a:pt x="210" y="794"/>
                  <a:pt x="153" y="870"/>
                </a:cubicBezTo>
                <a:cubicBezTo>
                  <a:pt x="101" y="1025"/>
                  <a:pt x="144" y="876"/>
                  <a:pt x="118" y="1164"/>
                </a:cubicBezTo>
                <a:cubicBezTo>
                  <a:pt x="110" y="1251"/>
                  <a:pt x="49" y="1421"/>
                  <a:pt x="0" y="1493"/>
                </a:cubicBezTo>
                <a:cubicBezTo>
                  <a:pt x="4" y="1658"/>
                  <a:pt x="2" y="1823"/>
                  <a:pt x="12" y="1987"/>
                </a:cubicBezTo>
                <a:cubicBezTo>
                  <a:pt x="14" y="2015"/>
                  <a:pt x="52" y="2179"/>
                  <a:pt x="71" y="2187"/>
                </a:cubicBezTo>
                <a:cubicBezTo>
                  <a:pt x="96" y="2198"/>
                  <a:pt x="126" y="2194"/>
                  <a:pt x="153" y="2198"/>
                </a:cubicBezTo>
                <a:cubicBezTo>
                  <a:pt x="165" y="2206"/>
                  <a:pt x="178" y="2212"/>
                  <a:pt x="188" y="2222"/>
                </a:cubicBezTo>
                <a:cubicBezTo>
                  <a:pt x="202" y="2236"/>
                  <a:pt x="218" y="2250"/>
                  <a:pt x="223" y="2269"/>
                </a:cubicBezTo>
                <a:cubicBezTo>
                  <a:pt x="243" y="2345"/>
                  <a:pt x="114" y="2336"/>
                  <a:pt x="82" y="2340"/>
                </a:cubicBezTo>
                <a:cubicBezTo>
                  <a:pt x="95" y="2379"/>
                  <a:pt x="106" y="2375"/>
                  <a:pt x="82" y="2375"/>
                </a:cubicBezTo>
                <a:close/>
              </a:path>
            </a:pathLst>
          </a:custGeom>
          <a:noFill/>
          <a:ln w="57150" cap="flat" cmpd="sng">
            <a:solidFill>
              <a:srgbClr val="FFFF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4" rIns="91429" bIns="45714"/>
          <a:lstStyle/>
          <a:p>
            <a:endParaRPr lang="en-IN"/>
          </a:p>
        </p:txBody>
      </p:sp>
      <p:sp>
        <p:nvSpPr>
          <p:cNvPr id="144420" name="Freeform 36"/>
          <p:cNvSpPr>
            <a:spLocks/>
          </p:cNvSpPr>
          <p:nvPr/>
        </p:nvSpPr>
        <p:spPr bwMode="auto">
          <a:xfrm>
            <a:off x="2930525" y="2146300"/>
            <a:ext cx="2705100" cy="4522788"/>
          </a:xfrm>
          <a:custGeom>
            <a:avLst/>
            <a:gdLst>
              <a:gd name="T0" fmla="*/ 47 w 1704"/>
              <a:gd name="T1" fmla="*/ 2739 h 2849"/>
              <a:gd name="T2" fmla="*/ 1128 w 1704"/>
              <a:gd name="T3" fmla="*/ 2833 h 2849"/>
              <a:gd name="T4" fmla="*/ 1657 w 1704"/>
              <a:gd name="T5" fmla="*/ 2798 h 2849"/>
              <a:gd name="T6" fmla="*/ 1704 w 1704"/>
              <a:gd name="T7" fmla="*/ 2562 h 2849"/>
              <a:gd name="T8" fmla="*/ 1692 w 1704"/>
              <a:gd name="T9" fmla="*/ 2128 h 2849"/>
              <a:gd name="T10" fmla="*/ 1528 w 1704"/>
              <a:gd name="T11" fmla="*/ 1857 h 2849"/>
              <a:gd name="T12" fmla="*/ 1469 w 1704"/>
              <a:gd name="T13" fmla="*/ 1704 h 2849"/>
              <a:gd name="T14" fmla="*/ 1445 w 1704"/>
              <a:gd name="T15" fmla="*/ 1516 h 2849"/>
              <a:gd name="T16" fmla="*/ 1434 w 1704"/>
              <a:gd name="T17" fmla="*/ 1434 h 2849"/>
              <a:gd name="T18" fmla="*/ 1434 w 1704"/>
              <a:gd name="T19" fmla="*/ 834 h 2849"/>
              <a:gd name="T20" fmla="*/ 1422 w 1704"/>
              <a:gd name="T21" fmla="*/ 646 h 2849"/>
              <a:gd name="T22" fmla="*/ 1387 w 1704"/>
              <a:gd name="T23" fmla="*/ 529 h 2849"/>
              <a:gd name="T24" fmla="*/ 1351 w 1704"/>
              <a:gd name="T25" fmla="*/ 235 h 2849"/>
              <a:gd name="T26" fmla="*/ 1281 w 1704"/>
              <a:gd name="T27" fmla="*/ 164 h 2849"/>
              <a:gd name="T28" fmla="*/ 1105 w 1704"/>
              <a:gd name="T29" fmla="*/ 153 h 2849"/>
              <a:gd name="T30" fmla="*/ 940 w 1704"/>
              <a:gd name="T31" fmla="*/ 47 h 2849"/>
              <a:gd name="T32" fmla="*/ 658 w 1704"/>
              <a:gd name="T33" fmla="*/ 12 h 2849"/>
              <a:gd name="T34" fmla="*/ 329 w 1704"/>
              <a:gd name="T35" fmla="*/ 23 h 2849"/>
              <a:gd name="T36" fmla="*/ 246 w 1704"/>
              <a:gd name="T37" fmla="*/ 164 h 2849"/>
              <a:gd name="T38" fmla="*/ 199 w 1704"/>
              <a:gd name="T39" fmla="*/ 400 h 2849"/>
              <a:gd name="T40" fmla="*/ 199 w 1704"/>
              <a:gd name="T41" fmla="*/ 1234 h 2849"/>
              <a:gd name="T42" fmla="*/ 235 w 1704"/>
              <a:gd name="T43" fmla="*/ 1340 h 2849"/>
              <a:gd name="T44" fmla="*/ 270 w 1704"/>
              <a:gd name="T45" fmla="*/ 1516 h 2849"/>
              <a:gd name="T46" fmla="*/ 188 w 1704"/>
              <a:gd name="T47" fmla="*/ 2045 h 2849"/>
              <a:gd name="T48" fmla="*/ 47 w 1704"/>
              <a:gd name="T49" fmla="*/ 2316 h 2849"/>
              <a:gd name="T50" fmla="*/ 0 w 1704"/>
              <a:gd name="T51" fmla="*/ 2480 h 2849"/>
              <a:gd name="T52" fmla="*/ 11 w 1704"/>
              <a:gd name="T53" fmla="*/ 2715 h 2849"/>
              <a:gd name="T54" fmla="*/ 47 w 1704"/>
              <a:gd name="T55" fmla="*/ 2739 h 2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04" h="2849">
                <a:moveTo>
                  <a:pt x="47" y="2739"/>
                </a:moveTo>
                <a:cubicBezTo>
                  <a:pt x="413" y="2751"/>
                  <a:pt x="763" y="2805"/>
                  <a:pt x="1128" y="2833"/>
                </a:cubicBezTo>
                <a:cubicBezTo>
                  <a:pt x="1267" y="2829"/>
                  <a:pt x="1496" y="2849"/>
                  <a:pt x="1657" y="2798"/>
                </a:cubicBezTo>
                <a:cubicBezTo>
                  <a:pt x="1684" y="2719"/>
                  <a:pt x="1683" y="2642"/>
                  <a:pt x="1704" y="2562"/>
                </a:cubicBezTo>
                <a:cubicBezTo>
                  <a:pt x="1700" y="2417"/>
                  <a:pt x="1698" y="2273"/>
                  <a:pt x="1692" y="2128"/>
                </a:cubicBezTo>
                <a:cubicBezTo>
                  <a:pt x="1685" y="1950"/>
                  <a:pt x="1697" y="1892"/>
                  <a:pt x="1528" y="1857"/>
                </a:cubicBezTo>
                <a:cubicBezTo>
                  <a:pt x="1510" y="1804"/>
                  <a:pt x="1486" y="1757"/>
                  <a:pt x="1469" y="1704"/>
                </a:cubicBezTo>
                <a:cubicBezTo>
                  <a:pt x="1461" y="1641"/>
                  <a:pt x="1453" y="1579"/>
                  <a:pt x="1445" y="1516"/>
                </a:cubicBezTo>
                <a:cubicBezTo>
                  <a:pt x="1441" y="1489"/>
                  <a:pt x="1434" y="1434"/>
                  <a:pt x="1434" y="1434"/>
                </a:cubicBezTo>
                <a:cubicBezTo>
                  <a:pt x="1461" y="1174"/>
                  <a:pt x="1450" y="1319"/>
                  <a:pt x="1434" y="834"/>
                </a:cubicBezTo>
                <a:cubicBezTo>
                  <a:pt x="1432" y="771"/>
                  <a:pt x="1428" y="708"/>
                  <a:pt x="1422" y="646"/>
                </a:cubicBezTo>
                <a:cubicBezTo>
                  <a:pt x="1418" y="606"/>
                  <a:pt x="1387" y="529"/>
                  <a:pt x="1387" y="529"/>
                </a:cubicBezTo>
                <a:cubicBezTo>
                  <a:pt x="1373" y="433"/>
                  <a:pt x="1376" y="328"/>
                  <a:pt x="1351" y="235"/>
                </a:cubicBezTo>
                <a:cubicBezTo>
                  <a:pt x="1345" y="212"/>
                  <a:pt x="1300" y="168"/>
                  <a:pt x="1281" y="164"/>
                </a:cubicBezTo>
                <a:cubicBezTo>
                  <a:pt x="1223" y="152"/>
                  <a:pt x="1164" y="157"/>
                  <a:pt x="1105" y="153"/>
                </a:cubicBezTo>
                <a:cubicBezTo>
                  <a:pt x="1061" y="119"/>
                  <a:pt x="997" y="55"/>
                  <a:pt x="940" y="47"/>
                </a:cubicBezTo>
                <a:cubicBezTo>
                  <a:pt x="846" y="33"/>
                  <a:pt x="658" y="12"/>
                  <a:pt x="658" y="12"/>
                </a:cubicBezTo>
                <a:cubicBezTo>
                  <a:pt x="548" y="16"/>
                  <a:pt x="436" y="0"/>
                  <a:pt x="329" y="23"/>
                </a:cubicBezTo>
                <a:cubicBezTo>
                  <a:pt x="305" y="28"/>
                  <a:pt x="262" y="141"/>
                  <a:pt x="246" y="164"/>
                </a:cubicBezTo>
                <a:cubicBezTo>
                  <a:pt x="228" y="242"/>
                  <a:pt x="224" y="324"/>
                  <a:pt x="199" y="400"/>
                </a:cubicBezTo>
                <a:cubicBezTo>
                  <a:pt x="184" y="742"/>
                  <a:pt x="176" y="811"/>
                  <a:pt x="199" y="1234"/>
                </a:cubicBezTo>
                <a:cubicBezTo>
                  <a:pt x="199" y="1235"/>
                  <a:pt x="229" y="1322"/>
                  <a:pt x="235" y="1340"/>
                </a:cubicBezTo>
                <a:cubicBezTo>
                  <a:pt x="253" y="1393"/>
                  <a:pt x="261" y="1461"/>
                  <a:pt x="270" y="1516"/>
                </a:cubicBezTo>
                <a:cubicBezTo>
                  <a:pt x="259" y="1892"/>
                  <a:pt x="318" y="1848"/>
                  <a:pt x="188" y="2045"/>
                </a:cubicBezTo>
                <a:cubicBezTo>
                  <a:pt x="162" y="2146"/>
                  <a:pt x="103" y="2228"/>
                  <a:pt x="47" y="2316"/>
                </a:cubicBezTo>
                <a:cubicBezTo>
                  <a:pt x="20" y="2358"/>
                  <a:pt x="11" y="2432"/>
                  <a:pt x="0" y="2480"/>
                </a:cubicBezTo>
                <a:cubicBezTo>
                  <a:pt x="4" y="2558"/>
                  <a:pt x="1" y="2637"/>
                  <a:pt x="11" y="2715"/>
                </a:cubicBezTo>
                <a:cubicBezTo>
                  <a:pt x="19" y="2775"/>
                  <a:pt x="32" y="2754"/>
                  <a:pt x="47" y="2739"/>
                </a:cubicBezTo>
                <a:close/>
              </a:path>
            </a:pathLst>
          </a:custGeom>
          <a:noFill/>
          <a:ln w="38100" cap="flat" cmpd="sng">
            <a:solidFill>
              <a:schemeClr val="bg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4" rIns="91429" bIns="45714"/>
          <a:lstStyle/>
          <a:p>
            <a:endParaRPr lang="en-IN"/>
          </a:p>
        </p:txBody>
      </p:sp>
      <p:sp>
        <p:nvSpPr>
          <p:cNvPr id="144421" name="Freeform 37"/>
          <p:cNvSpPr>
            <a:spLocks/>
          </p:cNvSpPr>
          <p:nvPr/>
        </p:nvSpPr>
        <p:spPr bwMode="auto">
          <a:xfrm>
            <a:off x="5557838" y="2138364"/>
            <a:ext cx="3268662" cy="3705225"/>
          </a:xfrm>
          <a:custGeom>
            <a:avLst/>
            <a:gdLst>
              <a:gd name="T0" fmla="*/ 1671 w 2059"/>
              <a:gd name="T1" fmla="*/ 5 h 2334"/>
              <a:gd name="T2" fmla="*/ 131 w 2059"/>
              <a:gd name="T3" fmla="*/ 52 h 2334"/>
              <a:gd name="T4" fmla="*/ 96 w 2059"/>
              <a:gd name="T5" fmla="*/ 275 h 2334"/>
              <a:gd name="T6" fmla="*/ 37 w 2059"/>
              <a:gd name="T7" fmla="*/ 745 h 2334"/>
              <a:gd name="T8" fmla="*/ 2 w 2059"/>
              <a:gd name="T9" fmla="*/ 981 h 2334"/>
              <a:gd name="T10" fmla="*/ 14 w 2059"/>
              <a:gd name="T11" fmla="*/ 1698 h 2334"/>
              <a:gd name="T12" fmla="*/ 108 w 2059"/>
              <a:gd name="T13" fmla="*/ 1862 h 2334"/>
              <a:gd name="T14" fmla="*/ 167 w 2059"/>
              <a:gd name="T15" fmla="*/ 2097 h 2334"/>
              <a:gd name="T16" fmla="*/ 237 w 2059"/>
              <a:gd name="T17" fmla="*/ 2121 h 2334"/>
              <a:gd name="T18" fmla="*/ 637 w 2059"/>
              <a:gd name="T19" fmla="*/ 2297 h 2334"/>
              <a:gd name="T20" fmla="*/ 1178 w 2059"/>
              <a:gd name="T21" fmla="*/ 2309 h 2334"/>
              <a:gd name="T22" fmla="*/ 1530 w 2059"/>
              <a:gd name="T23" fmla="*/ 2309 h 2334"/>
              <a:gd name="T24" fmla="*/ 1718 w 2059"/>
              <a:gd name="T25" fmla="*/ 2250 h 2334"/>
              <a:gd name="T26" fmla="*/ 1812 w 2059"/>
              <a:gd name="T27" fmla="*/ 2180 h 2334"/>
              <a:gd name="T28" fmla="*/ 1930 w 2059"/>
              <a:gd name="T29" fmla="*/ 2109 h 2334"/>
              <a:gd name="T30" fmla="*/ 2000 w 2059"/>
              <a:gd name="T31" fmla="*/ 1780 h 2334"/>
              <a:gd name="T32" fmla="*/ 2059 w 2059"/>
              <a:gd name="T33" fmla="*/ 839 h 2334"/>
              <a:gd name="T34" fmla="*/ 2047 w 2059"/>
              <a:gd name="T35" fmla="*/ 169 h 2334"/>
              <a:gd name="T36" fmla="*/ 1742 w 2059"/>
              <a:gd name="T37" fmla="*/ 52 h 2334"/>
              <a:gd name="T38" fmla="*/ 1671 w 2059"/>
              <a:gd name="T39" fmla="*/ 40 h 2334"/>
              <a:gd name="T40" fmla="*/ 1636 w 2059"/>
              <a:gd name="T41" fmla="*/ 28 h 2334"/>
              <a:gd name="T42" fmla="*/ 1671 w 2059"/>
              <a:gd name="T43" fmla="*/ 5 h 2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9" h="2334">
                <a:moveTo>
                  <a:pt x="1671" y="5"/>
                </a:moveTo>
                <a:cubicBezTo>
                  <a:pt x="1155" y="11"/>
                  <a:pt x="643" y="0"/>
                  <a:pt x="131" y="52"/>
                </a:cubicBezTo>
                <a:cubicBezTo>
                  <a:pt x="108" y="125"/>
                  <a:pt x="115" y="201"/>
                  <a:pt x="96" y="275"/>
                </a:cubicBezTo>
                <a:cubicBezTo>
                  <a:pt x="90" y="429"/>
                  <a:pt x="110" y="602"/>
                  <a:pt x="37" y="745"/>
                </a:cubicBezTo>
                <a:cubicBezTo>
                  <a:pt x="30" y="842"/>
                  <a:pt x="30" y="897"/>
                  <a:pt x="2" y="981"/>
                </a:cubicBezTo>
                <a:cubicBezTo>
                  <a:pt x="6" y="1220"/>
                  <a:pt x="0" y="1459"/>
                  <a:pt x="14" y="1698"/>
                </a:cubicBezTo>
                <a:cubicBezTo>
                  <a:pt x="18" y="1769"/>
                  <a:pt x="53" y="1826"/>
                  <a:pt x="108" y="1862"/>
                </a:cubicBezTo>
                <a:cubicBezTo>
                  <a:pt x="151" y="2034"/>
                  <a:pt x="131" y="1956"/>
                  <a:pt x="167" y="2097"/>
                </a:cubicBezTo>
                <a:cubicBezTo>
                  <a:pt x="173" y="2121"/>
                  <a:pt x="214" y="2113"/>
                  <a:pt x="237" y="2121"/>
                </a:cubicBezTo>
                <a:cubicBezTo>
                  <a:pt x="295" y="2290"/>
                  <a:pt x="472" y="2289"/>
                  <a:pt x="637" y="2297"/>
                </a:cubicBezTo>
                <a:cubicBezTo>
                  <a:pt x="817" y="2305"/>
                  <a:pt x="998" y="2305"/>
                  <a:pt x="1178" y="2309"/>
                </a:cubicBezTo>
                <a:cubicBezTo>
                  <a:pt x="1243" y="2312"/>
                  <a:pt x="1439" y="2334"/>
                  <a:pt x="1530" y="2309"/>
                </a:cubicBezTo>
                <a:cubicBezTo>
                  <a:pt x="1830" y="2225"/>
                  <a:pt x="1429" y="2287"/>
                  <a:pt x="1718" y="2250"/>
                </a:cubicBezTo>
                <a:cubicBezTo>
                  <a:pt x="1749" y="2227"/>
                  <a:pt x="1778" y="2199"/>
                  <a:pt x="1812" y="2180"/>
                </a:cubicBezTo>
                <a:cubicBezTo>
                  <a:pt x="1954" y="2099"/>
                  <a:pt x="1821" y="2218"/>
                  <a:pt x="1930" y="2109"/>
                </a:cubicBezTo>
                <a:cubicBezTo>
                  <a:pt x="1949" y="1998"/>
                  <a:pt x="1982" y="1892"/>
                  <a:pt x="2000" y="1780"/>
                </a:cubicBezTo>
                <a:cubicBezTo>
                  <a:pt x="2020" y="1466"/>
                  <a:pt x="2039" y="1153"/>
                  <a:pt x="2059" y="839"/>
                </a:cubicBezTo>
                <a:cubicBezTo>
                  <a:pt x="2055" y="616"/>
                  <a:pt x="2054" y="392"/>
                  <a:pt x="2047" y="169"/>
                </a:cubicBezTo>
                <a:cubicBezTo>
                  <a:pt x="2042" y="26"/>
                  <a:pt x="1824" y="57"/>
                  <a:pt x="1742" y="52"/>
                </a:cubicBezTo>
                <a:cubicBezTo>
                  <a:pt x="1718" y="48"/>
                  <a:pt x="1694" y="45"/>
                  <a:pt x="1671" y="40"/>
                </a:cubicBezTo>
                <a:cubicBezTo>
                  <a:pt x="1659" y="37"/>
                  <a:pt x="1636" y="40"/>
                  <a:pt x="1636" y="28"/>
                </a:cubicBezTo>
                <a:cubicBezTo>
                  <a:pt x="1636" y="14"/>
                  <a:pt x="1659" y="13"/>
                  <a:pt x="1671" y="5"/>
                </a:cubicBezTo>
                <a:close/>
              </a:path>
            </a:pathLst>
          </a:custGeom>
          <a:noFill/>
          <a:ln w="38100" cap="flat" cmpd="sng">
            <a:solidFill>
              <a:srgbClr val="33CC33"/>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4" rIns="91429" bIns="45714"/>
          <a:lstStyle/>
          <a:p>
            <a:endParaRPr lang="en-IN"/>
          </a:p>
        </p:txBody>
      </p:sp>
      <p:grpSp>
        <p:nvGrpSpPr>
          <p:cNvPr id="3" name="Group 40"/>
          <p:cNvGrpSpPr>
            <a:grpSpLocks/>
          </p:cNvGrpSpPr>
          <p:nvPr/>
        </p:nvGrpSpPr>
        <p:grpSpPr bwMode="auto">
          <a:xfrm>
            <a:off x="2438400" y="838200"/>
            <a:ext cx="3657600" cy="1066800"/>
            <a:chOff x="2688" y="2256"/>
            <a:chExt cx="2304" cy="672"/>
          </a:xfrm>
        </p:grpSpPr>
        <p:sp>
          <p:nvSpPr>
            <p:cNvPr id="144425" name="Text Box 41"/>
            <p:cNvSpPr txBox="1">
              <a:spLocks noChangeArrowheads="1"/>
            </p:cNvSpPr>
            <p:nvPr/>
          </p:nvSpPr>
          <p:spPr bwMode="auto">
            <a:xfrm>
              <a:off x="4416" y="2592"/>
              <a:ext cx="528" cy="291"/>
            </a:xfrm>
            <a:prstGeom prst="rect">
              <a:avLst/>
            </a:prstGeom>
            <a:noFill/>
            <a:ln w="12700">
              <a:solidFill>
                <a:schemeClr val="folHlink"/>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en-US" sz="2400" dirty="0">
                  <a:solidFill>
                    <a:schemeClr val="hlink"/>
                  </a:solidFill>
                </a:rPr>
                <a:t>root</a:t>
              </a:r>
            </a:p>
          </p:txBody>
        </p:sp>
        <p:sp>
          <p:nvSpPr>
            <p:cNvPr id="144426" name="Rectangle 42"/>
            <p:cNvSpPr>
              <a:spLocks noChangeArrowheads="1"/>
            </p:cNvSpPr>
            <p:nvPr/>
          </p:nvSpPr>
          <p:spPr bwMode="auto">
            <a:xfrm>
              <a:off x="2688" y="2256"/>
              <a:ext cx="2304" cy="672"/>
            </a:xfrm>
            <a:prstGeom prst="rect">
              <a:avLst/>
            </a:prstGeom>
            <a:noFill/>
            <a:ln w="12700">
              <a:solidFill>
                <a:schemeClr val="folHlink"/>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xmlns="" val="39644091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44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442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44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18" grpId="0" animBg="1"/>
      <p:bldP spid="144420" grpId="0" animBg="1"/>
      <p:bldP spid="1444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1027"/>
          <p:cNvSpPr>
            <a:spLocks noChangeArrowheads="1"/>
          </p:cNvSpPr>
          <p:nvPr/>
        </p:nvSpPr>
        <p:spPr bwMode="auto">
          <a:xfrm>
            <a:off x="3789218" y="1474694"/>
            <a:ext cx="1447800" cy="609600"/>
          </a:xfrm>
          <a:prstGeom prst="rect">
            <a:avLst/>
          </a:prstGeom>
          <a:solidFill>
            <a:srgbClr val="9966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nchor="ctr"/>
          <a:lstStyle/>
          <a:p>
            <a:pPr algn="ctr"/>
            <a:r>
              <a:rPr lang="en-US" altLang="en-US" sz="2400" dirty="0"/>
              <a:t>President</a:t>
            </a:r>
          </a:p>
        </p:txBody>
      </p:sp>
      <p:sp>
        <p:nvSpPr>
          <p:cNvPr id="145412" name="Rectangle 1028"/>
          <p:cNvSpPr>
            <a:spLocks noChangeArrowheads="1"/>
          </p:cNvSpPr>
          <p:nvPr/>
        </p:nvSpPr>
        <p:spPr bwMode="auto">
          <a:xfrm>
            <a:off x="1350818" y="2770094"/>
            <a:ext cx="1447800" cy="609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nchor="ctr"/>
          <a:lstStyle/>
          <a:p>
            <a:pPr algn="ctr"/>
            <a:r>
              <a:rPr lang="en-US" altLang="en-US" sz="2400" dirty="0">
                <a:solidFill>
                  <a:schemeClr val="bg1"/>
                </a:solidFill>
              </a:rPr>
              <a:t>VP1</a:t>
            </a:r>
          </a:p>
        </p:txBody>
      </p:sp>
      <p:sp>
        <p:nvSpPr>
          <p:cNvPr id="145413" name="Rectangle 1029"/>
          <p:cNvSpPr>
            <a:spLocks noChangeArrowheads="1"/>
          </p:cNvSpPr>
          <p:nvPr/>
        </p:nvSpPr>
        <p:spPr bwMode="auto">
          <a:xfrm>
            <a:off x="3865418" y="2770094"/>
            <a:ext cx="1447800" cy="609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nchor="ctr"/>
          <a:lstStyle/>
          <a:p>
            <a:pPr algn="ctr"/>
            <a:r>
              <a:rPr lang="en-US" altLang="en-US" sz="2400" dirty="0">
                <a:solidFill>
                  <a:schemeClr val="bg1"/>
                </a:solidFill>
              </a:rPr>
              <a:t>VP2</a:t>
            </a:r>
          </a:p>
        </p:txBody>
      </p:sp>
      <p:sp>
        <p:nvSpPr>
          <p:cNvPr id="145414" name="Rectangle 1030"/>
          <p:cNvSpPr>
            <a:spLocks noChangeArrowheads="1"/>
          </p:cNvSpPr>
          <p:nvPr/>
        </p:nvSpPr>
        <p:spPr bwMode="auto">
          <a:xfrm>
            <a:off x="6456218" y="2693894"/>
            <a:ext cx="1752600" cy="609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nchor="ctr"/>
          <a:lstStyle/>
          <a:p>
            <a:pPr algn="ctr"/>
            <a:r>
              <a:rPr lang="en-US" altLang="en-US" sz="2400" dirty="0">
                <a:solidFill>
                  <a:schemeClr val="bg1"/>
                </a:solidFill>
              </a:rPr>
              <a:t>VP3</a:t>
            </a:r>
          </a:p>
        </p:txBody>
      </p:sp>
      <p:sp>
        <p:nvSpPr>
          <p:cNvPr id="145415" name="Rectangle 1031"/>
          <p:cNvSpPr>
            <a:spLocks noChangeArrowheads="1"/>
          </p:cNvSpPr>
          <p:nvPr/>
        </p:nvSpPr>
        <p:spPr bwMode="auto">
          <a:xfrm>
            <a:off x="512618" y="4675094"/>
            <a:ext cx="1447800" cy="609600"/>
          </a:xfrm>
          <a:prstGeom prst="rect">
            <a:avLst/>
          </a:prstGeom>
          <a:solidFill>
            <a:srgbClr val="33CC33"/>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nchor="ctr"/>
          <a:lstStyle/>
          <a:p>
            <a:pPr algn="ctr"/>
            <a:r>
              <a:rPr lang="en-US" altLang="en-US" sz="2400" dirty="0"/>
              <a:t>Manager1</a:t>
            </a:r>
          </a:p>
        </p:txBody>
      </p:sp>
      <p:sp>
        <p:nvSpPr>
          <p:cNvPr id="145416" name="Rectangle 1032"/>
          <p:cNvSpPr>
            <a:spLocks noChangeArrowheads="1"/>
          </p:cNvSpPr>
          <p:nvPr/>
        </p:nvSpPr>
        <p:spPr bwMode="auto">
          <a:xfrm>
            <a:off x="2112818" y="4675094"/>
            <a:ext cx="1447800" cy="609600"/>
          </a:xfrm>
          <a:prstGeom prst="rect">
            <a:avLst/>
          </a:prstGeom>
          <a:solidFill>
            <a:srgbClr val="33CC33"/>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nchor="ctr"/>
          <a:lstStyle/>
          <a:p>
            <a:pPr algn="ctr"/>
            <a:r>
              <a:rPr lang="en-US" altLang="en-US" sz="2400" dirty="0"/>
              <a:t>Manager2</a:t>
            </a:r>
          </a:p>
        </p:txBody>
      </p:sp>
      <p:sp>
        <p:nvSpPr>
          <p:cNvPr id="145417" name="Rectangle 1033"/>
          <p:cNvSpPr>
            <a:spLocks noChangeArrowheads="1"/>
          </p:cNvSpPr>
          <p:nvPr/>
        </p:nvSpPr>
        <p:spPr bwMode="auto">
          <a:xfrm>
            <a:off x="3865418" y="4675094"/>
            <a:ext cx="1447800" cy="609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nchor="ctr"/>
          <a:lstStyle/>
          <a:p>
            <a:pPr algn="ctr"/>
            <a:r>
              <a:rPr lang="en-US" altLang="en-US" sz="2400" dirty="0">
                <a:solidFill>
                  <a:schemeClr val="bg1"/>
                </a:solidFill>
              </a:rPr>
              <a:t>Manager</a:t>
            </a:r>
          </a:p>
        </p:txBody>
      </p:sp>
      <p:sp>
        <p:nvSpPr>
          <p:cNvPr id="145418" name="Rectangle 1034"/>
          <p:cNvSpPr>
            <a:spLocks noChangeArrowheads="1"/>
          </p:cNvSpPr>
          <p:nvPr/>
        </p:nvSpPr>
        <p:spPr bwMode="auto">
          <a:xfrm>
            <a:off x="6227618" y="4598894"/>
            <a:ext cx="2362200" cy="609600"/>
          </a:xfrm>
          <a:prstGeom prst="rect">
            <a:avLst/>
          </a:prstGeom>
          <a:solidFill>
            <a:srgbClr val="33CC33"/>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nchor="ctr"/>
          <a:lstStyle/>
          <a:p>
            <a:pPr algn="ctr"/>
            <a:r>
              <a:rPr lang="en-US" altLang="en-US" sz="2400" dirty="0"/>
              <a:t>Manager</a:t>
            </a:r>
          </a:p>
        </p:txBody>
      </p:sp>
      <p:sp>
        <p:nvSpPr>
          <p:cNvPr id="145419" name="Rectangle 1035"/>
          <p:cNvSpPr>
            <a:spLocks noChangeArrowheads="1"/>
          </p:cNvSpPr>
          <p:nvPr/>
        </p:nvSpPr>
        <p:spPr bwMode="auto">
          <a:xfrm>
            <a:off x="3560618" y="6046694"/>
            <a:ext cx="2362200" cy="609600"/>
          </a:xfrm>
          <a:prstGeom prst="rect">
            <a:avLst/>
          </a:prstGeom>
          <a:solidFill>
            <a:srgbClr val="33CC33"/>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nchor="ctr"/>
          <a:lstStyle/>
          <a:p>
            <a:pPr algn="ctr"/>
            <a:r>
              <a:rPr lang="en-US" altLang="en-US" sz="2400" dirty="0"/>
              <a:t>Worker Bee</a:t>
            </a:r>
          </a:p>
        </p:txBody>
      </p:sp>
      <p:sp>
        <p:nvSpPr>
          <p:cNvPr id="145420" name="Line 1036"/>
          <p:cNvSpPr>
            <a:spLocks noChangeShapeType="1"/>
          </p:cNvSpPr>
          <p:nvPr/>
        </p:nvSpPr>
        <p:spPr bwMode="auto">
          <a:xfrm>
            <a:off x="4475018" y="2084294"/>
            <a:ext cx="0" cy="685800"/>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4" rIns="91429" bIns="45714"/>
          <a:lstStyle/>
          <a:p>
            <a:endParaRPr lang="en-IN"/>
          </a:p>
        </p:txBody>
      </p:sp>
      <p:sp>
        <p:nvSpPr>
          <p:cNvPr id="145421" name="Line 1037"/>
          <p:cNvSpPr>
            <a:spLocks noChangeShapeType="1"/>
          </p:cNvSpPr>
          <p:nvPr/>
        </p:nvSpPr>
        <p:spPr bwMode="auto">
          <a:xfrm flipH="1">
            <a:off x="2798618" y="2084294"/>
            <a:ext cx="990600" cy="685800"/>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4" rIns="91429" bIns="45714"/>
          <a:lstStyle/>
          <a:p>
            <a:endParaRPr lang="en-IN"/>
          </a:p>
        </p:txBody>
      </p:sp>
      <p:sp>
        <p:nvSpPr>
          <p:cNvPr id="145422" name="Line 1038"/>
          <p:cNvSpPr>
            <a:spLocks noChangeShapeType="1"/>
          </p:cNvSpPr>
          <p:nvPr/>
        </p:nvSpPr>
        <p:spPr bwMode="auto">
          <a:xfrm>
            <a:off x="5237018" y="2084294"/>
            <a:ext cx="1219200" cy="609600"/>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4" rIns="91429" bIns="45714"/>
          <a:lstStyle/>
          <a:p>
            <a:endParaRPr lang="en-IN"/>
          </a:p>
        </p:txBody>
      </p:sp>
      <p:sp>
        <p:nvSpPr>
          <p:cNvPr id="145423" name="Line 1039"/>
          <p:cNvSpPr>
            <a:spLocks noChangeShapeType="1"/>
          </p:cNvSpPr>
          <p:nvPr/>
        </p:nvSpPr>
        <p:spPr bwMode="auto">
          <a:xfrm flipH="1">
            <a:off x="969818" y="3379694"/>
            <a:ext cx="762000" cy="1295400"/>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4" rIns="91429" bIns="45714"/>
          <a:lstStyle/>
          <a:p>
            <a:endParaRPr lang="en-IN"/>
          </a:p>
        </p:txBody>
      </p:sp>
      <p:sp>
        <p:nvSpPr>
          <p:cNvPr id="145424" name="Line 1040"/>
          <p:cNvSpPr>
            <a:spLocks noChangeShapeType="1"/>
          </p:cNvSpPr>
          <p:nvPr/>
        </p:nvSpPr>
        <p:spPr bwMode="auto">
          <a:xfrm>
            <a:off x="2341418" y="3379694"/>
            <a:ext cx="457200" cy="1295400"/>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4" rIns="91429" bIns="45714"/>
          <a:lstStyle/>
          <a:p>
            <a:endParaRPr lang="en-IN"/>
          </a:p>
        </p:txBody>
      </p:sp>
      <p:sp>
        <p:nvSpPr>
          <p:cNvPr id="145425" name="Line 1041"/>
          <p:cNvSpPr>
            <a:spLocks noChangeShapeType="1"/>
          </p:cNvSpPr>
          <p:nvPr/>
        </p:nvSpPr>
        <p:spPr bwMode="auto">
          <a:xfrm>
            <a:off x="4475018" y="3379694"/>
            <a:ext cx="0" cy="1295400"/>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4" rIns="91429" bIns="45714"/>
          <a:lstStyle/>
          <a:p>
            <a:endParaRPr lang="en-IN"/>
          </a:p>
        </p:txBody>
      </p:sp>
      <p:sp>
        <p:nvSpPr>
          <p:cNvPr id="145426" name="Line 1042"/>
          <p:cNvSpPr>
            <a:spLocks noChangeShapeType="1"/>
          </p:cNvSpPr>
          <p:nvPr/>
        </p:nvSpPr>
        <p:spPr bwMode="auto">
          <a:xfrm>
            <a:off x="7294418" y="3303494"/>
            <a:ext cx="0" cy="1295400"/>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4" rIns="91429" bIns="45714"/>
          <a:lstStyle/>
          <a:p>
            <a:endParaRPr lang="en-IN"/>
          </a:p>
        </p:txBody>
      </p:sp>
      <p:sp>
        <p:nvSpPr>
          <p:cNvPr id="145427" name="Line 1043"/>
          <p:cNvSpPr>
            <a:spLocks noChangeShapeType="1"/>
          </p:cNvSpPr>
          <p:nvPr/>
        </p:nvSpPr>
        <p:spPr bwMode="auto">
          <a:xfrm>
            <a:off x="4475018" y="5284694"/>
            <a:ext cx="0" cy="762000"/>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4" rIns="91429" bIns="45714"/>
          <a:lstStyle/>
          <a:p>
            <a:endParaRPr lang="en-IN"/>
          </a:p>
        </p:txBody>
      </p:sp>
      <p:sp>
        <p:nvSpPr>
          <p:cNvPr id="23" name="Rectangle 8"/>
          <p:cNvSpPr>
            <a:spLocks noGrp="1" noChangeArrowheads="1"/>
          </p:cNvSpPr>
          <p:nvPr>
            <p:ph type="ctrTitle"/>
          </p:nvPr>
        </p:nvSpPr>
        <p:spPr>
          <a:xfrm>
            <a:off x="0" y="246529"/>
            <a:ext cx="9144000" cy="762000"/>
          </a:xfrm>
        </p:spPr>
        <p:txBody>
          <a:bodyPr/>
          <a:lstStyle/>
          <a:p>
            <a:r>
              <a:rPr lang="en-US" altLang="en-US" dirty="0" smtClean="0"/>
              <a:t>Terminology - Leaves</a:t>
            </a:r>
            <a:endParaRPr lang="en-US" altLang="en-US" dirty="0"/>
          </a:p>
        </p:txBody>
      </p:sp>
      <p:sp>
        <p:nvSpPr>
          <p:cNvPr id="3" name="Rectangle 2"/>
          <p:cNvSpPr/>
          <p:nvPr/>
        </p:nvSpPr>
        <p:spPr>
          <a:xfrm>
            <a:off x="484909" y="5782236"/>
            <a:ext cx="2760853" cy="421414"/>
          </a:xfrm>
          <a:prstGeom prst="rect">
            <a:avLst/>
          </a:prstGeom>
        </p:spPr>
        <p:txBody>
          <a:bodyPr wrap="none" lIns="82058" tIns="41029" rIns="82058" bIns="41029">
            <a:spAutoFit/>
          </a:bodyPr>
          <a:lstStyle/>
          <a:p>
            <a:r>
              <a:rPr lang="en-US" altLang="en-US" sz="2200" b="1" dirty="0">
                <a:solidFill>
                  <a:schemeClr val="tx2">
                    <a:lumMod val="75000"/>
                  </a:schemeClr>
                </a:solidFill>
              </a:rPr>
              <a:t>Leaves  in Green Color</a:t>
            </a:r>
            <a:endParaRPr lang="en-IN" sz="2200" b="1" dirty="0">
              <a:solidFill>
                <a:schemeClr val="tx2">
                  <a:lumMod val="75000"/>
                </a:schemeClr>
              </a:solidFill>
            </a:endParaRPr>
          </a:p>
        </p:txBody>
      </p:sp>
    </p:spTree>
    <p:extLst>
      <p:ext uri="{BB962C8B-B14F-4D97-AF65-F5344CB8AC3E}">
        <p14:creationId xmlns:p14="http://schemas.microsoft.com/office/powerpoint/2010/main" xmlns="" val="317649147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ctrTitle"/>
          </p:nvPr>
        </p:nvSpPr>
        <p:spPr>
          <a:xfrm>
            <a:off x="0" y="448235"/>
            <a:ext cx="9144000" cy="762000"/>
          </a:xfrm>
        </p:spPr>
        <p:txBody>
          <a:bodyPr>
            <a:normAutofit fontScale="90000"/>
          </a:bodyPr>
          <a:lstStyle/>
          <a:p>
            <a:r>
              <a:rPr lang="en-US" altLang="en-US" sz="3200" dirty="0"/>
              <a:t>Parent, Grandparent, Siblings, Ancestors, </a:t>
            </a:r>
            <a:r>
              <a:rPr lang="en-US" altLang="en-US" sz="3200" dirty="0"/>
              <a:t>Descendants1</a:t>
            </a:r>
            <a:endParaRPr lang="en-US" altLang="en-US" sz="3200" dirty="0"/>
          </a:p>
        </p:txBody>
      </p:sp>
      <p:sp>
        <p:nvSpPr>
          <p:cNvPr id="142356" name="Rectangle 20"/>
          <p:cNvSpPr>
            <a:spLocks noChangeArrowheads="1"/>
          </p:cNvSpPr>
          <p:nvPr/>
        </p:nvSpPr>
        <p:spPr bwMode="auto">
          <a:xfrm>
            <a:off x="3997036" y="1541929"/>
            <a:ext cx="1447800" cy="609600"/>
          </a:xfrm>
          <a:prstGeom prst="rect">
            <a:avLst/>
          </a:prstGeom>
          <a:solidFill>
            <a:srgbClr val="9966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nchor="ctr"/>
          <a:lstStyle/>
          <a:p>
            <a:pPr algn="ctr"/>
            <a:r>
              <a:rPr lang="en-US" altLang="en-US" sz="2400" dirty="0"/>
              <a:t>President</a:t>
            </a:r>
          </a:p>
        </p:txBody>
      </p:sp>
      <p:sp>
        <p:nvSpPr>
          <p:cNvPr id="142357" name="Rectangle 21"/>
          <p:cNvSpPr>
            <a:spLocks noChangeArrowheads="1"/>
          </p:cNvSpPr>
          <p:nvPr/>
        </p:nvSpPr>
        <p:spPr bwMode="auto">
          <a:xfrm>
            <a:off x="1558636" y="2837329"/>
            <a:ext cx="1447800" cy="609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nchor="ctr"/>
          <a:lstStyle/>
          <a:p>
            <a:pPr algn="ctr"/>
            <a:r>
              <a:rPr lang="en-US" altLang="en-US" sz="2400" dirty="0">
                <a:solidFill>
                  <a:schemeClr val="bg1"/>
                </a:solidFill>
              </a:rPr>
              <a:t>VP1</a:t>
            </a:r>
          </a:p>
        </p:txBody>
      </p:sp>
      <p:sp>
        <p:nvSpPr>
          <p:cNvPr id="142358" name="Rectangle 22"/>
          <p:cNvSpPr>
            <a:spLocks noChangeArrowheads="1"/>
          </p:cNvSpPr>
          <p:nvPr/>
        </p:nvSpPr>
        <p:spPr bwMode="auto">
          <a:xfrm>
            <a:off x="4073236" y="2837329"/>
            <a:ext cx="1447800" cy="609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nchor="ctr"/>
          <a:lstStyle/>
          <a:p>
            <a:pPr algn="ctr"/>
            <a:r>
              <a:rPr lang="en-US" altLang="en-US" sz="2400" dirty="0">
                <a:solidFill>
                  <a:schemeClr val="bg1"/>
                </a:solidFill>
              </a:rPr>
              <a:t>VP2</a:t>
            </a:r>
          </a:p>
        </p:txBody>
      </p:sp>
      <p:sp>
        <p:nvSpPr>
          <p:cNvPr id="142359" name="Rectangle 23"/>
          <p:cNvSpPr>
            <a:spLocks noChangeArrowheads="1"/>
          </p:cNvSpPr>
          <p:nvPr/>
        </p:nvSpPr>
        <p:spPr bwMode="auto">
          <a:xfrm>
            <a:off x="6664036" y="2761129"/>
            <a:ext cx="1752600" cy="609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nchor="ctr"/>
          <a:lstStyle/>
          <a:p>
            <a:pPr algn="ctr"/>
            <a:r>
              <a:rPr lang="en-US" altLang="en-US" sz="2400" dirty="0">
                <a:solidFill>
                  <a:schemeClr val="bg1"/>
                </a:solidFill>
              </a:rPr>
              <a:t>VP3</a:t>
            </a:r>
          </a:p>
        </p:txBody>
      </p:sp>
      <p:sp>
        <p:nvSpPr>
          <p:cNvPr id="142360" name="Rectangle 24"/>
          <p:cNvSpPr>
            <a:spLocks noChangeArrowheads="1"/>
          </p:cNvSpPr>
          <p:nvPr/>
        </p:nvSpPr>
        <p:spPr bwMode="auto">
          <a:xfrm>
            <a:off x="2320636" y="4742329"/>
            <a:ext cx="1447800" cy="609600"/>
          </a:xfrm>
          <a:prstGeom prst="rect">
            <a:avLst/>
          </a:prstGeom>
          <a:solidFill>
            <a:srgbClr val="33CC33"/>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nchor="ctr"/>
          <a:lstStyle/>
          <a:p>
            <a:pPr algn="ctr"/>
            <a:r>
              <a:rPr lang="en-US" altLang="en-US" sz="2400" dirty="0"/>
              <a:t>Manager2</a:t>
            </a:r>
          </a:p>
        </p:txBody>
      </p:sp>
      <p:sp>
        <p:nvSpPr>
          <p:cNvPr id="142361" name="Rectangle 25"/>
          <p:cNvSpPr>
            <a:spLocks noChangeArrowheads="1"/>
          </p:cNvSpPr>
          <p:nvPr/>
        </p:nvSpPr>
        <p:spPr bwMode="auto">
          <a:xfrm>
            <a:off x="4073236" y="4742329"/>
            <a:ext cx="1447800" cy="609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nchor="ctr"/>
          <a:lstStyle/>
          <a:p>
            <a:pPr algn="ctr"/>
            <a:r>
              <a:rPr lang="en-US" altLang="en-US" sz="2400" dirty="0">
                <a:solidFill>
                  <a:schemeClr val="bg1"/>
                </a:solidFill>
              </a:rPr>
              <a:t>Manager</a:t>
            </a:r>
          </a:p>
        </p:txBody>
      </p:sp>
      <p:sp>
        <p:nvSpPr>
          <p:cNvPr id="142362" name="Rectangle 26"/>
          <p:cNvSpPr>
            <a:spLocks noChangeArrowheads="1"/>
          </p:cNvSpPr>
          <p:nvPr/>
        </p:nvSpPr>
        <p:spPr bwMode="auto">
          <a:xfrm>
            <a:off x="6435436" y="4666129"/>
            <a:ext cx="2362200" cy="609600"/>
          </a:xfrm>
          <a:prstGeom prst="rect">
            <a:avLst/>
          </a:prstGeom>
          <a:solidFill>
            <a:srgbClr val="33CC33"/>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nchor="ctr"/>
          <a:lstStyle/>
          <a:p>
            <a:pPr algn="ctr"/>
            <a:r>
              <a:rPr lang="en-US" altLang="en-US" sz="2400" dirty="0"/>
              <a:t>Manager</a:t>
            </a:r>
          </a:p>
        </p:txBody>
      </p:sp>
      <p:sp>
        <p:nvSpPr>
          <p:cNvPr id="142363" name="Rectangle 27"/>
          <p:cNvSpPr>
            <a:spLocks noChangeArrowheads="1"/>
          </p:cNvSpPr>
          <p:nvPr/>
        </p:nvSpPr>
        <p:spPr bwMode="auto">
          <a:xfrm>
            <a:off x="3768436" y="6113929"/>
            <a:ext cx="2362200" cy="609600"/>
          </a:xfrm>
          <a:prstGeom prst="rect">
            <a:avLst/>
          </a:prstGeom>
          <a:solidFill>
            <a:srgbClr val="33CC33"/>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nchor="ctr"/>
          <a:lstStyle/>
          <a:p>
            <a:pPr algn="ctr"/>
            <a:r>
              <a:rPr lang="en-US" altLang="en-US" sz="2400" dirty="0"/>
              <a:t>Worker Bee</a:t>
            </a:r>
          </a:p>
        </p:txBody>
      </p:sp>
      <p:sp>
        <p:nvSpPr>
          <p:cNvPr id="142364" name="Line 28"/>
          <p:cNvSpPr>
            <a:spLocks noChangeShapeType="1"/>
          </p:cNvSpPr>
          <p:nvPr/>
        </p:nvSpPr>
        <p:spPr bwMode="auto">
          <a:xfrm>
            <a:off x="4682836" y="2151529"/>
            <a:ext cx="0" cy="685800"/>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4" rIns="91429" bIns="45714"/>
          <a:lstStyle/>
          <a:p>
            <a:endParaRPr lang="en-IN"/>
          </a:p>
        </p:txBody>
      </p:sp>
      <p:sp>
        <p:nvSpPr>
          <p:cNvPr id="142365" name="Line 29"/>
          <p:cNvSpPr>
            <a:spLocks noChangeShapeType="1"/>
          </p:cNvSpPr>
          <p:nvPr/>
        </p:nvSpPr>
        <p:spPr bwMode="auto">
          <a:xfrm flipH="1">
            <a:off x="3006436" y="2151529"/>
            <a:ext cx="990600" cy="685800"/>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4" rIns="91429" bIns="45714"/>
          <a:lstStyle/>
          <a:p>
            <a:endParaRPr lang="en-IN"/>
          </a:p>
        </p:txBody>
      </p:sp>
      <p:sp>
        <p:nvSpPr>
          <p:cNvPr id="142366" name="Line 30"/>
          <p:cNvSpPr>
            <a:spLocks noChangeShapeType="1"/>
          </p:cNvSpPr>
          <p:nvPr/>
        </p:nvSpPr>
        <p:spPr bwMode="auto">
          <a:xfrm>
            <a:off x="5444836" y="2151529"/>
            <a:ext cx="1219200" cy="609600"/>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4" rIns="91429" bIns="45714"/>
          <a:lstStyle/>
          <a:p>
            <a:endParaRPr lang="en-IN"/>
          </a:p>
        </p:txBody>
      </p:sp>
      <p:sp>
        <p:nvSpPr>
          <p:cNvPr id="142367" name="Line 31"/>
          <p:cNvSpPr>
            <a:spLocks noChangeShapeType="1"/>
          </p:cNvSpPr>
          <p:nvPr/>
        </p:nvSpPr>
        <p:spPr bwMode="auto">
          <a:xfrm flipH="1">
            <a:off x="1177636" y="3446929"/>
            <a:ext cx="762000" cy="1295400"/>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4" rIns="91429" bIns="45714"/>
          <a:lstStyle/>
          <a:p>
            <a:endParaRPr lang="en-IN"/>
          </a:p>
        </p:txBody>
      </p:sp>
      <p:sp>
        <p:nvSpPr>
          <p:cNvPr id="142368" name="Line 32"/>
          <p:cNvSpPr>
            <a:spLocks noChangeShapeType="1"/>
          </p:cNvSpPr>
          <p:nvPr/>
        </p:nvSpPr>
        <p:spPr bwMode="auto">
          <a:xfrm>
            <a:off x="2549236" y="3446929"/>
            <a:ext cx="457200" cy="1295400"/>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4" rIns="91429" bIns="45714"/>
          <a:lstStyle/>
          <a:p>
            <a:endParaRPr lang="en-IN"/>
          </a:p>
        </p:txBody>
      </p:sp>
      <p:sp>
        <p:nvSpPr>
          <p:cNvPr id="142369" name="Line 33"/>
          <p:cNvSpPr>
            <a:spLocks noChangeShapeType="1"/>
          </p:cNvSpPr>
          <p:nvPr/>
        </p:nvSpPr>
        <p:spPr bwMode="auto">
          <a:xfrm>
            <a:off x="4682836" y="3446929"/>
            <a:ext cx="0" cy="1295400"/>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4" rIns="91429" bIns="45714"/>
          <a:lstStyle/>
          <a:p>
            <a:endParaRPr lang="en-IN"/>
          </a:p>
        </p:txBody>
      </p:sp>
      <p:sp>
        <p:nvSpPr>
          <p:cNvPr id="142370" name="Line 34"/>
          <p:cNvSpPr>
            <a:spLocks noChangeShapeType="1"/>
          </p:cNvSpPr>
          <p:nvPr/>
        </p:nvSpPr>
        <p:spPr bwMode="auto">
          <a:xfrm>
            <a:off x="7502236" y="3370729"/>
            <a:ext cx="0" cy="1295400"/>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4" rIns="91429" bIns="45714"/>
          <a:lstStyle/>
          <a:p>
            <a:endParaRPr lang="en-IN"/>
          </a:p>
        </p:txBody>
      </p:sp>
      <p:sp>
        <p:nvSpPr>
          <p:cNvPr id="142371" name="Line 35"/>
          <p:cNvSpPr>
            <a:spLocks noChangeShapeType="1"/>
          </p:cNvSpPr>
          <p:nvPr/>
        </p:nvSpPr>
        <p:spPr bwMode="auto">
          <a:xfrm>
            <a:off x="4682836" y="5351929"/>
            <a:ext cx="0" cy="762000"/>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4" rIns="91429" bIns="45714"/>
          <a:lstStyle/>
          <a:p>
            <a:endParaRPr lang="en-IN"/>
          </a:p>
        </p:txBody>
      </p:sp>
      <p:sp>
        <p:nvSpPr>
          <p:cNvPr id="142372" name="Rectangle 36"/>
          <p:cNvSpPr>
            <a:spLocks noChangeArrowheads="1"/>
          </p:cNvSpPr>
          <p:nvPr/>
        </p:nvSpPr>
        <p:spPr bwMode="auto">
          <a:xfrm>
            <a:off x="720436" y="4742329"/>
            <a:ext cx="1447800" cy="609600"/>
          </a:xfrm>
          <a:prstGeom prst="rect">
            <a:avLst/>
          </a:prstGeom>
          <a:solidFill>
            <a:srgbClr val="33CC33"/>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nchor="ctr"/>
          <a:lstStyle/>
          <a:p>
            <a:pPr algn="ctr"/>
            <a:r>
              <a:rPr lang="en-US" altLang="en-US" sz="2400" dirty="0"/>
              <a:t>Manager1</a:t>
            </a:r>
          </a:p>
        </p:txBody>
      </p:sp>
    </p:spTree>
    <p:extLst>
      <p:ext uri="{BB962C8B-B14F-4D97-AF65-F5344CB8AC3E}">
        <p14:creationId xmlns:p14="http://schemas.microsoft.com/office/powerpoint/2010/main" xmlns="" val="204566130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7"/>
          <p:cNvGrpSpPr>
            <a:grpSpLocks/>
          </p:cNvGrpSpPr>
          <p:nvPr/>
        </p:nvGrpSpPr>
        <p:grpSpPr bwMode="auto">
          <a:xfrm>
            <a:off x="990600" y="5683396"/>
            <a:ext cx="7543800" cy="1295400"/>
            <a:chOff x="672" y="3504"/>
            <a:chExt cx="4752" cy="816"/>
          </a:xfrm>
        </p:grpSpPr>
        <p:sp>
          <p:nvSpPr>
            <p:cNvPr id="147484" name="Text Box 28"/>
            <p:cNvSpPr txBox="1">
              <a:spLocks noChangeArrowheads="1"/>
            </p:cNvSpPr>
            <p:nvPr/>
          </p:nvSpPr>
          <p:spPr bwMode="auto">
            <a:xfrm>
              <a:off x="3264" y="3984"/>
              <a:ext cx="2160" cy="291"/>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en-US" sz="2400" dirty="0">
                  <a:solidFill>
                    <a:schemeClr val="bg1"/>
                  </a:solidFill>
                </a:rPr>
                <a:t>Level 4</a:t>
              </a:r>
            </a:p>
          </p:txBody>
        </p:sp>
        <p:sp>
          <p:nvSpPr>
            <p:cNvPr id="147485" name="Rectangle 29"/>
            <p:cNvSpPr>
              <a:spLocks noChangeArrowheads="1"/>
            </p:cNvSpPr>
            <p:nvPr/>
          </p:nvSpPr>
          <p:spPr bwMode="auto">
            <a:xfrm>
              <a:off x="672" y="3504"/>
              <a:ext cx="4608" cy="816"/>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grpSp>
        <p:nvGrpSpPr>
          <p:cNvPr id="3" name="Group 2"/>
          <p:cNvGrpSpPr>
            <a:grpSpLocks/>
          </p:cNvGrpSpPr>
          <p:nvPr/>
        </p:nvGrpSpPr>
        <p:grpSpPr bwMode="auto">
          <a:xfrm>
            <a:off x="0" y="4159398"/>
            <a:ext cx="8915400" cy="1300163"/>
            <a:chOff x="144" y="2352"/>
            <a:chExt cx="5616" cy="819"/>
          </a:xfrm>
        </p:grpSpPr>
        <p:sp>
          <p:nvSpPr>
            <p:cNvPr id="147459" name="Text Box 3"/>
            <p:cNvSpPr txBox="1">
              <a:spLocks noChangeArrowheads="1"/>
            </p:cNvSpPr>
            <p:nvPr/>
          </p:nvSpPr>
          <p:spPr bwMode="auto">
            <a:xfrm>
              <a:off x="3888" y="2880"/>
              <a:ext cx="1872" cy="291"/>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en-US" sz="2400" dirty="0">
                  <a:solidFill>
                    <a:schemeClr val="bg1"/>
                  </a:solidFill>
                </a:rPr>
                <a:t>Level 3</a:t>
              </a:r>
            </a:p>
          </p:txBody>
        </p:sp>
        <p:sp>
          <p:nvSpPr>
            <p:cNvPr id="147460" name="Rectangle 4"/>
            <p:cNvSpPr>
              <a:spLocks noChangeArrowheads="1"/>
            </p:cNvSpPr>
            <p:nvPr/>
          </p:nvSpPr>
          <p:spPr bwMode="auto">
            <a:xfrm>
              <a:off x="144" y="2352"/>
              <a:ext cx="5616" cy="816"/>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grpSp>
        <p:nvGrpSpPr>
          <p:cNvPr id="4" name="Group 5"/>
          <p:cNvGrpSpPr>
            <a:grpSpLocks/>
          </p:cNvGrpSpPr>
          <p:nvPr/>
        </p:nvGrpSpPr>
        <p:grpSpPr bwMode="auto">
          <a:xfrm>
            <a:off x="381000" y="2101996"/>
            <a:ext cx="8763000" cy="1371600"/>
            <a:chOff x="240" y="2304"/>
            <a:chExt cx="5520" cy="864"/>
          </a:xfrm>
        </p:grpSpPr>
        <p:sp>
          <p:nvSpPr>
            <p:cNvPr id="147462" name="Text Box 6"/>
            <p:cNvSpPr txBox="1">
              <a:spLocks noChangeArrowheads="1"/>
            </p:cNvSpPr>
            <p:nvPr/>
          </p:nvSpPr>
          <p:spPr bwMode="auto">
            <a:xfrm>
              <a:off x="4320" y="2304"/>
              <a:ext cx="1440" cy="291"/>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en-US" sz="2400" dirty="0">
                  <a:solidFill>
                    <a:schemeClr val="bg1"/>
                  </a:solidFill>
                </a:rPr>
                <a:t>Level 2</a:t>
              </a:r>
            </a:p>
          </p:txBody>
        </p:sp>
        <p:sp>
          <p:nvSpPr>
            <p:cNvPr id="147463" name="Rectangle 7"/>
            <p:cNvSpPr>
              <a:spLocks noChangeArrowheads="1"/>
            </p:cNvSpPr>
            <p:nvPr/>
          </p:nvSpPr>
          <p:spPr bwMode="auto">
            <a:xfrm>
              <a:off x="240" y="2352"/>
              <a:ext cx="5376" cy="816"/>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sp>
        <p:nvSpPr>
          <p:cNvPr id="147464" name="Rectangle 8"/>
          <p:cNvSpPr>
            <a:spLocks noGrp="1" noChangeArrowheads="1"/>
          </p:cNvSpPr>
          <p:nvPr>
            <p:ph type="ctrTitle"/>
          </p:nvPr>
        </p:nvSpPr>
        <p:spPr>
          <a:xfrm>
            <a:off x="0" y="246529"/>
            <a:ext cx="9144000" cy="762000"/>
          </a:xfrm>
        </p:spPr>
        <p:txBody>
          <a:bodyPr/>
          <a:lstStyle/>
          <a:p>
            <a:r>
              <a:rPr lang="en-US" altLang="en-US" dirty="0"/>
              <a:t>Levels</a:t>
            </a:r>
          </a:p>
        </p:txBody>
      </p:sp>
      <p:grpSp>
        <p:nvGrpSpPr>
          <p:cNvPr id="5" name="Group 9"/>
          <p:cNvGrpSpPr>
            <a:grpSpLocks/>
          </p:cNvGrpSpPr>
          <p:nvPr/>
        </p:nvGrpSpPr>
        <p:grpSpPr bwMode="auto">
          <a:xfrm>
            <a:off x="76200" y="1339996"/>
            <a:ext cx="8077200" cy="5181600"/>
            <a:chOff x="48" y="720"/>
            <a:chExt cx="5088" cy="3264"/>
          </a:xfrm>
        </p:grpSpPr>
        <p:sp>
          <p:nvSpPr>
            <p:cNvPr id="147466" name="Rectangle 10"/>
            <p:cNvSpPr>
              <a:spLocks noChangeArrowheads="1"/>
            </p:cNvSpPr>
            <p:nvPr/>
          </p:nvSpPr>
          <p:spPr bwMode="auto">
            <a:xfrm>
              <a:off x="2112" y="720"/>
              <a:ext cx="912" cy="384"/>
            </a:xfrm>
            <a:prstGeom prst="rect">
              <a:avLst/>
            </a:prstGeom>
            <a:solidFill>
              <a:srgbClr val="9966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t>President</a:t>
              </a:r>
            </a:p>
          </p:txBody>
        </p:sp>
        <p:sp>
          <p:nvSpPr>
            <p:cNvPr id="147467" name="Rectangle 11"/>
            <p:cNvSpPr>
              <a:spLocks noChangeArrowheads="1"/>
            </p:cNvSpPr>
            <p:nvPr/>
          </p:nvSpPr>
          <p:spPr bwMode="auto">
            <a:xfrm>
              <a:off x="576" y="1536"/>
              <a:ext cx="912" cy="3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solidFill>
                    <a:schemeClr val="bg1">
                      <a:lumMod val="85000"/>
                      <a:lumOff val="15000"/>
                    </a:schemeClr>
                  </a:solidFill>
                </a:rPr>
                <a:t>VP1</a:t>
              </a:r>
            </a:p>
          </p:txBody>
        </p:sp>
        <p:sp>
          <p:nvSpPr>
            <p:cNvPr id="147468" name="Rectangle 12"/>
            <p:cNvSpPr>
              <a:spLocks noChangeArrowheads="1"/>
            </p:cNvSpPr>
            <p:nvPr/>
          </p:nvSpPr>
          <p:spPr bwMode="auto">
            <a:xfrm>
              <a:off x="2160" y="1536"/>
              <a:ext cx="912" cy="3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solidFill>
                    <a:schemeClr val="bg1">
                      <a:lumMod val="85000"/>
                      <a:lumOff val="15000"/>
                    </a:schemeClr>
                  </a:solidFill>
                </a:rPr>
                <a:t>VP2</a:t>
              </a:r>
            </a:p>
          </p:txBody>
        </p:sp>
        <p:sp>
          <p:nvSpPr>
            <p:cNvPr id="147469" name="Rectangle 13"/>
            <p:cNvSpPr>
              <a:spLocks noChangeArrowheads="1"/>
            </p:cNvSpPr>
            <p:nvPr/>
          </p:nvSpPr>
          <p:spPr bwMode="auto">
            <a:xfrm>
              <a:off x="3792" y="1488"/>
              <a:ext cx="1104" cy="3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solidFill>
                    <a:schemeClr val="bg1">
                      <a:lumMod val="85000"/>
                      <a:lumOff val="15000"/>
                    </a:schemeClr>
                  </a:solidFill>
                </a:rPr>
                <a:t>VP3</a:t>
              </a:r>
            </a:p>
          </p:txBody>
        </p:sp>
        <p:sp>
          <p:nvSpPr>
            <p:cNvPr id="147470" name="Rectangle 14"/>
            <p:cNvSpPr>
              <a:spLocks noChangeArrowheads="1"/>
            </p:cNvSpPr>
            <p:nvPr/>
          </p:nvSpPr>
          <p:spPr bwMode="auto">
            <a:xfrm>
              <a:off x="48" y="2736"/>
              <a:ext cx="912" cy="38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t>Manager1</a:t>
              </a:r>
            </a:p>
          </p:txBody>
        </p:sp>
        <p:sp>
          <p:nvSpPr>
            <p:cNvPr id="147471" name="Rectangle 15"/>
            <p:cNvSpPr>
              <a:spLocks noChangeArrowheads="1"/>
            </p:cNvSpPr>
            <p:nvPr/>
          </p:nvSpPr>
          <p:spPr bwMode="auto">
            <a:xfrm>
              <a:off x="1056" y="2736"/>
              <a:ext cx="912" cy="38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t>Manager2</a:t>
              </a:r>
            </a:p>
          </p:txBody>
        </p:sp>
        <p:sp>
          <p:nvSpPr>
            <p:cNvPr id="147472" name="Rectangle 16"/>
            <p:cNvSpPr>
              <a:spLocks noChangeArrowheads="1"/>
            </p:cNvSpPr>
            <p:nvPr/>
          </p:nvSpPr>
          <p:spPr bwMode="auto">
            <a:xfrm>
              <a:off x="2160" y="2736"/>
              <a:ext cx="912" cy="38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t>Manager</a:t>
              </a:r>
            </a:p>
          </p:txBody>
        </p:sp>
        <p:sp>
          <p:nvSpPr>
            <p:cNvPr id="147473" name="Rectangle 17"/>
            <p:cNvSpPr>
              <a:spLocks noChangeArrowheads="1"/>
            </p:cNvSpPr>
            <p:nvPr/>
          </p:nvSpPr>
          <p:spPr bwMode="auto">
            <a:xfrm>
              <a:off x="3648" y="2688"/>
              <a:ext cx="1488" cy="38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t>Manager</a:t>
              </a:r>
            </a:p>
          </p:txBody>
        </p:sp>
        <p:sp>
          <p:nvSpPr>
            <p:cNvPr id="147474" name="Rectangle 18"/>
            <p:cNvSpPr>
              <a:spLocks noChangeArrowheads="1"/>
            </p:cNvSpPr>
            <p:nvPr/>
          </p:nvSpPr>
          <p:spPr bwMode="auto">
            <a:xfrm>
              <a:off x="1968" y="3600"/>
              <a:ext cx="1488" cy="384"/>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solidFill>
                    <a:schemeClr val="bg1">
                      <a:lumMod val="85000"/>
                      <a:lumOff val="15000"/>
                    </a:schemeClr>
                  </a:solidFill>
                </a:rPr>
                <a:t>Worker</a:t>
              </a:r>
              <a:r>
                <a:rPr lang="en-US" altLang="en-US" sz="2400" dirty="0"/>
                <a:t> </a:t>
              </a:r>
              <a:r>
                <a:rPr lang="en-US" altLang="en-US" sz="2400" dirty="0">
                  <a:solidFill>
                    <a:schemeClr val="bg1">
                      <a:lumMod val="85000"/>
                      <a:lumOff val="15000"/>
                    </a:schemeClr>
                  </a:solidFill>
                </a:rPr>
                <a:t>Bee</a:t>
              </a:r>
            </a:p>
          </p:txBody>
        </p:sp>
        <p:sp>
          <p:nvSpPr>
            <p:cNvPr id="147475" name="Line 19"/>
            <p:cNvSpPr>
              <a:spLocks noChangeShapeType="1"/>
            </p:cNvSpPr>
            <p:nvPr/>
          </p:nvSpPr>
          <p:spPr bwMode="auto">
            <a:xfrm>
              <a:off x="2544" y="1104"/>
              <a:ext cx="0" cy="432"/>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7476" name="Line 20"/>
            <p:cNvSpPr>
              <a:spLocks noChangeShapeType="1"/>
            </p:cNvSpPr>
            <p:nvPr/>
          </p:nvSpPr>
          <p:spPr bwMode="auto">
            <a:xfrm flipH="1">
              <a:off x="1488" y="1104"/>
              <a:ext cx="624" cy="432"/>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7477" name="Line 21"/>
            <p:cNvSpPr>
              <a:spLocks noChangeShapeType="1"/>
            </p:cNvSpPr>
            <p:nvPr/>
          </p:nvSpPr>
          <p:spPr bwMode="auto">
            <a:xfrm>
              <a:off x="3024" y="1104"/>
              <a:ext cx="768" cy="384"/>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7478" name="Line 22"/>
            <p:cNvSpPr>
              <a:spLocks noChangeShapeType="1"/>
            </p:cNvSpPr>
            <p:nvPr/>
          </p:nvSpPr>
          <p:spPr bwMode="auto">
            <a:xfrm flipH="1">
              <a:off x="336" y="1920"/>
              <a:ext cx="480" cy="816"/>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7479" name="Line 23"/>
            <p:cNvSpPr>
              <a:spLocks noChangeShapeType="1"/>
            </p:cNvSpPr>
            <p:nvPr/>
          </p:nvSpPr>
          <p:spPr bwMode="auto">
            <a:xfrm>
              <a:off x="1200" y="1920"/>
              <a:ext cx="288" cy="816"/>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7480" name="Line 24"/>
            <p:cNvSpPr>
              <a:spLocks noChangeShapeType="1"/>
            </p:cNvSpPr>
            <p:nvPr/>
          </p:nvSpPr>
          <p:spPr bwMode="auto">
            <a:xfrm>
              <a:off x="2544" y="1920"/>
              <a:ext cx="0" cy="816"/>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7481" name="Line 25"/>
            <p:cNvSpPr>
              <a:spLocks noChangeShapeType="1"/>
            </p:cNvSpPr>
            <p:nvPr/>
          </p:nvSpPr>
          <p:spPr bwMode="auto">
            <a:xfrm>
              <a:off x="4320" y="1872"/>
              <a:ext cx="0" cy="816"/>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7482" name="Line 26"/>
            <p:cNvSpPr>
              <a:spLocks noChangeShapeType="1"/>
            </p:cNvSpPr>
            <p:nvPr/>
          </p:nvSpPr>
          <p:spPr bwMode="auto">
            <a:xfrm>
              <a:off x="2544" y="3120"/>
              <a:ext cx="0" cy="480"/>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grpSp>
      <p:grpSp>
        <p:nvGrpSpPr>
          <p:cNvPr id="6" name="Group 33"/>
          <p:cNvGrpSpPr>
            <a:grpSpLocks/>
          </p:cNvGrpSpPr>
          <p:nvPr/>
        </p:nvGrpSpPr>
        <p:grpSpPr bwMode="auto">
          <a:xfrm>
            <a:off x="2438400" y="1035196"/>
            <a:ext cx="3657600" cy="1066800"/>
            <a:chOff x="3168" y="192"/>
            <a:chExt cx="2304" cy="672"/>
          </a:xfrm>
        </p:grpSpPr>
        <p:sp>
          <p:nvSpPr>
            <p:cNvPr id="147487" name="Text Box 31"/>
            <p:cNvSpPr txBox="1">
              <a:spLocks noChangeArrowheads="1"/>
            </p:cNvSpPr>
            <p:nvPr/>
          </p:nvSpPr>
          <p:spPr bwMode="auto">
            <a:xfrm>
              <a:off x="4704" y="528"/>
              <a:ext cx="720" cy="291"/>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en-US" sz="2400" dirty="0">
                  <a:solidFill>
                    <a:schemeClr val="bg1"/>
                  </a:solidFill>
                </a:rPr>
                <a:t>Level 1</a:t>
              </a:r>
            </a:p>
          </p:txBody>
        </p:sp>
        <p:sp>
          <p:nvSpPr>
            <p:cNvPr id="147488" name="Rectangle 32"/>
            <p:cNvSpPr>
              <a:spLocks noChangeArrowheads="1"/>
            </p:cNvSpPr>
            <p:nvPr/>
          </p:nvSpPr>
          <p:spPr bwMode="auto">
            <a:xfrm>
              <a:off x="3168" y="192"/>
              <a:ext cx="2304" cy="672"/>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xmlns="" val="2825447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41095" y="343733"/>
            <a:ext cx="8382000" cy="664797"/>
          </a:xfrm>
        </p:spPr>
        <p:txBody>
          <a:bodyPr>
            <a:normAutofit fontScale="90000"/>
          </a:bodyPr>
          <a:lstStyle/>
          <a:p>
            <a:r>
              <a:rPr lang="en-US" altLang="en-US" dirty="0"/>
              <a:t>Caution</a:t>
            </a:r>
          </a:p>
        </p:txBody>
      </p:sp>
      <p:sp>
        <p:nvSpPr>
          <p:cNvPr id="148483" name="Rectangle 3"/>
          <p:cNvSpPr>
            <a:spLocks noGrp="1" noChangeArrowheads="1"/>
          </p:cNvSpPr>
          <p:nvPr>
            <p:ph type="body" idx="1"/>
          </p:nvPr>
        </p:nvSpPr>
        <p:spPr>
          <a:xfrm>
            <a:off x="138545" y="1344706"/>
            <a:ext cx="8458200" cy="3122575"/>
          </a:xfrm>
        </p:spPr>
        <p:txBody>
          <a:bodyPr>
            <a:normAutofit lnSpcReduction="10000"/>
          </a:bodyPr>
          <a:lstStyle/>
          <a:p>
            <a:pPr>
              <a:lnSpc>
                <a:spcPct val="150000"/>
              </a:lnSpc>
              <a:spcBef>
                <a:spcPts val="0"/>
              </a:spcBef>
            </a:pPr>
            <a:r>
              <a:rPr lang="en-US" altLang="en-US" sz="2300" dirty="0"/>
              <a:t>Some texts start level numbers at 0 rather than at 1.</a:t>
            </a:r>
          </a:p>
          <a:p>
            <a:pPr>
              <a:lnSpc>
                <a:spcPct val="150000"/>
              </a:lnSpc>
              <a:spcBef>
                <a:spcPts val="0"/>
              </a:spcBef>
            </a:pPr>
            <a:r>
              <a:rPr lang="en-US" altLang="en-US" sz="2300" dirty="0"/>
              <a:t>Root is at level 0.</a:t>
            </a:r>
          </a:p>
          <a:p>
            <a:pPr>
              <a:lnSpc>
                <a:spcPct val="150000"/>
              </a:lnSpc>
              <a:spcBef>
                <a:spcPts val="0"/>
              </a:spcBef>
            </a:pPr>
            <a:r>
              <a:rPr lang="en-US" altLang="en-US" sz="2300" dirty="0"/>
              <a:t>Its children are at level 1.</a:t>
            </a:r>
          </a:p>
          <a:p>
            <a:pPr>
              <a:lnSpc>
                <a:spcPct val="150000"/>
              </a:lnSpc>
              <a:spcBef>
                <a:spcPts val="0"/>
              </a:spcBef>
            </a:pPr>
            <a:r>
              <a:rPr lang="en-US" altLang="en-US" sz="2300" dirty="0"/>
              <a:t>The grand children of the root are at level 2.</a:t>
            </a:r>
          </a:p>
          <a:p>
            <a:pPr>
              <a:lnSpc>
                <a:spcPct val="150000"/>
              </a:lnSpc>
              <a:spcBef>
                <a:spcPts val="0"/>
              </a:spcBef>
            </a:pPr>
            <a:r>
              <a:rPr lang="en-US" altLang="en-US" sz="2300" dirty="0"/>
              <a:t>And so on.</a:t>
            </a:r>
          </a:p>
          <a:p>
            <a:pPr>
              <a:lnSpc>
                <a:spcPct val="150000"/>
              </a:lnSpc>
              <a:spcBef>
                <a:spcPts val="0"/>
              </a:spcBef>
            </a:pPr>
            <a:r>
              <a:rPr lang="en-US" altLang="en-US" sz="2300" dirty="0"/>
              <a:t>We shall number levels with the root at level 1.</a:t>
            </a:r>
          </a:p>
        </p:txBody>
      </p:sp>
      <p:pic>
        <p:nvPicPr>
          <p:cNvPr id="148484" name="Picture 4" descr="C:\sahni\clip\rad\ANIWARN.GIF"/>
          <p:cNvPicPr>
            <a:picLocks noChangeAspect="1" noChangeArrowheads="1" noCrop="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86000" y="304800"/>
            <a:ext cx="731838" cy="7318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494807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84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84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84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848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84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15" name="Rectangle 11"/>
          <p:cNvSpPr>
            <a:spLocks noGrp="1" noChangeArrowheads="1"/>
          </p:cNvSpPr>
          <p:nvPr>
            <p:ph type="ctrTitle"/>
          </p:nvPr>
        </p:nvSpPr>
        <p:spPr>
          <a:xfrm>
            <a:off x="0" y="246529"/>
            <a:ext cx="9144000" cy="762000"/>
          </a:xfrm>
        </p:spPr>
        <p:txBody>
          <a:bodyPr/>
          <a:lstStyle/>
          <a:p>
            <a:r>
              <a:rPr lang="en-US" altLang="en-US" dirty="0" smtClean="0"/>
              <a:t>Height  Depth and </a:t>
            </a:r>
            <a:r>
              <a:rPr lang="en-US" altLang="en-US" dirty="0"/>
              <a:t>N</a:t>
            </a:r>
            <a:r>
              <a:rPr lang="en-US" altLang="en-US" dirty="0" smtClean="0"/>
              <a:t>umber </a:t>
            </a:r>
            <a:r>
              <a:rPr lang="en-US" altLang="en-US" dirty="0"/>
              <a:t>of </a:t>
            </a:r>
            <a:r>
              <a:rPr lang="en-US" altLang="en-US" dirty="0" smtClean="0"/>
              <a:t>Levels</a:t>
            </a:r>
            <a:endParaRPr lang="en-US" altLang="en-US" dirty="0"/>
          </a:p>
        </p:txBody>
      </p:sp>
      <p:grpSp>
        <p:nvGrpSpPr>
          <p:cNvPr id="2" name="Group 66"/>
          <p:cNvGrpSpPr>
            <a:grpSpLocks/>
          </p:cNvGrpSpPr>
          <p:nvPr/>
        </p:nvGrpSpPr>
        <p:grpSpPr bwMode="auto">
          <a:xfrm>
            <a:off x="0" y="1210235"/>
            <a:ext cx="9144000" cy="5782235"/>
            <a:chOff x="0" y="528"/>
            <a:chExt cx="5760" cy="3744"/>
          </a:xfrm>
        </p:grpSpPr>
        <p:grpSp>
          <p:nvGrpSpPr>
            <p:cNvPr id="3" name="Group 36"/>
            <p:cNvGrpSpPr>
              <a:grpSpLocks/>
            </p:cNvGrpSpPr>
            <p:nvPr/>
          </p:nvGrpSpPr>
          <p:grpSpPr bwMode="auto">
            <a:xfrm>
              <a:off x="624" y="3456"/>
              <a:ext cx="4752" cy="816"/>
              <a:chOff x="672" y="3504"/>
              <a:chExt cx="4752" cy="816"/>
            </a:xfrm>
          </p:grpSpPr>
          <p:sp>
            <p:nvSpPr>
              <p:cNvPr id="149541" name="Text Box 37"/>
              <p:cNvSpPr txBox="1">
                <a:spLocks noChangeArrowheads="1"/>
              </p:cNvSpPr>
              <p:nvPr/>
            </p:nvSpPr>
            <p:spPr bwMode="auto">
              <a:xfrm>
                <a:off x="3264" y="3984"/>
                <a:ext cx="2160" cy="299"/>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en-US" sz="2400" dirty="0">
                    <a:solidFill>
                      <a:schemeClr val="bg1"/>
                    </a:solidFill>
                  </a:rPr>
                  <a:t>Level 4</a:t>
                </a:r>
              </a:p>
            </p:txBody>
          </p:sp>
          <p:sp>
            <p:nvSpPr>
              <p:cNvPr id="149542" name="Rectangle 38"/>
              <p:cNvSpPr>
                <a:spLocks noChangeArrowheads="1"/>
              </p:cNvSpPr>
              <p:nvPr/>
            </p:nvSpPr>
            <p:spPr bwMode="auto">
              <a:xfrm>
                <a:off x="672" y="3504"/>
                <a:ext cx="4608" cy="816"/>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grpSp>
          <p:nvGrpSpPr>
            <p:cNvPr id="4" name="Group 39"/>
            <p:cNvGrpSpPr>
              <a:grpSpLocks/>
            </p:cNvGrpSpPr>
            <p:nvPr/>
          </p:nvGrpSpPr>
          <p:grpSpPr bwMode="auto">
            <a:xfrm>
              <a:off x="0" y="2496"/>
              <a:ext cx="5616" cy="827"/>
              <a:chOff x="144" y="2352"/>
              <a:chExt cx="5616" cy="827"/>
            </a:xfrm>
          </p:grpSpPr>
          <p:sp>
            <p:nvSpPr>
              <p:cNvPr id="149544" name="Text Box 40"/>
              <p:cNvSpPr txBox="1">
                <a:spLocks noChangeArrowheads="1"/>
              </p:cNvSpPr>
              <p:nvPr/>
            </p:nvSpPr>
            <p:spPr bwMode="auto">
              <a:xfrm>
                <a:off x="3888" y="2880"/>
                <a:ext cx="1872" cy="299"/>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en-US" sz="2400" dirty="0">
                    <a:solidFill>
                      <a:schemeClr val="bg1"/>
                    </a:solidFill>
                  </a:rPr>
                  <a:t>Level 3</a:t>
                </a:r>
              </a:p>
            </p:txBody>
          </p:sp>
          <p:sp>
            <p:nvSpPr>
              <p:cNvPr id="149545" name="Rectangle 41"/>
              <p:cNvSpPr>
                <a:spLocks noChangeArrowheads="1"/>
              </p:cNvSpPr>
              <p:nvPr/>
            </p:nvSpPr>
            <p:spPr bwMode="auto">
              <a:xfrm>
                <a:off x="144" y="2352"/>
                <a:ext cx="5616" cy="816"/>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grpSp>
          <p:nvGrpSpPr>
            <p:cNvPr id="5" name="Group 42"/>
            <p:cNvGrpSpPr>
              <a:grpSpLocks/>
            </p:cNvGrpSpPr>
            <p:nvPr/>
          </p:nvGrpSpPr>
          <p:grpSpPr bwMode="auto">
            <a:xfrm>
              <a:off x="240" y="1200"/>
              <a:ext cx="5520" cy="864"/>
              <a:chOff x="240" y="2304"/>
              <a:chExt cx="5520" cy="864"/>
            </a:xfrm>
          </p:grpSpPr>
          <p:sp>
            <p:nvSpPr>
              <p:cNvPr id="149547" name="Text Box 43"/>
              <p:cNvSpPr txBox="1">
                <a:spLocks noChangeArrowheads="1"/>
              </p:cNvSpPr>
              <p:nvPr/>
            </p:nvSpPr>
            <p:spPr bwMode="auto">
              <a:xfrm>
                <a:off x="4320" y="2304"/>
                <a:ext cx="1440" cy="299"/>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en-US" sz="2400" dirty="0">
                    <a:solidFill>
                      <a:schemeClr val="bg1"/>
                    </a:solidFill>
                  </a:rPr>
                  <a:t>Level 2</a:t>
                </a:r>
              </a:p>
            </p:txBody>
          </p:sp>
          <p:sp>
            <p:nvSpPr>
              <p:cNvPr id="149548" name="Rectangle 44"/>
              <p:cNvSpPr>
                <a:spLocks noChangeArrowheads="1"/>
              </p:cNvSpPr>
              <p:nvPr/>
            </p:nvSpPr>
            <p:spPr bwMode="auto">
              <a:xfrm>
                <a:off x="240" y="2352"/>
                <a:ext cx="5376" cy="816"/>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grpSp>
          <p:nvGrpSpPr>
            <p:cNvPr id="6" name="Group 45"/>
            <p:cNvGrpSpPr>
              <a:grpSpLocks/>
            </p:cNvGrpSpPr>
            <p:nvPr/>
          </p:nvGrpSpPr>
          <p:grpSpPr bwMode="auto">
            <a:xfrm>
              <a:off x="48" y="720"/>
              <a:ext cx="5088" cy="3264"/>
              <a:chOff x="48" y="720"/>
              <a:chExt cx="5088" cy="3264"/>
            </a:xfrm>
          </p:grpSpPr>
          <p:sp>
            <p:nvSpPr>
              <p:cNvPr id="149550" name="Rectangle 46"/>
              <p:cNvSpPr>
                <a:spLocks noChangeArrowheads="1"/>
              </p:cNvSpPr>
              <p:nvPr/>
            </p:nvSpPr>
            <p:spPr bwMode="auto">
              <a:xfrm>
                <a:off x="2112" y="720"/>
                <a:ext cx="912" cy="384"/>
              </a:xfrm>
              <a:prstGeom prst="rect">
                <a:avLst/>
              </a:prstGeom>
              <a:solidFill>
                <a:srgbClr val="9966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t>President</a:t>
                </a:r>
              </a:p>
            </p:txBody>
          </p:sp>
          <p:sp>
            <p:nvSpPr>
              <p:cNvPr id="149551" name="Rectangle 47"/>
              <p:cNvSpPr>
                <a:spLocks noChangeArrowheads="1"/>
              </p:cNvSpPr>
              <p:nvPr/>
            </p:nvSpPr>
            <p:spPr bwMode="auto">
              <a:xfrm>
                <a:off x="576" y="1536"/>
                <a:ext cx="912" cy="3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solidFill>
                      <a:schemeClr val="bg1"/>
                    </a:solidFill>
                  </a:rPr>
                  <a:t>VP1</a:t>
                </a:r>
              </a:p>
            </p:txBody>
          </p:sp>
          <p:sp>
            <p:nvSpPr>
              <p:cNvPr id="149552" name="Rectangle 48"/>
              <p:cNvSpPr>
                <a:spLocks noChangeArrowheads="1"/>
              </p:cNvSpPr>
              <p:nvPr/>
            </p:nvSpPr>
            <p:spPr bwMode="auto">
              <a:xfrm>
                <a:off x="2160" y="1536"/>
                <a:ext cx="912" cy="3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solidFill>
                      <a:schemeClr val="bg1"/>
                    </a:solidFill>
                  </a:rPr>
                  <a:t>VP2</a:t>
                </a:r>
              </a:p>
            </p:txBody>
          </p:sp>
          <p:sp>
            <p:nvSpPr>
              <p:cNvPr id="149553" name="Rectangle 49"/>
              <p:cNvSpPr>
                <a:spLocks noChangeArrowheads="1"/>
              </p:cNvSpPr>
              <p:nvPr/>
            </p:nvSpPr>
            <p:spPr bwMode="auto">
              <a:xfrm>
                <a:off x="3792" y="1488"/>
                <a:ext cx="1104" cy="3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solidFill>
                      <a:schemeClr val="bg1"/>
                    </a:solidFill>
                  </a:rPr>
                  <a:t>VP3</a:t>
                </a:r>
              </a:p>
            </p:txBody>
          </p:sp>
          <p:sp>
            <p:nvSpPr>
              <p:cNvPr id="149554" name="Rectangle 50"/>
              <p:cNvSpPr>
                <a:spLocks noChangeArrowheads="1"/>
              </p:cNvSpPr>
              <p:nvPr/>
            </p:nvSpPr>
            <p:spPr bwMode="auto">
              <a:xfrm>
                <a:off x="48" y="2736"/>
                <a:ext cx="912" cy="38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t>Manager1</a:t>
                </a:r>
              </a:p>
            </p:txBody>
          </p:sp>
          <p:sp>
            <p:nvSpPr>
              <p:cNvPr id="149555" name="Rectangle 51"/>
              <p:cNvSpPr>
                <a:spLocks noChangeArrowheads="1"/>
              </p:cNvSpPr>
              <p:nvPr/>
            </p:nvSpPr>
            <p:spPr bwMode="auto">
              <a:xfrm>
                <a:off x="1056" y="2736"/>
                <a:ext cx="912" cy="38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t>Manager2</a:t>
                </a:r>
              </a:p>
            </p:txBody>
          </p:sp>
          <p:sp>
            <p:nvSpPr>
              <p:cNvPr id="149556" name="Rectangle 52"/>
              <p:cNvSpPr>
                <a:spLocks noChangeArrowheads="1"/>
              </p:cNvSpPr>
              <p:nvPr/>
            </p:nvSpPr>
            <p:spPr bwMode="auto">
              <a:xfrm>
                <a:off x="2160" y="2736"/>
                <a:ext cx="912" cy="38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t>Manager</a:t>
                </a:r>
              </a:p>
            </p:txBody>
          </p:sp>
          <p:sp>
            <p:nvSpPr>
              <p:cNvPr id="149557" name="Rectangle 53"/>
              <p:cNvSpPr>
                <a:spLocks noChangeArrowheads="1"/>
              </p:cNvSpPr>
              <p:nvPr/>
            </p:nvSpPr>
            <p:spPr bwMode="auto">
              <a:xfrm>
                <a:off x="3648" y="2688"/>
                <a:ext cx="1488" cy="38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t>Manager</a:t>
                </a:r>
              </a:p>
            </p:txBody>
          </p:sp>
          <p:sp>
            <p:nvSpPr>
              <p:cNvPr id="149558" name="Rectangle 54"/>
              <p:cNvSpPr>
                <a:spLocks noChangeArrowheads="1"/>
              </p:cNvSpPr>
              <p:nvPr/>
            </p:nvSpPr>
            <p:spPr bwMode="auto">
              <a:xfrm>
                <a:off x="1968" y="3600"/>
                <a:ext cx="1488" cy="384"/>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solidFill>
                      <a:schemeClr val="bg1"/>
                    </a:solidFill>
                  </a:rPr>
                  <a:t>Worker Bee</a:t>
                </a:r>
              </a:p>
            </p:txBody>
          </p:sp>
          <p:sp>
            <p:nvSpPr>
              <p:cNvPr id="149559" name="Line 55"/>
              <p:cNvSpPr>
                <a:spLocks noChangeShapeType="1"/>
              </p:cNvSpPr>
              <p:nvPr/>
            </p:nvSpPr>
            <p:spPr bwMode="auto">
              <a:xfrm>
                <a:off x="2544" y="1104"/>
                <a:ext cx="0" cy="432"/>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9560" name="Line 56"/>
              <p:cNvSpPr>
                <a:spLocks noChangeShapeType="1"/>
              </p:cNvSpPr>
              <p:nvPr/>
            </p:nvSpPr>
            <p:spPr bwMode="auto">
              <a:xfrm flipH="1">
                <a:off x="1488" y="1104"/>
                <a:ext cx="624" cy="432"/>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9561" name="Line 57"/>
              <p:cNvSpPr>
                <a:spLocks noChangeShapeType="1"/>
              </p:cNvSpPr>
              <p:nvPr/>
            </p:nvSpPr>
            <p:spPr bwMode="auto">
              <a:xfrm>
                <a:off x="3024" y="1104"/>
                <a:ext cx="768" cy="384"/>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9562" name="Line 58"/>
              <p:cNvSpPr>
                <a:spLocks noChangeShapeType="1"/>
              </p:cNvSpPr>
              <p:nvPr/>
            </p:nvSpPr>
            <p:spPr bwMode="auto">
              <a:xfrm flipH="1">
                <a:off x="336" y="1920"/>
                <a:ext cx="480" cy="816"/>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9563" name="Line 59"/>
              <p:cNvSpPr>
                <a:spLocks noChangeShapeType="1"/>
              </p:cNvSpPr>
              <p:nvPr/>
            </p:nvSpPr>
            <p:spPr bwMode="auto">
              <a:xfrm>
                <a:off x="1200" y="1920"/>
                <a:ext cx="288" cy="816"/>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9564" name="Line 60"/>
              <p:cNvSpPr>
                <a:spLocks noChangeShapeType="1"/>
              </p:cNvSpPr>
              <p:nvPr/>
            </p:nvSpPr>
            <p:spPr bwMode="auto">
              <a:xfrm>
                <a:off x="2544" y="1920"/>
                <a:ext cx="0" cy="816"/>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9565" name="Line 61"/>
              <p:cNvSpPr>
                <a:spLocks noChangeShapeType="1"/>
              </p:cNvSpPr>
              <p:nvPr/>
            </p:nvSpPr>
            <p:spPr bwMode="auto">
              <a:xfrm>
                <a:off x="4320" y="1872"/>
                <a:ext cx="0" cy="816"/>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9566" name="Line 62"/>
              <p:cNvSpPr>
                <a:spLocks noChangeShapeType="1"/>
              </p:cNvSpPr>
              <p:nvPr/>
            </p:nvSpPr>
            <p:spPr bwMode="auto">
              <a:xfrm>
                <a:off x="2544" y="3120"/>
                <a:ext cx="0" cy="480"/>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grpSp>
        <p:grpSp>
          <p:nvGrpSpPr>
            <p:cNvPr id="7" name="Group 63"/>
            <p:cNvGrpSpPr>
              <a:grpSpLocks/>
            </p:cNvGrpSpPr>
            <p:nvPr/>
          </p:nvGrpSpPr>
          <p:grpSpPr bwMode="auto">
            <a:xfrm>
              <a:off x="1536" y="528"/>
              <a:ext cx="2304" cy="672"/>
              <a:chOff x="3168" y="192"/>
              <a:chExt cx="2304" cy="672"/>
            </a:xfrm>
          </p:grpSpPr>
          <p:sp>
            <p:nvSpPr>
              <p:cNvPr id="149568" name="Text Box 64"/>
              <p:cNvSpPr txBox="1">
                <a:spLocks noChangeArrowheads="1"/>
              </p:cNvSpPr>
              <p:nvPr/>
            </p:nvSpPr>
            <p:spPr bwMode="auto">
              <a:xfrm>
                <a:off x="4704" y="528"/>
                <a:ext cx="720" cy="299"/>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en-US" sz="2400" dirty="0">
                    <a:solidFill>
                      <a:schemeClr val="bg1"/>
                    </a:solidFill>
                  </a:rPr>
                  <a:t>Level 1</a:t>
                </a:r>
              </a:p>
            </p:txBody>
          </p:sp>
          <p:sp>
            <p:nvSpPr>
              <p:cNvPr id="149569" name="Rectangle 65"/>
              <p:cNvSpPr>
                <a:spLocks noChangeArrowheads="1"/>
              </p:cNvSpPr>
              <p:nvPr/>
            </p:nvSpPr>
            <p:spPr bwMode="auto">
              <a:xfrm>
                <a:off x="3168" y="192"/>
                <a:ext cx="2304" cy="672"/>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grpSp>
    </p:spTree>
    <p:extLst>
      <p:ext uri="{BB962C8B-B14F-4D97-AF65-F5344CB8AC3E}">
        <p14:creationId xmlns:p14="http://schemas.microsoft.com/office/powerpoint/2010/main" xmlns="" val="15106277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smtClean="0"/>
              <a:t>Height and Depth of  Nodes </a:t>
            </a:r>
            <a:endParaRPr lang="en-US" altLang="en-US" dirty="0"/>
          </a:p>
        </p:txBody>
      </p:sp>
      <p:sp>
        <p:nvSpPr>
          <p:cNvPr id="5" name="Rectangle 3"/>
          <p:cNvSpPr>
            <a:spLocks noGrp="1" noChangeArrowheads="1"/>
          </p:cNvSpPr>
          <p:nvPr>
            <p:ph type="body" idx="4294967295"/>
          </p:nvPr>
        </p:nvSpPr>
        <p:spPr>
          <a:xfrm>
            <a:off x="138546" y="1748118"/>
            <a:ext cx="8797636" cy="1833081"/>
          </a:xfrm>
          <a:prstGeom prst="rect">
            <a:avLst/>
          </a:prstGeom>
        </p:spPr>
        <p:txBody>
          <a:bodyPr/>
          <a:lstStyle/>
          <a:p>
            <a:pPr algn="just"/>
            <a:r>
              <a:rPr lang="en-IN" sz="2500" i="1" dirty="0"/>
              <a:t>The </a:t>
            </a:r>
            <a:r>
              <a:rPr lang="en-IN" sz="2500" b="1" i="1" dirty="0"/>
              <a:t>depth</a:t>
            </a:r>
            <a:r>
              <a:rPr lang="en-IN" sz="2500" i="1" dirty="0"/>
              <a:t> of a node is the number of edges present in path from the root node of a </a:t>
            </a:r>
            <a:r>
              <a:rPr lang="en-IN" sz="2500" b="1" i="1" dirty="0"/>
              <a:t>tree </a:t>
            </a:r>
            <a:r>
              <a:rPr lang="en-IN" sz="2500" i="1" dirty="0"/>
              <a:t>to that node.</a:t>
            </a:r>
          </a:p>
          <a:p>
            <a:pPr algn="just"/>
            <a:r>
              <a:rPr lang="en-IN" sz="2500" i="1" dirty="0"/>
              <a:t>The </a:t>
            </a:r>
            <a:r>
              <a:rPr lang="en-IN" sz="2500" b="1" i="1" dirty="0"/>
              <a:t>height</a:t>
            </a:r>
            <a:r>
              <a:rPr lang="en-IN" sz="2500" i="1" dirty="0"/>
              <a:t> of a node is the number of edges present in the longest path connecting that node to a leaf node. </a:t>
            </a:r>
          </a:p>
          <a:p>
            <a:pPr algn="just"/>
            <a:endParaRPr lang="en-US" altLang="en-US" sz="2300" dirty="0"/>
          </a:p>
        </p:txBody>
      </p:sp>
      <p:pic>
        <p:nvPicPr>
          <p:cNvPr id="235522" name="Picture 2" descr="Difference Between Tree Depth and Height | Baeldung on Computer Science"/>
          <p:cNvPicPr>
            <a:picLocks noChangeAspect="1" noChangeArrowheads="1"/>
          </p:cNvPicPr>
          <p:nvPr/>
        </p:nvPicPr>
        <p:blipFill>
          <a:blip r:embed="rId3" cstate="print"/>
          <a:srcRect/>
          <a:stretch>
            <a:fillRect/>
          </a:stretch>
        </p:blipFill>
        <p:spPr bwMode="auto">
          <a:xfrm>
            <a:off x="3325091" y="3294530"/>
            <a:ext cx="5126182" cy="3422500"/>
          </a:xfrm>
          <a:prstGeom prst="rect">
            <a:avLst/>
          </a:prstGeom>
          <a:noFill/>
        </p:spPr>
      </p:pic>
    </p:spTree>
    <p:extLst>
      <p:ext uri="{BB962C8B-B14F-4D97-AF65-F5344CB8AC3E}">
        <p14:creationId xmlns:p14="http://schemas.microsoft.com/office/powerpoint/2010/main" xmlns="" val="36943040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0" y="246529"/>
            <a:ext cx="9144000" cy="762000"/>
          </a:xfrm>
        </p:spPr>
        <p:txBody>
          <a:bodyPr/>
          <a:lstStyle/>
          <a:p>
            <a:r>
              <a:rPr lang="en-US" altLang="en-US" dirty="0"/>
              <a:t>Node Degree = Number Of Children</a:t>
            </a:r>
          </a:p>
        </p:txBody>
      </p:sp>
      <p:grpSp>
        <p:nvGrpSpPr>
          <p:cNvPr id="2" name="Group 13"/>
          <p:cNvGrpSpPr>
            <a:grpSpLocks/>
          </p:cNvGrpSpPr>
          <p:nvPr/>
        </p:nvGrpSpPr>
        <p:grpSpPr bwMode="auto">
          <a:xfrm>
            <a:off x="554182" y="1411941"/>
            <a:ext cx="8077200" cy="5181600"/>
            <a:chOff x="48" y="720"/>
            <a:chExt cx="5088" cy="3264"/>
          </a:xfrm>
        </p:grpSpPr>
        <p:sp>
          <p:nvSpPr>
            <p:cNvPr id="150542" name="Rectangle 14"/>
            <p:cNvSpPr>
              <a:spLocks noChangeArrowheads="1"/>
            </p:cNvSpPr>
            <p:nvPr/>
          </p:nvSpPr>
          <p:spPr bwMode="auto">
            <a:xfrm>
              <a:off x="2112" y="720"/>
              <a:ext cx="912" cy="384"/>
            </a:xfrm>
            <a:prstGeom prst="rect">
              <a:avLst/>
            </a:prstGeom>
            <a:solidFill>
              <a:srgbClr val="9966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t>President</a:t>
              </a:r>
            </a:p>
          </p:txBody>
        </p:sp>
        <p:sp>
          <p:nvSpPr>
            <p:cNvPr id="150543" name="Rectangle 15"/>
            <p:cNvSpPr>
              <a:spLocks noChangeArrowheads="1"/>
            </p:cNvSpPr>
            <p:nvPr/>
          </p:nvSpPr>
          <p:spPr bwMode="auto">
            <a:xfrm>
              <a:off x="576" y="1536"/>
              <a:ext cx="912" cy="3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solidFill>
                    <a:schemeClr val="bg1">
                      <a:lumMod val="85000"/>
                      <a:lumOff val="15000"/>
                    </a:schemeClr>
                  </a:solidFill>
                </a:rPr>
                <a:t>VP1</a:t>
              </a:r>
            </a:p>
          </p:txBody>
        </p:sp>
        <p:sp>
          <p:nvSpPr>
            <p:cNvPr id="150544" name="Rectangle 16"/>
            <p:cNvSpPr>
              <a:spLocks noChangeArrowheads="1"/>
            </p:cNvSpPr>
            <p:nvPr/>
          </p:nvSpPr>
          <p:spPr bwMode="auto">
            <a:xfrm>
              <a:off x="2160" y="1536"/>
              <a:ext cx="912" cy="3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solidFill>
                    <a:schemeClr val="bg1">
                      <a:lumMod val="85000"/>
                      <a:lumOff val="15000"/>
                    </a:schemeClr>
                  </a:solidFill>
                </a:rPr>
                <a:t>VP2</a:t>
              </a:r>
            </a:p>
          </p:txBody>
        </p:sp>
        <p:sp>
          <p:nvSpPr>
            <p:cNvPr id="150545" name="Rectangle 17"/>
            <p:cNvSpPr>
              <a:spLocks noChangeArrowheads="1"/>
            </p:cNvSpPr>
            <p:nvPr/>
          </p:nvSpPr>
          <p:spPr bwMode="auto">
            <a:xfrm>
              <a:off x="3792" y="1488"/>
              <a:ext cx="1104" cy="3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solidFill>
                    <a:schemeClr val="bg1">
                      <a:lumMod val="85000"/>
                      <a:lumOff val="15000"/>
                    </a:schemeClr>
                  </a:solidFill>
                </a:rPr>
                <a:t>VP3</a:t>
              </a:r>
            </a:p>
          </p:txBody>
        </p:sp>
        <p:sp>
          <p:nvSpPr>
            <p:cNvPr id="150546" name="Rectangle 18"/>
            <p:cNvSpPr>
              <a:spLocks noChangeArrowheads="1"/>
            </p:cNvSpPr>
            <p:nvPr/>
          </p:nvSpPr>
          <p:spPr bwMode="auto">
            <a:xfrm>
              <a:off x="48" y="2736"/>
              <a:ext cx="912" cy="38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t>Manager1</a:t>
              </a:r>
            </a:p>
          </p:txBody>
        </p:sp>
        <p:sp>
          <p:nvSpPr>
            <p:cNvPr id="150547" name="Rectangle 19"/>
            <p:cNvSpPr>
              <a:spLocks noChangeArrowheads="1"/>
            </p:cNvSpPr>
            <p:nvPr/>
          </p:nvSpPr>
          <p:spPr bwMode="auto">
            <a:xfrm>
              <a:off x="1056" y="2736"/>
              <a:ext cx="912" cy="38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t>Manager2</a:t>
              </a:r>
            </a:p>
          </p:txBody>
        </p:sp>
        <p:sp>
          <p:nvSpPr>
            <p:cNvPr id="150548" name="Rectangle 20"/>
            <p:cNvSpPr>
              <a:spLocks noChangeArrowheads="1"/>
            </p:cNvSpPr>
            <p:nvPr/>
          </p:nvSpPr>
          <p:spPr bwMode="auto">
            <a:xfrm>
              <a:off x="2160" y="2736"/>
              <a:ext cx="912" cy="38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t>Manager</a:t>
              </a:r>
            </a:p>
          </p:txBody>
        </p:sp>
        <p:sp>
          <p:nvSpPr>
            <p:cNvPr id="150549" name="Rectangle 21"/>
            <p:cNvSpPr>
              <a:spLocks noChangeArrowheads="1"/>
            </p:cNvSpPr>
            <p:nvPr/>
          </p:nvSpPr>
          <p:spPr bwMode="auto">
            <a:xfrm>
              <a:off x="3648" y="2688"/>
              <a:ext cx="1488" cy="38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t>Manager</a:t>
              </a:r>
            </a:p>
          </p:txBody>
        </p:sp>
        <p:sp>
          <p:nvSpPr>
            <p:cNvPr id="150550" name="Rectangle 22"/>
            <p:cNvSpPr>
              <a:spLocks noChangeArrowheads="1"/>
            </p:cNvSpPr>
            <p:nvPr/>
          </p:nvSpPr>
          <p:spPr bwMode="auto">
            <a:xfrm>
              <a:off x="1968" y="3600"/>
              <a:ext cx="1488" cy="384"/>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solidFill>
                    <a:schemeClr val="bg1">
                      <a:lumMod val="85000"/>
                      <a:lumOff val="15000"/>
                    </a:schemeClr>
                  </a:solidFill>
                </a:rPr>
                <a:t>Worker Bee</a:t>
              </a:r>
            </a:p>
          </p:txBody>
        </p:sp>
        <p:sp>
          <p:nvSpPr>
            <p:cNvPr id="150551" name="Line 23"/>
            <p:cNvSpPr>
              <a:spLocks noChangeShapeType="1"/>
            </p:cNvSpPr>
            <p:nvPr/>
          </p:nvSpPr>
          <p:spPr bwMode="auto">
            <a:xfrm>
              <a:off x="2544" y="1104"/>
              <a:ext cx="0" cy="432"/>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50552" name="Line 24"/>
            <p:cNvSpPr>
              <a:spLocks noChangeShapeType="1"/>
            </p:cNvSpPr>
            <p:nvPr/>
          </p:nvSpPr>
          <p:spPr bwMode="auto">
            <a:xfrm flipH="1">
              <a:off x="1488" y="1104"/>
              <a:ext cx="624" cy="432"/>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50553" name="Line 25"/>
            <p:cNvSpPr>
              <a:spLocks noChangeShapeType="1"/>
            </p:cNvSpPr>
            <p:nvPr/>
          </p:nvSpPr>
          <p:spPr bwMode="auto">
            <a:xfrm>
              <a:off x="3024" y="1104"/>
              <a:ext cx="768" cy="384"/>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50554" name="Line 26"/>
            <p:cNvSpPr>
              <a:spLocks noChangeShapeType="1"/>
            </p:cNvSpPr>
            <p:nvPr/>
          </p:nvSpPr>
          <p:spPr bwMode="auto">
            <a:xfrm flipH="1">
              <a:off x="336" y="1920"/>
              <a:ext cx="480" cy="816"/>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50555" name="Line 27"/>
            <p:cNvSpPr>
              <a:spLocks noChangeShapeType="1"/>
            </p:cNvSpPr>
            <p:nvPr/>
          </p:nvSpPr>
          <p:spPr bwMode="auto">
            <a:xfrm>
              <a:off x="1200" y="1920"/>
              <a:ext cx="288" cy="816"/>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50556" name="Line 28"/>
            <p:cNvSpPr>
              <a:spLocks noChangeShapeType="1"/>
            </p:cNvSpPr>
            <p:nvPr/>
          </p:nvSpPr>
          <p:spPr bwMode="auto">
            <a:xfrm>
              <a:off x="2544" y="1920"/>
              <a:ext cx="0" cy="816"/>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50557" name="Line 29"/>
            <p:cNvSpPr>
              <a:spLocks noChangeShapeType="1"/>
            </p:cNvSpPr>
            <p:nvPr/>
          </p:nvSpPr>
          <p:spPr bwMode="auto">
            <a:xfrm>
              <a:off x="4320" y="1872"/>
              <a:ext cx="0" cy="816"/>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50558" name="Line 30"/>
            <p:cNvSpPr>
              <a:spLocks noChangeShapeType="1"/>
            </p:cNvSpPr>
            <p:nvPr/>
          </p:nvSpPr>
          <p:spPr bwMode="auto">
            <a:xfrm>
              <a:off x="2544" y="3120"/>
              <a:ext cx="0" cy="480"/>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grpSp>
      <p:sp>
        <p:nvSpPr>
          <p:cNvPr id="150562" name="Text Box 34"/>
          <p:cNvSpPr txBox="1">
            <a:spLocks noChangeArrowheads="1"/>
          </p:cNvSpPr>
          <p:nvPr/>
        </p:nvSpPr>
        <p:spPr bwMode="auto">
          <a:xfrm>
            <a:off x="5507182" y="1411942"/>
            <a:ext cx="609600" cy="4616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4" rIns="91429" bIns="45714">
            <a:spAutoFit/>
          </a:bodyPr>
          <a:lstStyle>
            <a:defPPr>
              <a:defRPr lang="en-US"/>
            </a:defPPr>
            <a:lvl1pPr>
              <a:spcBef>
                <a:spcPct val="50000"/>
              </a:spcBef>
              <a:defRPr sz="2400">
                <a:solidFill>
                  <a:schemeClr val="accent4">
                    <a:lumMod val="60000"/>
                    <a:lumOff val="40000"/>
                  </a:schemeClr>
                </a:solidFill>
              </a:defRPr>
            </a:lvl1pPr>
          </a:lstStyle>
          <a:p>
            <a:r>
              <a:rPr lang="en-US" altLang="en-US" dirty="0"/>
              <a:t>3</a:t>
            </a:r>
          </a:p>
        </p:txBody>
      </p:sp>
      <p:sp>
        <p:nvSpPr>
          <p:cNvPr id="150563" name="Text Box 35"/>
          <p:cNvSpPr txBox="1">
            <a:spLocks noChangeArrowheads="1"/>
          </p:cNvSpPr>
          <p:nvPr/>
        </p:nvSpPr>
        <p:spPr bwMode="auto">
          <a:xfrm>
            <a:off x="935182" y="2707342"/>
            <a:ext cx="457200" cy="430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4" rIns="91429" bIns="45714">
            <a:spAutoFit/>
          </a:bodyPr>
          <a:lstStyle/>
          <a:p>
            <a:pPr>
              <a:spcBef>
                <a:spcPct val="50000"/>
              </a:spcBef>
            </a:pPr>
            <a:r>
              <a:rPr lang="en-US" altLang="en-US" sz="2200" dirty="0">
                <a:solidFill>
                  <a:schemeClr val="accent4">
                    <a:lumMod val="60000"/>
                    <a:lumOff val="40000"/>
                  </a:schemeClr>
                </a:solidFill>
              </a:rPr>
              <a:t>2</a:t>
            </a:r>
          </a:p>
        </p:txBody>
      </p:sp>
      <p:sp>
        <p:nvSpPr>
          <p:cNvPr id="150564" name="Text Box 36"/>
          <p:cNvSpPr txBox="1">
            <a:spLocks noChangeArrowheads="1"/>
          </p:cNvSpPr>
          <p:nvPr/>
        </p:nvSpPr>
        <p:spPr bwMode="auto">
          <a:xfrm>
            <a:off x="3449782" y="2707342"/>
            <a:ext cx="457200" cy="4616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4" rIns="91429" bIns="45714">
            <a:spAutoFit/>
          </a:bodyPr>
          <a:lstStyle>
            <a:defPPr>
              <a:defRPr lang="en-US"/>
            </a:defPPr>
            <a:lvl1pPr>
              <a:spcBef>
                <a:spcPct val="50000"/>
              </a:spcBef>
              <a:defRPr sz="2400">
                <a:solidFill>
                  <a:schemeClr val="accent4">
                    <a:lumMod val="60000"/>
                    <a:lumOff val="40000"/>
                  </a:schemeClr>
                </a:solidFill>
              </a:defRPr>
            </a:lvl1pPr>
          </a:lstStyle>
          <a:p>
            <a:r>
              <a:rPr lang="en-US" altLang="en-US" dirty="0"/>
              <a:t>1</a:t>
            </a:r>
          </a:p>
        </p:txBody>
      </p:sp>
      <p:sp>
        <p:nvSpPr>
          <p:cNvPr id="150565" name="Text Box 37"/>
          <p:cNvSpPr txBox="1">
            <a:spLocks noChangeArrowheads="1"/>
          </p:cNvSpPr>
          <p:nvPr/>
        </p:nvSpPr>
        <p:spPr bwMode="auto">
          <a:xfrm>
            <a:off x="6116782" y="2707342"/>
            <a:ext cx="457200" cy="4616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4" rIns="91429" bIns="45714">
            <a:spAutoFit/>
          </a:bodyPr>
          <a:lstStyle>
            <a:defPPr>
              <a:defRPr lang="en-US"/>
            </a:defPPr>
            <a:lvl1pPr>
              <a:spcBef>
                <a:spcPct val="50000"/>
              </a:spcBef>
              <a:defRPr sz="2400">
                <a:solidFill>
                  <a:schemeClr val="accent4">
                    <a:lumMod val="60000"/>
                    <a:lumOff val="40000"/>
                  </a:schemeClr>
                </a:solidFill>
              </a:defRPr>
            </a:lvl1pPr>
          </a:lstStyle>
          <a:p>
            <a:r>
              <a:rPr lang="en-US" altLang="en-US" dirty="0"/>
              <a:t>1</a:t>
            </a:r>
          </a:p>
        </p:txBody>
      </p:sp>
      <p:sp>
        <p:nvSpPr>
          <p:cNvPr id="150566" name="Text Box 38"/>
          <p:cNvSpPr txBox="1">
            <a:spLocks noChangeArrowheads="1"/>
          </p:cNvSpPr>
          <p:nvPr/>
        </p:nvSpPr>
        <p:spPr bwMode="auto">
          <a:xfrm>
            <a:off x="630382" y="3926542"/>
            <a:ext cx="457200" cy="4616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4" rIns="91429" bIns="45714">
            <a:spAutoFit/>
          </a:bodyPr>
          <a:lstStyle>
            <a:defPPr>
              <a:defRPr lang="en-US"/>
            </a:defPPr>
            <a:lvl1pPr>
              <a:spcBef>
                <a:spcPct val="50000"/>
              </a:spcBef>
              <a:defRPr sz="2400">
                <a:solidFill>
                  <a:schemeClr val="accent4">
                    <a:lumMod val="60000"/>
                    <a:lumOff val="40000"/>
                  </a:schemeClr>
                </a:solidFill>
              </a:defRPr>
            </a:lvl1pPr>
          </a:lstStyle>
          <a:p>
            <a:r>
              <a:rPr lang="en-US" altLang="en-US" dirty="0"/>
              <a:t>0</a:t>
            </a:r>
          </a:p>
        </p:txBody>
      </p:sp>
      <p:sp>
        <p:nvSpPr>
          <p:cNvPr id="150567" name="Text Box 39"/>
          <p:cNvSpPr txBox="1">
            <a:spLocks noChangeArrowheads="1"/>
          </p:cNvSpPr>
          <p:nvPr/>
        </p:nvSpPr>
        <p:spPr bwMode="auto">
          <a:xfrm>
            <a:off x="2916382" y="3926542"/>
            <a:ext cx="457200" cy="4616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4" rIns="91429" bIns="45714">
            <a:spAutoFit/>
          </a:bodyPr>
          <a:lstStyle>
            <a:defPPr>
              <a:defRPr lang="en-US"/>
            </a:defPPr>
            <a:lvl1pPr>
              <a:spcBef>
                <a:spcPct val="50000"/>
              </a:spcBef>
              <a:defRPr sz="2400">
                <a:solidFill>
                  <a:schemeClr val="accent4">
                    <a:lumMod val="60000"/>
                    <a:lumOff val="40000"/>
                  </a:schemeClr>
                </a:solidFill>
              </a:defRPr>
            </a:lvl1pPr>
          </a:lstStyle>
          <a:p>
            <a:r>
              <a:rPr lang="en-US" altLang="en-US"/>
              <a:t>0</a:t>
            </a:r>
          </a:p>
        </p:txBody>
      </p:sp>
      <p:sp>
        <p:nvSpPr>
          <p:cNvPr id="150568" name="Text Box 40"/>
          <p:cNvSpPr txBox="1">
            <a:spLocks noChangeArrowheads="1"/>
          </p:cNvSpPr>
          <p:nvPr/>
        </p:nvSpPr>
        <p:spPr bwMode="auto">
          <a:xfrm>
            <a:off x="4668982" y="3926542"/>
            <a:ext cx="457200" cy="4616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4" rIns="91429" bIns="45714">
            <a:spAutoFit/>
          </a:bodyPr>
          <a:lstStyle>
            <a:defPPr>
              <a:defRPr lang="en-US"/>
            </a:defPPr>
            <a:lvl1pPr>
              <a:spcBef>
                <a:spcPct val="50000"/>
              </a:spcBef>
              <a:defRPr sz="2400">
                <a:solidFill>
                  <a:schemeClr val="accent4">
                    <a:lumMod val="60000"/>
                    <a:lumOff val="40000"/>
                  </a:schemeClr>
                </a:solidFill>
              </a:defRPr>
            </a:lvl1pPr>
          </a:lstStyle>
          <a:p>
            <a:r>
              <a:rPr lang="en-US" altLang="en-US" dirty="0"/>
              <a:t>1</a:t>
            </a:r>
          </a:p>
        </p:txBody>
      </p:sp>
      <p:sp>
        <p:nvSpPr>
          <p:cNvPr id="150569" name="Text Box 41"/>
          <p:cNvSpPr txBox="1">
            <a:spLocks noChangeArrowheads="1"/>
          </p:cNvSpPr>
          <p:nvPr/>
        </p:nvSpPr>
        <p:spPr bwMode="auto">
          <a:xfrm>
            <a:off x="7564582" y="3926542"/>
            <a:ext cx="457200" cy="4616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4" rIns="91429" bIns="45714">
            <a:spAutoFit/>
          </a:bodyPr>
          <a:lstStyle>
            <a:defPPr>
              <a:defRPr lang="en-US"/>
            </a:defPPr>
            <a:lvl1pPr>
              <a:spcBef>
                <a:spcPct val="50000"/>
              </a:spcBef>
              <a:defRPr sz="2400">
                <a:solidFill>
                  <a:schemeClr val="accent4">
                    <a:lumMod val="60000"/>
                    <a:lumOff val="40000"/>
                  </a:schemeClr>
                </a:solidFill>
              </a:defRPr>
            </a:lvl1pPr>
          </a:lstStyle>
          <a:p>
            <a:r>
              <a:rPr lang="en-US" altLang="en-US" dirty="0"/>
              <a:t>0</a:t>
            </a:r>
          </a:p>
        </p:txBody>
      </p:sp>
      <p:sp>
        <p:nvSpPr>
          <p:cNvPr id="150570" name="Text Box 42"/>
          <p:cNvSpPr txBox="1">
            <a:spLocks noChangeArrowheads="1"/>
          </p:cNvSpPr>
          <p:nvPr/>
        </p:nvSpPr>
        <p:spPr bwMode="auto">
          <a:xfrm>
            <a:off x="6116782" y="5983942"/>
            <a:ext cx="457200" cy="4616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4" rIns="91429" bIns="45714">
            <a:spAutoFit/>
          </a:bodyPr>
          <a:lstStyle>
            <a:defPPr>
              <a:defRPr lang="en-US"/>
            </a:defPPr>
            <a:lvl1pPr>
              <a:spcBef>
                <a:spcPct val="50000"/>
              </a:spcBef>
              <a:defRPr sz="2400">
                <a:solidFill>
                  <a:schemeClr val="accent4">
                    <a:lumMod val="60000"/>
                    <a:lumOff val="40000"/>
                  </a:schemeClr>
                </a:solidFill>
              </a:defRPr>
            </a:lvl1pPr>
          </a:lstStyle>
          <a:p>
            <a:r>
              <a:rPr lang="en-US" altLang="en-US" dirty="0"/>
              <a:t>0</a:t>
            </a:r>
          </a:p>
        </p:txBody>
      </p:sp>
    </p:spTree>
    <p:extLst>
      <p:ext uri="{BB962C8B-B14F-4D97-AF65-F5344CB8AC3E}">
        <p14:creationId xmlns:p14="http://schemas.microsoft.com/office/powerpoint/2010/main" xmlns="" val="19117758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056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056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056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056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056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056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5056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5056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505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62" grpId="0" autoUpdateAnimBg="0"/>
      <p:bldP spid="150563" grpId="0" autoUpdateAnimBg="0"/>
      <p:bldP spid="150564" grpId="0" autoUpdateAnimBg="0"/>
      <p:bldP spid="150565" grpId="0" autoUpdateAnimBg="0"/>
      <p:bldP spid="150566" grpId="0" autoUpdateAnimBg="0"/>
      <p:bldP spid="150567" grpId="0" autoUpdateAnimBg="0"/>
      <p:bldP spid="150568" grpId="0" autoUpdateAnimBg="0"/>
      <p:bldP spid="150569" grpId="0" autoUpdateAnimBg="0"/>
      <p:bldP spid="15057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ctrTitle"/>
          </p:nvPr>
        </p:nvSpPr>
        <p:spPr>
          <a:xfrm>
            <a:off x="0" y="246529"/>
            <a:ext cx="9144000" cy="762000"/>
          </a:xfrm>
        </p:spPr>
        <p:txBody>
          <a:bodyPr/>
          <a:lstStyle/>
          <a:p>
            <a:r>
              <a:rPr lang="en-US" altLang="en-US" dirty="0"/>
              <a:t>Tree Degree = Max Node Degree</a:t>
            </a:r>
          </a:p>
        </p:txBody>
      </p:sp>
      <p:sp>
        <p:nvSpPr>
          <p:cNvPr id="151582" name="Text Box 30"/>
          <p:cNvSpPr txBox="1">
            <a:spLocks noChangeArrowheads="1"/>
          </p:cNvSpPr>
          <p:nvPr/>
        </p:nvSpPr>
        <p:spPr bwMode="auto">
          <a:xfrm>
            <a:off x="69273" y="6388345"/>
            <a:ext cx="3581400" cy="430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4" rIns="91429" bIns="45714">
            <a:spAutoFit/>
          </a:bodyPr>
          <a:lstStyle/>
          <a:p>
            <a:pPr>
              <a:spcBef>
                <a:spcPct val="50000"/>
              </a:spcBef>
            </a:pPr>
            <a:r>
              <a:rPr lang="en-US" altLang="en-US" sz="2200" b="1" dirty="0">
                <a:solidFill>
                  <a:schemeClr val="accent4">
                    <a:lumMod val="60000"/>
                    <a:lumOff val="40000"/>
                  </a:schemeClr>
                </a:solidFill>
              </a:rPr>
              <a:t>Degree of tree = 3.</a:t>
            </a:r>
          </a:p>
        </p:txBody>
      </p:sp>
      <p:grpSp>
        <p:nvGrpSpPr>
          <p:cNvPr id="2" name="Group 87"/>
          <p:cNvGrpSpPr>
            <a:grpSpLocks/>
          </p:cNvGrpSpPr>
          <p:nvPr/>
        </p:nvGrpSpPr>
        <p:grpSpPr bwMode="auto">
          <a:xfrm>
            <a:off x="602673" y="1359145"/>
            <a:ext cx="8077200" cy="5181600"/>
            <a:chOff x="336" y="480"/>
            <a:chExt cx="5088" cy="3264"/>
          </a:xfrm>
        </p:grpSpPr>
        <p:grpSp>
          <p:nvGrpSpPr>
            <p:cNvPr id="3" name="Group 60"/>
            <p:cNvGrpSpPr>
              <a:grpSpLocks/>
            </p:cNvGrpSpPr>
            <p:nvPr/>
          </p:nvGrpSpPr>
          <p:grpSpPr bwMode="auto">
            <a:xfrm>
              <a:off x="336" y="480"/>
              <a:ext cx="5088" cy="3264"/>
              <a:chOff x="48" y="720"/>
              <a:chExt cx="5088" cy="3264"/>
            </a:xfrm>
          </p:grpSpPr>
          <p:sp>
            <p:nvSpPr>
              <p:cNvPr id="151613" name="Rectangle 61"/>
              <p:cNvSpPr>
                <a:spLocks noChangeArrowheads="1"/>
              </p:cNvSpPr>
              <p:nvPr/>
            </p:nvSpPr>
            <p:spPr bwMode="auto">
              <a:xfrm>
                <a:off x="2112" y="720"/>
                <a:ext cx="912" cy="384"/>
              </a:xfrm>
              <a:prstGeom prst="rect">
                <a:avLst/>
              </a:prstGeom>
              <a:solidFill>
                <a:srgbClr val="9966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t>President</a:t>
                </a:r>
              </a:p>
            </p:txBody>
          </p:sp>
          <p:sp>
            <p:nvSpPr>
              <p:cNvPr id="151614" name="Rectangle 62"/>
              <p:cNvSpPr>
                <a:spLocks noChangeArrowheads="1"/>
              </p:cNvSpPr>
              <p:nvPr/>
            </p:nvSpPr>
            <p:spPr bwMode="auto">
              <a:xfrm>
                <a:off x="576" y="1536"/>
                <a:ext cx="912" cy="3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solidFill>
                      <a:schemeClr val="bg1"/>
                    </a:solidFill>
                  </a:rPr>
                  <a:t>VP1</a:t>
                </a:r>
              </a:p>
            </p:txBody>
          </p:sp>
          <p:sp>
            <p:nvSpPr>
              <p:cNvPr id="151615" name="Rectangle 63"/>
              <p:cNvSpPr>
                <a:spLocks noChangeArrowheads="1"/>
              </p:cNvSpPr>
              <p:nvPr/>
            </p:nvSpPr>
            <p:spPr bwMode="auto">
              <a:xfrm>
                <a:off x="2160" y="1536"/>
                <a:ext cx="912" cy="3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solidFill>
                      <a:schemeClr val="bg1"/>
                    </a:solidFill>
                  </a:rPr>
                  <a:t>VP2</a:t>
                </a:r>
              </a:p>
            </p:txBody>
          </p:sp>
          <p:sp>
            <p:nvSpPr>
              <p:cNvPr id="151616" name="Rectangle 64"/>
              <p:cNvSpPr>
                <a:spLocks noChangeArrowheads="1"/>
              </p:cNvSpPr>
              <p:nvPr/>
            </p:nvSpPr>
            <p:spPr bwMode="auto">
              <a:xfrm>
                <a:off x="3792" y="1488"/>
                <a:ext cx="1104" cy="3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solidFill>
                      <a:schemeClr val="bg1"/>
                    </a:solidFill>
                  </a:rPr>
                  <a:t>VP3</a:t>
                </a:r>
              </a:p>
            </p:txBody>
          </p:sp>
          <p:sp>
            <p:nvSpPr>
              <p:cNvPr id="151617" name="Rectangle 65"/>
              <p:cNvSpPr>
                <a:spLocks noChangeArrowheads="1"/>
              </p:cNvSpPr>
              <p:nvPr/>
            </p:nvSpPr>
            <p:spPr bwMode="auto">
              <a:xfrm>
                <a:off x="48" y="2736"/>
                <a:ext cx="912" cy="38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t>Manager1</a:t>
                </a:r>
              </a:p>
            </p:txBody>
          </p:sp>
          <p:sp>
            <p:nvSpPr>
              <p:cNvPr id="151618" name="Rectangle 66"/>
              <p:cNvSpPr>
                <a:spLocks noChangeArrowheads="1"/>
              </p:cNvSpPr>
              <p:nvPr/>
            </p:nvSpPr>
            <p:spPr bwMode="auto">
              <a:xfrm>
                <a:off x="1056" y="2736"/>
                <a:ext cx="912" cy="38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t>Manager2</a:t>
                </a:r>
              </a:p>
            </p:txBody>
          </p:sp>
          <p:sp>
            <p:nvSpPr>
              <p:cNvPr id="151619" name="Rectangle 67"/>
              <p:cNvSpPr>
                <a:spLocks noChangeArrowheads="1"/>
              </p:cNvSpPr>
              <p:nvPr/>
            </p:nvSpPr>
            <p:spPr bwMode="auto">
              <a:xfrm>
                <a:off x="2160" y="2736"/>
                <a:ext cx="912" cy="38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t>Manager</a:t>
                </a:r>
              </a:p>
            </p:txBody>
          </p:sp>
          <p:sp>
            <p:nvSpPr>
              <p:cNvPr id="151620" name="Rectangle 68"/>
              <p:cNvSpPr>
                <a:spLocks noChangeArrowheads="1"/>
              </p:cNvSpPr>
              <p:nvPr/>
            </p:nvSpPr>
            <p:spPr bwMode="auto">
              <a:xfrm>
                <a:off x="3648" y="2688"/>
                <a:ext cx="1488" cy="38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t>Manager</a:t>
                </a:r>
              </a:p>
            </p:txBody>
          </p:sp>
          <p:sp>
            <p:nvSpPr>
              <p:cNvPr id="151621" name="Rectangle 69"/>
              <p:cNvSpPr>
                <a:spLocks noChangeArrowheads="1"/>
              </p:cNvSpPr>
              <p:nvPr/>
            </p:nvSpPr>
            <p:spPr bwMode="auto">
              <a:xfrm>
                <a:off x="1968" y="3600"/>
                <a:ext cx="1488" cy="384"/>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sz="2400" dirty="0">
                    <a:solidFill>
                      <a:schemeClr val="bg1"/>
                    </a:solidFill>
                  </a:rPr>
                  <a:t>Worker Bee</a:t>
                </a:r>
              </a:p>
            </p:txBody>
          </p:sp>
          <p:sp>
            <p:nvSpPr>
              <p:cNvPr id="151622" name="Line 70"/>
              <p:cNvSpPr>
                <a:spLocks noChangeShapeType="1"/>
              </p:cNvSpPr>
              <p:nvPr/>
            </p:nvSpPr>
            <p:spPr bwMode="auto">
              <a:xfrm>
                <a:off x="2544" y="1104"/>
                <a:ext cx="0" cy="432"/>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51623" name="Line 71"/>
              <p:cNvSpPr>
                <a:spLocks noChangeShapeType="1"/>
              </p:cNvSpPr>
              <p:nvPr/>
            </p:nvSpPr>
            <p:spPr bwMode="auto">
              <a:xfrm flipH="1">
                <a:off x="1488" y="1104"/>
                <a:ext cx="624" cy="432"/>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51624" name="Line 72"/>
              <p:cNvSpPr>
                <a:spLocks noChangeShapeType="1"/>
              </p:cNvSpPr>
              <p:nvPr/>
            </p:nvSpPr>
            <p:spPr bwMode="auto">
              <a:xfrm>
                <a:off x="3024" y="1104"/>
                <a:ext cx="768" cy="384"/>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51625" name="Line 73"/>
              <p:cNvSpPr>
                <a:spLocks noChangeShapeType="1"/>
              </p:cNvSpPr>
              <p:nvPr/>
            </p:nvSpPr>
            <p:spPr bwMode="auto">
              <a:xfrm flipH="1">
                <a:off x="336" y="1920"/>
                <a:ext cx="480" cy="816"/>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51626" name="Line 74"/>
              <p:cNvSpPr>
                <a:spLocks noChangeShapeType="1"/>
              </p:cNvSpPr>
              <p:nvPr/>
            </p:nvSpPr>
            <p:spPr bwMode="auto">
              <a:xfrm>
                <a:off x="1200" y="1920"/>
                <a:ext cx="288" cy="816"/>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51627" name="Line 75"/>
              <p:cNvSpPr>
                <a:spLocks noChangeShapeType="1"/>
              </p:cNvSpPr>
              <p:nvPr/>
            </p:nvSpPr>
            <p:spPr bwMode="auto">
              <a:xfrm>
                <a:off x="2544" y="1920"/>
                <a:ext cx="0" cy="816"/>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51628" name="Line 76"/>
              <p:cNvSpPr>
                <a:spLocks noChangeShapeType="1"/>
              </p:cNvSpPr>
              <p:nvPr/>
            </p:nvSpPr>
            <p:spPr bwMode="auto">
              <a:xfrm>
                <a:off x="4320" y="1872"/>
                <a:ext cx="0" cy="816"/>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51629" name="Line 77"/>
              <p:cNvSpPr>
                <a:spLocks noChangeShapeType="1"/>
              </p:cNvSpPr>
              <p:nvPr/>
            </p:nvSpPr>
            <p:spPr bwMode="auto">
              <a:xfrm>
                <a:off x="2544" y="3120"/>
                <a:ext cx="0" cy="480"/>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grpSp>
        <p:sp>
          <p:nvSpPr>
            <p:cNvPr id="151630" name="Text Box 78"/>
            <p:cNvSpPr txBox="1">
              <a:spLocks noChangeArrowheads="1"/>
            </p:cNvSpPr>
            <p:nvPr/>
          </p:nvSpPr>
          <p:spPr bwMode="auto">
            <a:xfrm>
              <a:off x="3456" y="480"/>
              <a:ext cx="38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rPr>
                <a:t>3</a:t>
              </a:r>
            </a:p>
          </p:txBody>
        </p:sp>
        <p:sp>
          <p:nvSpPr>
            <p:cNvPr id="151631" name="Text Box 79"/>
            <p:cNvSpPr txBox="1">
              <a:spLocks noChangeArrowheads="1"/>
            </p:cNvSpPr>
            <p:nvPr/>
          </p:nvSpPr>
          <p:spPr bwMode="auto">
            <a:xfrm>
              <a:off x="576" y="1296"/>
              <a:ext cx="28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rPr>
                <a:t>2</a:t>
              </a:r>
            </a:p>
          </p:txBody>
        </p:sp>
        <p:sp>
          <p:nvSpPr>
            <p:cNvPr id="151632" name="Text Box 80"/>
            <p:cNvSpPr txBox="1">
              <a:spLocks noChangeArrowheads="1"/>
            </p:cNvSpPr>
            <p:nvPr/>
          </p:nvSpPr>
          <p:spPr bwMode="auto">
            <a:xfrm>
              <a:off x="2160" y="1296"/>
              <a:ext cx="28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rPr>
                <a:t>1</a:t>
              </a:r>
            </a:p>
          </p:txBody>
        </p:sp>
        <p:sp>
          <p:nvSpPr>
            <p:cNvPr id="151633" name="Text Box 81"/>
            <p:cNvSpPr txBox="1">
              <a:spLocks noChangeArrowheads="1"/>
            </p:cNvSpPr>
            <p:nvPr/>
          </p:nvSpPr>
          <p:spPr bwMode="auto">
            <a:xfrm>
              <a:off x="3840" y="1296"/>
              <a:ext cx="28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rPr>
                <a:t>1</a:t>
              </a:r>
            </a:p>
          </p:txBody>
        </p:sp>
        <p:sp>
          <p:nvSpPr>
            <p:cNvPr id="151634" name="Text Box 82"/>
            <p:cNvSpPr txBox="1">
              <a:spLocks noChangeArrowheads="1"/>
            </p:cNvSpPr>
            <p:nvPr/>
          </p:nvSpPr>
          <p:spPr bwMode="auto">
            <a:xfrm>
              <a:off x="384" y="2064"/>
              <a:ext cx="28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rPr>
                <a:t>0</a:t>
              </a:r>
            </a:p>
          </p:txBody>
        </p:sp>
        <p:sp>
          <p:nvSpPr>
            <p:cNvPr id="151635" name="Text Box 83"/>
            <p:cNvSpPr txBox="1">
              <a:spLocks noChangeArrowheads="1"/>
            </p:cNvSpPr>
            <p:nvPr/>
          </p:nvSpPr>
          <p:spPr bwMode="auto">
            <a:xfrm>
              <a:off x="1824" y="2064"/>
              <a:ext cx="28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rPr>
                <a:t>0</a:t>
              </a:r>
            </a:p>
          </p:txBody>
        </p:sp>
        <p:sp>
          <p:nvSpPr>
            <p:cNvPr id="151636" name="Text Box 84"/>
            <p:cNvSpPr txBox="1">
              <a:spLocks noChangeArrowheads="1"/>
            </p:cNvSpPr>
            <p:nvPr/>
          </p:nvSpPr>
          <p:spPr bwMode="auto">
            <a:xfrm>
              <a:off x="2928" y="2064"/>
              <a:ext cx="28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rPr>
                <a:t>1</a:t>
              </a:r>
            </a:p>
          </p:txBody>
        </p:sp>
        <p:sp>
          <p:nvSpPr>
            <p:cNvPr id="151637" name="Text Box 85"/>
            <p:cNvSpPr txBox="1">
              <a:spLocks noChangeArrowheads="1"/>
            </p:cNvSpPr>
            <p:nvPr/>
          </p:nvSpPr>
          <p:spPr bwMode="auto">
            <a:xfrm>
              <a:off x="4752" y="2064"/>
              <a:ext cx="28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rPr>
                <a:t>0</a:t>
              </a:r>
            </a:p>
          </p:txBody>
        </p:sp>
        <p:sp>
          <p:nvSpPr>
            <p:cNvPr id="151638" name="Text Box 86"/>
            <p:cNvSpPr txBox="1">
              <a:spLocks noChangeArrowheads="1"/>
            </p:cNvSpPr>
            <p:nvPr/>
          </p:nvSpPr>
          <p:spPr bwMode="auto">
            <a:xfrm>
              <a:off x="3840" y="3360"/>
              <a:ext cx="28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rPr>
                <a:t>0</a:t>
              </a:r>
            </a:p>
          </p:txBody>
        </p:sp>
      </p:grpSp>
    </p:spTree>
    <p:extLst>
      <p:ext uri="{BB962C8B-B14F-4D97-AF65-F5344CB8AC3E}">
        <p14:creationId xmlns:p14="http://schemas.microsoft.com/office/powerpoint/2010/main" xmlns="" val="37553206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1582"/>
                                        </p:tgtEl>
                                        <p:attrNameLst>
                                          <p:attrName>style.visibility</p:attrName>
                                        </p:attrNameLst>
                                      </p:cBhvr>
                                      <p:to>
                                        <p:strVal val="visible"/>
                                      </p:to>
                                    </p:set>
                                    <p:anim calcmode="lin" valueType="num">
                                      <p:cBhvr additive="base">
                                        <p:cTn id="13" dur="500" fill="hold"/>
                                        <p:tgtEl>
                                          <p:spTgt spid="151582"/>
                                        </p:tgtEl>
                                        <p:attrNameLst>
                                          <p:attrName>ppt_x</p:attrName>
                                        </p:attrNameLst>
                                      </p:cBhvr>
                                      <p:tavLst>
                                        <p:tav tm="0">
                                          <p:val>
                                            <p:strVal val="0-#ppt_w/2"/>
                                          </p:val>
                                        </p:tav>
                                        <p:tav tm="100000">
                                          <p:val>
                                            <p:strVal val="#ppt_x"/>
                                          </p:val>
                                        </p:tav>
                                      </p:tavLst>
                                    </p:anim>
                                    <p:anim calcmode="lin" valueType="num">
                                      <p:cBhvr additive="base">
                                        <p:cTn id="14" dur="500" fill="hold"/>
                                        <p:tgtEl>
                                          <p:spTgt spid="15158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8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p:txBody>
          <a:bodyPr>
            <a:normAutofit fontScale="90000"/>
          </a:bodyPr>
          <a:lstStyle/>
          <a:p>
            <a:r>
              <a:rPr lang="en-US" altLang="en-US" sz="4400" b="1" dirty="0" smtClean="0"/>
              <a:t>Trees</a:t>
            </a:r>
            <a:endParaRPr lang="en-US" altLang="en-US" sz="4400" b="1" dirty="0"/>
          </a:p>
        </p:txBody>
      </p:sp>
      <p:pic>
        <p:nvPicPr>
          <p:cNvPr id="3" name="Picture 4" descr="C:\sahni\clip\rad\TREE_SMA.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42910" y="874059"/>
            <a:ext cx="1659659" cy="1543610"/>
          </a:xfrm>
          <a:prstGeom prst="rect">
            <a:avLst/>
          </a:prstGeom>
          <a:solidFill>
            <a:srgbClr val="FFFF00"/>
          </a:solidFill>
        </p:spPr>
      </p:pic>
    </p:spTree>
    <p:extLst>
      <p:ext uri="{BB962C8B-B14F-4D97-AF65-F5344CB8AC3E}">
        <p14:creationId xmlns:p14="http://schemas.microsoft.com/office/powerpoint/2010/main" xmlns="" val="4420036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smtClean="0"/>
              <a:t>Trees – A recursive View</a:t>
            </a:r>
            <a:endParaRPr lang="en-US" altLang="en-US" dirty="0"/>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9529" t="16790" r="57118" b="50000"/>
          <a:stretch/>
        </p:blipFill>
        <p:spPr bwMode="auto">
          <a:xfrm>
            <a:off x="831273" y="2151529"/>
            <a:ext cx="7424447" cy="403411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49147179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smtClean="0"/>
              <a:t>Trees – Applications</a:t>
            </a:r>
            <a:endParaRPr lang="en-US" altLang="en-US" dirty="0"/>
          </a:p>
        </p:txBody>
      </p:sp>
      <p:pic>
        <p:nvPicPr>
          <p:cNvPr id="2052" name="Picture 4" descr="http://www.cs.uwm.edu/~cs151/Bacon/Lecture/HTML/Common/Images/unix_filesystem.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1432" y="2353235"/>
            <a:ext cx="8763861" cy="4168588"/>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1"/>
          <p:cNvSpPr/>
          <p:nvPr/>
        </p:nvSpPr>
        <p:spPr>
          <a:xfrm>
            <a:off x="3532910" y="1546412"/>
            <a:ext cx="2073742" cy="421414"/>
          </a:xfrm>
          <a:prstGeom prst="rect">
            <a:avLst/>
          </a:prstGeom>
        </p:spPr>
        <p:txBody>
          <a:bodyPr wrap="none" lIns="82058" tIns="41029" rIns="82058" bIns="41029">
            <a:spAutoFit/>
          </a:bodyPr>
          <a:lstStyle/>
          <a:p>
            <a:r>
              <a:rPr lang="en-US" altLang="en-US" sz="2200" b="1" dirty="0">
                <a:solidFill>
                  <a:srgbClr val="FFC000"/>
                </a:solidFill>
              </a:rPr>
              <a:t>Unix File System</a:t>
            </a:r>
            <a:endParaRPr lang="en-IN" sz="2200" b="1" dirty="0">
              <a:solidFill>
                <a:srgbClr val="FFC000"/>
              </a:solidFill>
            </a:endParaRPr>
          </a:p>
        </p:txBody>
      </p:sp>
    </p:spTree>
    <p:extLst>
      <p:ext uri="{BB962C8B-B14F-4D97-AF65-F5344CB8AC3E}">
        <p14:creationId xmlns:p14="http://schemas.microsoft.com/office/powerpoint/2010/main" xmlns="" val="97934033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smtClean="0"/>
              <a:t>Trees – Implementation</a:t>
            </a:r>
            <a:endParaRPr lang="en-US" altLang="en-US" dirty="0"/>
          </a:p>
        </p:txBody>
      </p:sp>
      <p:sp>
        <p:nvSpPr>
          <p:cNvPr id="2" name="Rectangle 1"/>
          <p:cNvSpPr/>
          <p:nvPr/>
        </p:nvSpPr>
        <p:spPr>
          <a:xfrm>
            <a:off x="277092" y="1344707"/>
            <a:ext cx="5316055" cy="421414"/>
          </a:xfrm>
          <a:prstGeom prst="rect">
            <a:avLst/>
          </a:prstGeom>
        </p:spPr>
        <p:txBody>
          <a:bodyPr wrap="square" lIns="82058" tIns="41029" rIns="82058" bIns="41029">
            <a:spAutoFit/>
          </a:bodyPr>
          <a:lstStyle/>
          <a:p>
            <a:r>
              <a:rPr lang="en-US" altLang="en-US" sz="2200" b="1" dirty="0">
                <a:solidFill>
                  <a:srgbClr val="FFC000"/>
                </a:solidFill>
              </a:rPr>
              <a:t>First Child Next Sibling Method: </a:t>
            </a:r>
            <a:endParaRPr lang="en-IN" sz="2200" b="1" dirty="0">
              <a:solidFill>
                <a:srgbClr val="FFC000"/>
              </a:solidFill>
            </a:endParaRPr>
          </a:p>
        </p:txBody>
      </p:sp>
      <p:sp>
        <p:nvSpPr>
          <p:cNvPr id="5" name="Rectangle 3"/>
          <p:cNvSpPr>
            <a:spLocks noGrp="1" noChangeArrowheads="1"/>
          </p:cNvSpPr>
          <p:nvPr>
            <p:ph type="body" idx="4294967295"/>
          </p:nvPr>
        </p:nvSpPr>
        <p:spPr>
          <a:xfrm>
            <a:off x="138546" y="1748118"/>
            <a:ext cx="8797636" cy="2554941"/>
          </a:xfrm>
          <a:prstGeom prst="rect">
            <a:avLst/>
          </a:prstGeom>
        </p:spPr>
        <p:txBody>
          <a:bodyPr/>
          <a:lstStyle/>
          <a:p>
            <a:pPr algn="just"/>
            <a:r>
              <a:rPr lang="en-IN" sz="2300" dirty="0"/>
              <a:t>Keep the children of each node in a linked list of </a:t>
            </a:r>
            <a:r>
              <a:rPr lang="en-IN" sz="2300" dirty="0"/>
              <a:t>tree nodes</a:t>
            </a:r>
            <a:r>
              <a:rPr lang="en-IN" sz="2300" dirty="0"/>
              <a:t>, with each node keeping two pointers, one to its leftmost child (if it </a:t>
            </a:r>
            <a:r>
              <a:rPr lang="en-IN" sz="2300" dirty="0"/>
              <a:t>is not </a:t>
            </a:r>
            <a:r>
              <a:rPr lang="en-IN" sz="2300" dirty="0"/>
              <a:t>a leaf) and one to its right sibling (if it is not the rightmost sibling). </a:t>
            </a:r>
            <a:endParaRPr lang="en-IN" sz="2300" dirty="0"/>
          </a:p>
          <a:p>
            <a:pPr algn="just"/>
            <a:r>
              <a:rPr lang="en-IN" sz="2300" dirty="0"/>
              <a:t>Arrows </a:t>
            </a:r>
            <a:r>
              <a:rPr lang="en-IN" sz="2300" dirty="0"/>
              <a:t>that point </a:t>
            </a:r>
            <a:r>
              <a:rPr lang="en-IN" sz="2300" dirty="0"/>
              <a:t>downward are </a:t>
            </a:r>
            <a:r>
              <a:rPr lang="en-IN" sz="2300" dirty="0">
                <a:solidFill>
                  <a:schemeClr val="tx2">
                    <a:lumMod val="50000"/>
                  </a:schemeClr>
                </a:solidFill>
              </a:rPr>
              <a:t>first child pointers</a:t>
            </a:r>
          </a:p>
          <a:p>
            <a:pPr algn="just"/>
            <a:r>
              <a:rPr lang="en-IN" sz="2300" dirty="0"/>
              <a:t>Arrows </a:t>
            </a:r>
            <a:r>
              <a:rPr lang="en-IN" sz="2300" dirty="0"/>
              <a:t>that point left to right </a:t>
            </a:r>
            <a:r>
              <a:rPr lang="en-IN" sz="2300" dirty="0"/>
              <a:t>are </a:t>
            </a:r>
            <a:r>
              <a:rPr lang="en-IN" sz="2300" dirty="0">
                <a:solidFill>
                  <a:schemeClr val="tx2">
                    <a:lumMod val="50000"/>
                  </a:schemeClr>
                </a:solidFill>
              </a:rPr>
              <a:t>Next sibling pointers</a:t>
            </a:r>
            <a:r>
              <a:rPr lang="en-IN" sz="2300" dirty="0"/>
              <a:t>. </a:t>
            </a:r>
            <a:endParaRPr lang="en-IN" sz="2300" dirty="0"/>
          </a:p>
          <a:p>
            <a:pPr algn="just"/>
            <a:r>
              <a:rPr lang="en-IN" sz="2300" dirty="0"/>
              <a:t>We </a:t>
            </a:r>
            <a:r>
              <a:rPr lang="en-IN" sz="2300" dirty="0"/>
              <a:t>did not draw NULL pointers because there are </a:t>
            </a:r>
            <a:r>
              <a:rPr lang="en-IN" sz="2300" dirty="0"/>
              <a:t>too many </a:t>
            </a:r>
            <a:r>
              <a:rPr lang="en-IN" sz="2300" dirty="0"/>
              <a:t>of </a:t>
            </a:r>
            <a:r>
              <a:rPr lang="en-IN" sz="2300" dirty="0"/>
              <a:t>them</a:t>
            </a:r>
            <a:r>
              <a:rPr lang="en-IN" sz="2300" dirty="0"/>
              <a:t>.</a:t>
            </a:r>
            <a:endParaRPr lang="en-US" altLang="en-US" sz="2300" dirty="0"/>
          </a:p>
        </p:txBody>
      </p:sp>
      <p:pic>
        <p:nvPicPr>
          <p:cNvPr id="3074" name="Picture 2"/>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10363" t="20864" r="59501" b="39568"/>
          <a:stretch/>
        </p:blipFill>
        <p:spPr bwMode="auto">
          <a:xfrm>
            <a:off x="5233027" y="4101353"/>
            <a:ext cx="3564610" cy="255395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6943040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ltLang="en-US" dirty="0" smtClean="0"/>
              <a:t>Recap</a:t>
            </a:r>
            <a:endParaRPr lang="en-US" altLang="en-US" dirty="0"/>
          </a:p>
        </p:txBody>
      </p:sp>
      <p:sp>
        <p:nvSpPr>
          <p:cNvPr id="236547" name="Rectangle 3"/>
          <p:cNvSpPr>
            <a:spLocks noGrp="1" noChangeArrowheads="1"/>
          </p:cNvSpPr>
          <p:nvPr>
            <p:ph type="body" idx="1"/>
          </p:nvPr>
        </p:nvSpPr>
        <p:spPr>
          <a:xfrm>
            <a:off x="228600" y="1449974"/>
            <a:ext cx="8458200" cy="1655204"/>
          </a:xfrm>
        </p:spPr>
        <p:txBody>
          <a:bodyPr>
            <a:normAutofit fontScale="92500" lnSpcReduction="10000"/>
          </a:bodyPr>
          <a:lstStyle/>
          <a:p>
            <a:r>
              <a:rPr lang="en-US" altLang="en-US" sz="2100" dirty="0"/>
              <a:t>Which are the parent nodes?</a:t>
            </a:r>
          </a:p>
          <a:p>
            <a:r>
              <a:rPr lang="en-US" altLang="en-US" sz="2100" dirty="0"/>
              <a:t>Which are the child nodes?</a:t>
            </a:r>
          </a:p>
          <a:p>
            <a:r>
              <a:rPr lang="en-US" altLang="en-US" sz="2100" dirty="0"/>
              <a:t>Which are the leaves?</a:t>
            </a:r>
          </a:p>
          <a:p>
            <a:r>
              <a:rPr lang="en-US" altLang="en-US" sz="2100" dirty="0"/>
              <a:t>What is the height and depth of the tree?</a:t>
            </a:r>
          </a:p>
          <a:p>
            <a:r>
              <a:rPr lang="en-US" altLang="en-US" sz="2100" dirty="0"/>
              <a:t>What is the height and depth of node </a:t>
            </a:r>
            <a:r>
              <a:rPr lang="en-US" altLang="en-US" sz="2100" i="1" dirty="0">
                <a:latin typeface="Chalkboard Bold" pitchFamily="1" charset="0"/>
              </a:rPr>
              <a:t>E</a:t>
            </a:r>
            <a:r>
              <a:rPr lang="en-US" altLang="en-US" sz="2100" i="1" dirty="0"/>
              <a:t>?</a:t>
            </a:r>
            <a:r>
              <a:rPr lang="en-US" altLang="en-US" sz="2100" dirty="0"/>
              <a:t> Node </a:t>
            </a:r>
            <a:r>
              <a:rPr lang="en-US" altLang="en-US" sz="2100" i="1" dirty="0">
                <a:latin typeface="Chalkboard Bold" pitchFamily="1" charset="0"/>
              </a:rPr>
              <a:t>F</a:t>
            </a:r>
            <a:r>
              <a:rPr lang="en-US" altLang="en-US" sz="2100" i="1" dirty="0"/>
              <a:t>?</a:t>
            </a:r>
            <a:endParaRPr lang="en-US" altLang="en-US" sz="2100" dirty="0"/>
          </a:p>
        </p:txBody>
      </p:sp>
      <p:pic>
        <p:nvPicPr>
          <p:cNvPr id="236548" name="Picture 4" descr="fig04_0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8600" y="3505200"/>
            <a:ext cx="8686800" cy="2895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815929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65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65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65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65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65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69273" y="264971"/>
            <a:ext cx="8382000" cy="664797"/>
          </a:xfrm>
        </p:spPr>
        <p:txBody>
          <a:bodyPr>
            <a:normAutofit fontScale="90000"/>
          </a:bodyPr>
          <a:lstStyle/>
          <a:p>
            <a:r>
              <a:rPr lang="en-US" altLang="en-US" dirty="0" smtClean="0"/>
              <a:t>Types of Trees</a:t>
            </a:r>
            <a:endParaRPr lang="en-US" altLang="en-US" dirty="0"/>
          </a:p>
        </p:txBody>
      </p:sp>
      <p:sp>
        <p:nvSpPr>
          <p:cNvPr id="236547" name="Rectangle 3"/>
          <p:cNvSpPr>
            <a:spLocks noGrp="1" noChangeArrowheads="1"/>
          </p:cNvSpPr>
          <p:nvPr>
            <p:ph type="body" idx="1"/>
          </p:nvPr>
        </p:nvSpPr>
        <p:spPr>
          <a:xfrm>
            <a:off x="228600" y="1449975"/>
            <a:ext cx="8458200" cy="4216086"/>
          </a:xfrm>
        </p:spPr>
        <p:txBody>
          <a:bodyPr>
            <a:normAutofit lnSpcReduction="10000"/>
          </a:bodyPr>
          <a:lstStyle/>
          <a:p>
            <a:pPr>
              <a:lnSpc>
                <a:spcPct val="150000"/>
              </a:lnSpc>
              <a:spcBef>
                <a:spcPts val="0"/>
              </a:spcBef>
            </a:pPr>
            <a:r>
              <a:rPr lang="en-US" altLang="en-US" sz="2100" dirty="0"/>
              <a:t>Traditional Binary Trees</a:t>
            </a:r>
          </a:p>
          <a:p>
            <a:pPr>
              <a:lnSpc>
                <a:spcPct val="150000"/>
              </a:lnSpc>
              <a:spcBef>
                <a:spcPts val="0"/>
              </a:spcBef>
            </a:pPr>
            <a:r>
              <a:rPr lang="en-US" altLang="en-US" sz="2100" dirty="0"/>
              <a:t>Binary Search Tree</a:t>
            </a:r>
          </a:p>
          <a:p>
            <a:pPr>
              <a:lnSpc>
                <a:spcPct val="150000"/>
              </a:lnSpc>
              <a:spcBef>
                <a:spcPts val="0"/>
              </a:spcBef>
            </a:pPr>
            <a:r>
              <a:rPr lang="en-US" altLang="en-US" sz="2100" dirty="0"/>
              <a:t>AVL Trees</a:t>
            </a:r>
          </a:p>
          <a:p>
            <a:pPr>
              <a:lnSpc>
                <a:spcPct val="150000"/>
              </a:lnSpc>
              <a:spcBef>
                <a:spcPts val="0"/>
              </a:spcBef>
            </a:pPr>
            <a:r>
              <a:rPr lang="en-US" altLang="en-US" sz="2100" dirty="0"/>
              <a:t>Threaded Trees</a:t>
            </a:r>
          </a:p>
          <a:p>
            <a:pPr>
              <a:lnSpc>
                <a:spcPct val="150000"/>
              </a:lnSpc>
              <a:spcBef>
                <a:spcPts val="0"/>
              </a:spcBef>
            </a:pPr>
            <a:r>
              <a:rPr lang="en-US" altLang="en-US" sz="2100" dirty="0"/>
              <a:t>Red-Black Trees</a:t>
            </a:r>
          </a:p>
          <a:p>
            <a:pPr>
              <a:lnSpc>
                <a:spcPct val="150000"/>
              </a:lnSpc>
              <a:spcBef>
                <a:spcPts val="0"/>
              </a:spcBef>
            </a:pPr>
            <a:r>
              <a:rPr lang="en-US" altLang="en-US" sz="2100" dirty="0"/>
              <a:t>B-Tree</a:t>
            </a:r>
          </a:p>
          <a:p>
            <a:pPr>
              <a:lnSpc>
                <a:spcPct val="150000"/>
              </a:lnSpc>
              <a:spcBef>
                <a:spcPts val="0"/>
              </a:spcBef>
            </a:pPr>
            <a:r>
              <a:rPr lang="en-US" altLang="en-US" sz="2100" dirty="0"/>
              <a:t>2-3 Tree &amp; 2-3-4 Tree</a:t>
            </a:r>
          </a:p>
          <a:p>
            <a:pPr>
              <a:lnSpc>
                <a:spcPct val="150000"/>
              </a:lnSpc>
              <a:spcBef>
                <a:spcPts val="0"/>
              </a:spcBef>
            </a:pPr>
            <a:r>
              <a:rPr lang="en-US" altLang="en-US" sz="2100" dirty="0"/>
              <a:t>Heap</a:t>
            </a:r>
          </a:p>
          <a:p>
            <a:pPr>
              <a:lnSpc>
                <a:spcPct val="150000"/>
              </a:lnSpc>
              <a:spcBef>
                <a:spcPts val="0"/>
              </a:spcBef>
            </a:pPr>
            <a:r>
              <a:rPr lang="en-US" altLang="en-US" sz="2100" dirty="0">
                <a:solidFill>
                  <a:schemeClr val="tx2">
                    <a:lumMod val="75000"/>
                  </a:schemeClr>
                </a:solidFill>
              </a:rPr>
              <a:t>Many</a:t>
            </a:r>
            <a:r>
              <a:rPr lang="en-US" altLang="en-US" sz="2100" dirty="0"/>
              <a:t> </a:t>
            </a:r>
            <a:r>
              <a:rPr lang="en-US" altLang="en-US" sz="2100" dirty="0">
                <a:solidFill>
                  <a:schemeClr val="tx2">
                    <a:lumMod val="75000"/>
                  </a:schemeClr>
                </a:solidFill>
              </a:rPr>
              <a:t>More……</a:t>
            </a:r>
            <a:endParaRPr lang="en-US" altLang="en-US" sz="2100" dirty="0"/>
          </a:p>
        </p:txBody>
      </p:sp>
    </p:spTree>
    <p:extLst>
      <p:ext uri="{BB962C8B-B14F-4D97-AF65-F5344CB8AC3E}">
        <p14:creationId xmlns:p14="http://schemas.microsoft.com/office/powerpoint/2010/main" xmlns="" val="37073949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65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65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65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65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65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65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3654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3654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365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6364" y="3638262"/>
            <a:ext cx="8382000" cy="664797"/>
          </a:xfrm>
        </p:spPr>
        <p:txBody>
          <a:bodyPr>
            <a:normAutofit fontScale="90000"/>
          </a:bodyPr>
          <a:lstStyle/>
          <a:p>
            <a:pPr algn="ctr"/>
            <a:r>
              <a:rPr lang="en-US" dirty="0" smtClean="0">
                <a:solidFill>
                  <a:schemeClr val="accent4">
                    <a:lumMod val="60000"/>
                    <a:lumOff val="40000"/>
                  </a:schemeClr>
                </a:solidFill>
              </a:rPr>
              <a:t>Binary Trees</a:t>
            </a:r>
            <a:endParaRPr lang="en-US" dirty="0">
              <a:solidFill>
                <a:schemeClr val="accent4">
                  <a:lumMod val="60000"/>
                  <a:lumOff val="40000"/>
                </a:schemeClr>
              </a:solidFill>
            </a:endParaRPr>
          </a:p>
        </p:txBody>
      </p:sp>
    </p:spTree>
    <p:extLst>
      <p:ext uri="{BB962C8B-B14F-4D97-AF65-F5344CB8AC3E}">
        <p14:creationId xmlns:p14="http://schemas.microsoft.com/office/powerpoint/2010/main" xmlns="" val="65063780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smtClean="0">
                <a:latin typeface="Arial" charset="0"/>
                <a:cs typeface="Arial" charset="0"/>
              </a:rPr>
              <a:t>Definition</a:t>
            </a:r>
          </a:p>
        </p:txBody>
      </p:sp>
      <p:sp>
        <p:nvSpPr>
          <p:cNvPr id="8195" name="Rectangle 3"/>
          <p:cNvSpPr>
            <a:spLocks noGrp="1" noChangeArrowheads="1"/>
          </p:cNvSpPr>
          <p:nvPr>
            <p:ph type="body" idx="1"/>
          </p:nvPr>
        </p:nvSpPr>
        <p:spPr>
          <a:xfrm>
            <a:off x="381000" y="1412875"/>
            <a:ext cx="8382000" cy="3421751"/>
          </a:xfrm>
        </p:spPr>
        <p:txBody>
          <a:bodyPr/>
          <a:lstStyle/>
          <a:p>
            <a:pPr marL="396828" lvl="1" algn="just">
              <a:lnSpc>
                <a:spcPct val="150000"/>
              </a:lnSpc>
              <a:spcBef>
                <a:spcPts val="0"/>
              </a:spcBef>
              <a:buBlip>
                <a:blip r:embed="rId3"/>
              </a:buBlip>
            </a:pPr>
            <a:r>
              <a:rPr lang="en-IN" sz="2200" dirty="0"/>
              <a:t>A </a:t>
            </a:r>
            <a:r>
              <a:rPr lang="en-IN" sz="2200" b="1" dirty="0">
                <a:solidFill>
                  <a:srgbClr val="FFC000"/>
                </a:solidFill>
              </a:rPr>
              <a:t>binary tree </a:t>
            </a:r>
            <a:r>
              <a:rPr lang="en-IN" sz="2200" dirty="0"/>
              <a:t>is a tree in which no node can have more than two children. </a:t>
            </a:r>
            <a:r>
              <a:rPr lang="en-IN" sz="2200" dirty="0"/>
              <a:t>Because </a:t>
            </a:r>
            <a:r>
              <a:rPr lang="en-IN" sz="2200" dirty="0"/>
              <a:t>there are only two children, we can name them left and right</a:t>
            </a:r>
            <a:r>
              <a:rPr lang="en-IN" sz="2200" dirty="0"/>
              <a:t>. </a:t>
            </a:r>
          </a:p>
          <a:p>
            <a:pPr marL="396828" lvl="1">
              <a:lnSpc>
                <a:spcPct val="150000"/>
              </a:lnSpc>
              <a:spcBef>
                <a:spcPts val="0"/>
              </a:spcBef>
              <a:buBlip>
                <a:blip r:embed="rId3"/>
              </a:buBlip>
            </a:pPr>
            <a:r>
              <a:rPr lang="en-US" altLang="en-US" sz="2200" dirty="0"/>
              <a:t>Each </a:t>
            </a:r>
            <a:r>
              <a:rPr lang="en-US" altLang="en-US" sz="2200" dirty="0"/>
              <a:t>child is either empty or </a:t>
            </a:r>
            <a:r>
              <a:rPr lang="en-US" altLang="en-US" sz="2200" dirty="0"/>
              <a:t>another binary </a:t>
            </a:r>
            <a:r>
              <a:rPr lang="en-US" altLang="en-US" sz="2200" dirty="0"/>
              <a:t>tree</a:t>
            </a:r>
          </a:p>
          <a:p>
            <a:pPr marL="396828" lvl="1">
              <a:lnSpc>
                <a:spcPct val="150000"/>
              </a:lnSpc>
              <a:spcBef>
                <a:spcPts val="0"/>
              </a:spcBef>
              <a:buBlip>
                <a:blip r:embed="rId3"/>
              </a:buBlip>
            </a:pPr>
            <a:r>
              <a:rPr lang="en-US" altLang="en-US" sz="2200" dirty="0"/>
              <a:t>This restriction allows us to label </a:t>
            </a:r>
            <a:r>
              <a:rPr lang="en-US" altLang="en-US" sz="2200" dirty="0"/>
              <a:t>the children </a:t>
            </a:r>
            <a:r>
              <a:rPr lang="en-US" altLang="en-US" sz="2200" dirty="0"/>
              <a:t>as </a:t>
            </a:r>
            <a:r>
              <a:rPr lang="en-US" altLang="en-US" sz="2200" b="1" dirty="0">
                <a:solidFill>
                  <a:schemeClr val="tx2">
                    <a:lumMod val="50000"/>
                  </a:schemeClr>
                </a:solidFill>
              </a:rPr>
              <a:t>left and right </a:t>
            </a:r>
            <a:r>
              <a:rPr lang="en-US" altLang="en-US" sz="2200" b="1" dirty="0" err="1">
                <a:solidFill>
                  <a:schemeClr val="tx2">
                    <a:lumMod val="50000"/>
                  </a:schemeClr>
                </a:solidFill>
              </a:rPr>
              <a:t>subtrees</a:t>
            </a:r>
            <a:endParaRPr lang="en-US" altLang="en-US" sz="2200" b="1" dirty="0">
              <a:solidFill>
                <a:schemeClr val="tx2">
                  <a:lumMod val="50000"/>
                </a:schemeClr>
              </a:solidFill>
            </a:endParaRPr>
          </a:p>
          <a:p>
            <a:pPr algn="just">
              <a:lnSpc>
                <a:spcPct val="150000"/>
              </a:lnSpc>
              <a:spcBef>
                <a:spcPts val="0"/>
              </a:spcBef>
            </a:pPr>
            <a:endParaRPr lang="en-US" altLang="en-US" sz="2200" dirty="0"/>
          </a:p>
          <a:p>
            <a:pPr algn="just">
              <a:lnSpc>
                <a:spcPct val="150000"/>
              </a:lnSpc>
              <a:spcBef>
                <a:spcPts val="0"/>
              </a:spcBef>
            </a:pPr>
            <a:endParaRPr lang="en-US" altLang="en-US" sz="2200" dirty="0"/>
          </a:p>
        </p:txBody>
      </p:sp>
      <p:pic>
        <p:nvPicPr>
          <p:cNvPr id="8196" name="Picture 4" descr="bb"/>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900546" y="4112746"/>
            <a:ext cx="3008928" cy="20729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197" name="TextBox 4"/>
          <p:cNvSpPr txBox="1">
            <a:spLocks noChangeArrowheads="1"/>
          </p:cNvSpPr>
          <p:nvPr/>
        </p:nvSpPr>
        <p:spPr bwMode="auto">
          <a:xfrm>
            <a:off x="179388" y="682849"/>
            <a:ext cx="753710"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spcBef>
                <a:spcPct val="20000"/>
              </a:spcBef>
              <a:buFont typeface="Arial" charset="0"/>
              <a:buChar char="•"/>
              <a:defRPr sz="2000">
                <a:solidFill>
                  <a:schemeClr val="tx1"/>
                </a:solidFill>
                <a:latin typeface="Arial" charset="0"/>
                <a:cs typeface="Arial" charset="0"/>
              </a:defRPr>
            </a:lvl1pPr>
            <a:lvl2pPr marL="742950" indent="-285750" eaLnBrk="0" hangingPunct="0">
              <a:spcBef>
                <a:spcPct val="20000"/>
              </a:spcBef>
              <a:buFont typeface="Arial" charset="0"/>
              <a:buChar char="–"/>
              <a:defRPr>
                <a:solidFill>
                  <a:schemeClr val="tx1"/>
                </a:solidFill>
                <a:latin typeface="Arial" charset="0"/>
                <a:cs typeface="Arial" charset="0"/>
              </a:defRPr>
            </a:lvl2pPr>
            <a:lvl3pPr marL="1143000" indent="-228600" eaLnBrk="0" hangingPunct="0">
              <a:spcBef>
                <a:spcPct val="20000"/>
              </a:spcBef>
              <a:buFont typeface="Arial" charset="0"/>
              <a:buChar char="•"/>
              <a:defRPr sz="1600">
                <a:solidFill>
                  <a:schemeClr val="tx1"/>
                </a:solidFill>
                <a:latin typeface="Arial" charset="0"/>
                <a:cs typeface="Arial" charset="0"/>
              </a:defRPr>
            </a:lvl3pPr>
            <a:lvl4pPr marL="1600200" indent="-228600" eaLnBrk="0" hangingPunct="0">
              <a:spcBef>
                <a:spcPct val="20000"/>
              </a:spcBef>
              <a:buFont typeface="Arial" charset="0"/>
              <a:buChar char="–"/>
              <a:defRPr sz="1400">
                <a:solidFill>
                  <a:schemeClr val="tx1"/>
                </a:solidFill>
                <a:latin typeface="Arial" charset="0"/>
                <a:cs typeface="Arial" charset="0"/>
              </a:defRPr>
            </a:lvl4pPr>
            <a:lvl5pPr marL="2057400" indent="-228600" eaLnBrk="0" hangingPunct="0">
              <a:spcBef>
                <a:spcPct val="20000"/>
              </a:spcBef>
              <a:buFont typeface="Arial" charset="0"/>
              <a:buChar char="»"/>
              <a:defRPr sz="14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9pPr>
          </a:lstStyle>
          <a:p>
            <a:pPr eaLnBrk="1" hangingPunct="1">
              <a:spcBef>
                <a:spcPct val="0"/>
              </a:spcBef>
              <a:buFontTx/>
              <a:buNone/>
            </a:pPr>
            <a:r>
              <a:rPr lang="en-CA" altLang="en-US" dirty="0"/>
              <a:t>5.1.1</a:t>
            </a:r>
          </a:p>
        </p:txBody>
      </p:sp>
      <p:pic>
        <p:nvPicPr>
          <p:cNvPr id="6" name="Picture 4" descr="Graphic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095876" y="4504765"/>
            <a:ext cx="3009034" cy="1395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Oval 6"/>
          <p:cNvSpPr/>
          <p:nvPr/>
        </p:nvSpPr>
        <p:spPr>
          <a:xfrm>
            <a:off x="4918364" y="4857750"/>
            <a:ext cx="1688523" cy="12606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058" tIns="41029" rIns="82058" bIns="41029" anchor="ctr"/>
          <a:lstStyle/>
          <a:p>
            <a:pPr algn="ctr">
              <a:defRPr/>
            </a:pPr>
            <a:endParaRPr lang="en-CA"/>
          </a:p>
        </p:txBody>
      </p:sp>
      <p:sp>
        <p:nvSpPr>
          <p:cNvPr id="8" name="Oval 7"/>
          <p:cNvSpPr/>
          <p:nvPr/>
        </p:nvSpPr>
        <p:spPr>
          <a:xfrm>
            <a:off x="6665299" y="4857750"/>
            <a:ext cx="1688523" cy="1260662"/>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82058" tIns="41029" rIns="82058" bIns="41029" anchor="ctr"/>
          <a:lstStyle/>
          <a:p>
            <a:pPr algn="ctr">
              <a:defRPr/>
            </a:pPr>
            <a:endParaRPr lang="en-CA"/>
          </a:p>
        </p:txBody>
      </p:sp>
    </p:spTree>
    <p:extLst>
      <p:ext uri="{BB962C8B-B14F-4D97-AF65-F5344CB8AC3E}">
        <p14:creationId xmlns:p14="http://schemas.microsoft.com/office/powerpoint/2010/main" xmlns="" val="214935253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smtClean="0">
                <a:latin typeface="Arial" charset="0"/>
                <a:cs typeface="Arial" charset="0"/>
              </a:rPr>
              <a:t>Definition…</a:t>
            </a:r>
          </a:p>
        </p:txBody>
      </p:sp>
      <p:sp>
        <p:nvSpPr>
          <p:cNvPr id="8195" name="Rectangle 3"/>
          <p:cNvSpPr>
            <a:spLocks noGrp="1" noChangeArrowheads="1"/>
          </p:cNvSpPr>
          <p:nvPr>
            <p:ph type="body" idx="1"/>
          </p:nvPr>
        </p:nvSpPr>
        <p:spPr>
          <a:xfrm>
            <a:off x="381000" y="1412875"/>
            <a:ext cx="8382000" cy="1900973"/>
          </a:xfrm>
        </p:spPr>
        <p:txBody>
          <a:bodyPr/>
          <a:lstStyle/>
          <a:p>
            <a:pPr marL="396828" lvl="1" algn="just">
              <a:lnSpc>
                <a:spcPct val="150000"/>
              </a:lnSpc>
              <a:spcBef>
                <a:spcPts val="0"/>
              </a:spcBef>
              <a:buBlip>
                <a:blip r:embed="rId3"/>
              </a:buBlip>
            </a:pPr>
            <a:r>
              <a:rPr lang="en-IN" sz="2200" dirty="0"/>
              <a:t>Recursively, a binary tree is either empty or consists of a root, a left tree, </a:t>
            </a:r>
            <a:r>
              <a:rPr lang="en-IN" sz="2200" dirty="0"/>
              <a:t>and a </a:t>
            </a:r>
            <a:r>
              <a:rPr lang="en-IN" sz="2200" dirty="0"/>
              <a:t>right tree.</a:t>
            </a:r>
          </a:p>
          <a:p>
            <a:r>
              <a:rPr lang="en-IN" sz="2200" dirty="0"/>
              <a:t>A node </a:t>
            </a:r>
            <a:r>
              <a:rPr lang="en-IN" sz="2200" dirty="0"/>
              <a:t>with one child could have either a left or right child.</a:t>
            </a:r>
            <a:endParaRPr lang="en-US" altLang="en-US" sz="2200" dirty="0"/>
          </a:p>
          <a:p>
            <a:pPr algn="just">
              <a:lnSpc>
                <a:spcPct val="150000"/>
              </a:lnSpc>
              <a:spcBef>
                <a:spcPts val="0"/>
              </a:spcBef>
            </a:pPr>
            <a:endParaRPr lang="en-US" altLang="en-US" sz="2200" dirty="0"/>
          </a:p>
        </p:txBody>
      </p:sp>
      <p:sp>
        <p:nvSpPr>
          <p:cNvPr id="8197" name="TextBox 4"/>
          <p:cNvSpPr txBox="1">
            <a:spLocks noChangeArrowheads="1"/>
          </p:cNvSpPr>
          <p:nvPr/>
        </p:nvSpPr>
        <p:spPr bwMode="auto">
          <a:xfrm>
            <a:off x="179388" y="682849"/>
            <a:ext cx="753710"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spcBef>
                <a:spcPct val="20000"/>
              </a:spcBef>
              <a:buFont typeface="Arial" charset="0"/>
              <a:buChar char="•"/>
              <a:defRPr sz="2000">
                <a:solidFill>
                  <a:schemeClr val="tx1"/>
                </a:solidFill>
                <a:latin typeface="Arial" charset="0"/>
                <a:cs typeface="Arial" charset="0"/>
              </a:defRPr>
            </a:lvl1pPr>
            <a:lvl2pPr marL="742950" indent="-285750" eaLnBrk="0" hangingPunct="0">
              <a:spcBef>
                <a:spcPct val="20000"/>
              </a:spcBef>
              <a:buFont typeface="Arial" charset="0"/>
              <a:buChar char="–"/>
              <a:defRPr>
                <a:solidFill>
                  <a:schemeClr val="tx1"/>
                </a:solidFill>
                <a:latin typeface="Arial" charset="0"/>
                <a:cs typeface="Arial" charset="0"/>
              </a:defRPr>
            </a:lvl2pPr>
            <a:lvl3pPr marL="1143000" indent="-228600" eaLnBrk="0" hangingPunct="0">
              <a:spcBef>
                <a:spcPct val="20000"/>
              </a:spcBef>
              <a:buFont typeface="Arial" charset="0"/>
              <a:buChar char="•"/>
              <a:defRPr sz="1600">
                <a:solidFill>
                  <a:schemeClr val="tx1"/>
                </a:solidFill>
                <a:latin typeface="Arial" charset="0"/>
                <a:cs typeface="Arial" charset="0"/>
              </a:defRPr>
            </a:lvl3pPr>
            <a:lvl4pPr marL="1600200" indent="-228600" eaLnBrk="0" hangingPunct="0">
              <a:spcBef>
                <a:spcPct val="20000"/>
              </a:spcBef>
              <a:buFont typeface="Arial" charset="0"/>
              <a:buChar char="–"/>
              <a:defRPr sz="1400">
                <a:solidFill>
                  <a:schemeClr val="tx1"/>
                </a:solidFill>
                <a:latin typeface="Arial" charset="0"/>
                <a:cs typeface="Arial" charset="0"/>
              </a:defRPr>
            </a:lvl4pPr>
            <a:lvl5pPr marL="2057400" indent="-228600" eaLnBrk="0" hangingPunct="0">
              <a:spcBef>
                <a:spcPct val="20000"/>
              </a:spcBef>
              <a:buFont typeface="Arial" charset="0"/>
              <a:buChar char="»"/>
              <a:defRPr sz="14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9pPr>
          </a:lstStyle>
          <a:p>
            <a:pPr eaLnBrk="1" hangingPunct="1">
              <a:spcBef>
                <a:spcPct val="0"/>
              </a:spcBef>
              <a:buFontTx/>
              <a:buNone/>
            </a:pPr>
            <a:r>
              <a:rPr lang="en-CA" altLang="en-US" dirty="0"/>
              <a:t>5.1.1</a:t>
            </a:r>
          </a:p>
        </p:txBody>
      </p:sp>
      <p:grpSp>
        <p:nvGrpSpPr>
          <p:cNvPr id="2" name="Group 1"/>
          <p:cNvGrpSpPr/>
          <p:nvPr/>
        </p:nvGrpSpPr>
        <p:grpSpPr>
          <a:xfrm>
            <a:off x="2424546" y="3697941"/>
            <a:ext cx="3435458" cy="1613647"/>
            <a:chOff x="5410200" y="5105400"/>
            <a:chExt cx="3779004" cy="1828800"/>
          </a:xfrm>
        </p:grpSpPr>
        <p:pic>
          <p:nvPicPr>
            <p:cNvPr id="9" name="Picture 4" descr="Graphic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605463" y="5105400"/>
              <a:ext cx="3309937" cy="158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Oval 9"/>
            <p:cNvSpPr/>
            <p:nvPr/>
          </p:nvSpPr>
          <p:spPr>
            <a:xfrm>
              <a:off x="5410200" y="5505450"/>
              <a:ext cx="1857375" cy="14287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11" name="Oval 10"/>
            <p:cNvSpPr/>
            <p:nvPr/>
          </p:nvSpPr>
          <p:spPr>
            <a:xfrm>
              <a:off x="7331829" y="5505450"/>
              <a:ext cx="1857375" cy="142875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grpSp>
    </p:spTree>
    <p:extLst>
      <p:ext uri="{BB962C8B-B14F-4D97-AF65-F5344CB8AC3E}">
        <p14:creationId xmlns:p14="http://schemas.microsoft.com/office/powerpoint/2010/main" xmlns="" val="251485542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latin typeface="Arial" charset="0"/>
              </a:rPr>
              <a:t>Variations of binary tree</a:t>
            </a:r>
          </a:p>
        </p:txBody>
      </p:sp>
      <p:sp>
        <p:nvSpPr>
          <p:cNvPr id="10243" name="Rectangle 7"/>
          <p:cNvSpPr>
            <a:spLocks noGrp="1" noChangeArrowheads="1"/>
          </p:cNvSpPr>
          <p:nvPr>
            <p:ph type="body" idx="1"/>
          </p:nvPr>
        </p:nvSpPr>
        <p:spPr>
          <a:xfrm>
            <a:off x="138545" y="1412875"/>
            <a:ext cx="8382000" cy="439939"/>
          </a:xfrm>
          <a:noFill/>
        </p:spPr>
        <p:txBody>
          <a:bodyPr>
            <a:normAutofit fontScale="85000" lnSpcReduction="20000"/>
          </a:bodyPr>
          <a:lstStyle/>
          <a:p>
            <a:pPr algn="ctr">
              <a:buFont typeface="Arial" charset="0"/>
              <a:buNone/>
            </a:pPr>
            <a:r>
              <a:rPr lang="en-US" altLang="en-US" dirty="0" smtClean="0">
                <a:latin typeface="Arial" charset="0"/>
                <a:cs typeface="Arial" charset="0"/>
              </a:rPr>
              <a:t>	</a:t>
            </a:r>
            <a:r>
              <a:rPr lang="en-US" altLang="en-US" sz="2300" b="1" dirty="0">
                <a:solidFill>
                  <a:srgbClr val="FFC000"/>
                </a:solidFill>
              </a:rPr>
              <a:t>Sample variations on binary trees with five nodes:</a:t>
            </a:r>
          </a:p>
        </p:txBody>
      </p:sp>
      <p:pic>
        <p:nvPicPr>
          <p:cNvPr id="10244" name="Picture 5" descr="C:\Users\dwharder\Desktop\bb3.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95513" y="2205039"/>
            <a:ext cx="4608512" cy="3563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5" name="TextBox 4"/>
          <p:cNvSpPr txBox="1">
            <a:spLocks noChangeArrowheads="1"/>
          </p:cNvSpPr>
          <p:nvPr/>
        </p:nvSpPr>
        <p:spPr bwMode="auto">
          <a:xfrm>
            <a:off x="179388" y="682849"/>
            <a:ext cx="753710"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spcBef>
                <a:spcPct val="20000"/>
              </a:spcBef>
              <a:buFont typeface="Arial" charset="0"/>
              <a:buChar char="•"/>
              <a:defRPr sz="2000">
                <a:solidFill>
                  <a:schemeClr val="tx1"/>
                </a:solidFill>
                <a:latin typeface="Arial" charset="0"/>
                <a:cs typeface="Arial" charset="0"/>
              </a:defRPr>
            </a:lvl1pPr>
            <a:lvl2pPr marL="742950" indent="-285750" eaLnBrk="0" hangingPunct="0">
              <a:spcBef>
                <a:spcPct val="20000"/>
              </a:spcBef>
              <a:buFont typeface="Arial" charset="0"/>
              <a:buChar char="–"/>
              <a:defRPr>
                <a:solidFill>
                  <a:schemeClr val="tx1"/>
                </a:solidFill>
                <a:latin typeface="Arial" charset="0"/>
                <a:cs typeface="Arial" charset="0"/>
              </a:defRPr>
            </a:lvl2pPr>
            <a:lvl3pPr marL="1143000" indent="-228600" eaLnBrk="0" hangingPunct="0">
              <a:spcBef>
                <a:spcPct val="20000"/>
              </a:spcBef>
              <a:buFont typeface="Arial" charset="0"/>
              <a:buChar char="•"/>
              <a:defRPr sz="1600">
                <a:solidFill>
                  <a:schemeClr val="tx1"/>
                </a:solidFill>
                <a:latin typeface="Arial" charset="0"/>
                <a:cs typeface="Arial" charset="0"/>
              </a:defRPr>
            </a:lvl3pPr>
            <a:lvl4pPr marL="1600200" indent="-228600" eaLnBrk="0" hangingPunct="0">
              <a:spcBef>
                <a:spcPct val="20000"/>
              </a:spcBef>
              <a:buFont typeface="Arial" charset="0"/>
              <a:buChar char="–"/>
              <a:defRPr sz="1400">
                <a:solidFill>
                  <a:schemeClr val="tx1"/>
                </a:solidFill>
                <a:latin typeface="Arial" charset="0"/>
                <a:cs typeface="Arial" charset="0"/>
              </a:defRPr>
            </a:lvl4pPr>
            <a:lvl5pPr marL="2057400" indent="-228600" eaLnBrk="0" hangingPunct="0">
              <a:spcBef>
                <a:spcPct val="20000"/>
              </a:spcBef>
              <a:buFont typeface="Arial" charset="0"/>
              <a:buChar char="»"/>
              <a:defRPr sz="14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9pPr>
          </a:lstStyle>
          <a:p>
            <a:pPr eaLnBrk="1" hangingPunct="1">
              <a:spcBef>
                <a:spcPct val="0"/>
              </a:spcBef>
              <a:buFontTx/>
              <a:buNone/>
            </a:pPr>
            <a:r>
              <a:rPr lang="en-CA" altLang="en-US" dirty="0"/>
              <a:t>5.1.1</a:t>
            </a:r>
          </a:p>
        </p:txBody>
      </p:sp>
    </p:spTree>
    <p:extLst>
      <p:ext uri="{BB962C8B-B14F-4D97-AF65-F5344CB8AC3E}">
        <p14:creationId xmlns:p14="http://schemas.microsoft.com/office/powerpoint/2010/main" xmlns="" val="398289035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dirty="0" smtClean="0">
                <a:latin typeface="Arial" charset="0"/>
              </a:rPr>
              <a:t>Full Node</a:t>
            </a:r>
            <a:endParaRPr lang="en-US" altLang="en-US" dirty="0">
              <a:latin typeface="Arial" charset="0"/>
            </a:endParaRPr>
          </a:p>
        </p:txBody>
      </p:sp>
      <p:sp>
        <p:nvSpPr>
          <p:cNvPr id="11267" name="Rectangle 3"/>
          <p:cNvSpPr>
            <a:spLocks noGrp="1" noChangeArrowheads="1"/>
          </p:cNvSpPr>
          <p:nvPr>
            <p:ph type="body" idx="1"/>
          </p:nvPr>
        </p:nvSpPr>
        <p:spPr>
          <a:xfrm>
            <a:off x="381000" y="1412875"/>
            <a:ext cx="8382000" cy="4804030"/>
          </a:xfrm>
        </p:spPr>
        <p:txBody>
          <a:bodyPr>
            <a:normAutofit fontScale="92500" lnSpcReduction="10000"/>
          </a:bodyPr>
          <a:lstStyle/>
          <a:p>
            <a:pPr>
              <a:buFont typeface="Arial" charset="0"/>
              <a:buNone/>
            </a:pPr>
            <a:r>
              <a:rPr lang="en-US" altLang="en-US" dirty="0" smtClean="0">
                <a:latin typeface="Arial" charset="0"/>
                <a:cs typeface="Arial" charset="0"/>
              </a:rPr>
              <a:t>	</a:t>
            </a:r>
            <a:r>
              <a:rPr lang="en-US" altLang="en-US" sz="2300" b="1" dirty="0">
                <a:solidFill>
                  <a:srgbClr val="FFC000"/>
                </a:solidFill>
              </a:rPr>
              <a:t>A full node is a node where both the left and right sub-trees are non-empty trees</a:t>
            </a:r>
          </a:p>
          <a:p>
            <a:endParaRPr lang="en-US" altLang="en-US" dirty="0" smtClean="0">
              <a:latin typeface="Arial" charset="0"/>
              <a:cs typeface="Arial" charset="0"/>
            </a:endParaRPr>
          </a:p>
          <a:p>
            <a:endParaRPr lang="en-US" altLang="en-US" dirty="0" smtClean="0">
              <a:latin typeface="Arial" charset="0"/>
              <a:cs typeface="Arial" charset="0"/>
            </a:endParaRPr>
          </a:p>
          <a:p>
            <a:endParaRPr lang="en-US" altLang="en-US" dirty="0" smtClean="0">
              <a:latin typeface="Arial" charset="0"/>
              <a:cs typeface="Arial" charset="0"/>
            </a:endParaRPr>
          </a:p>
          <a:p>
            <a:endParaRPr lang="en-US" altLang="en-US" dirty="0" smtClean="0">
              <a:latin typeface="Arial" charset="0"/>
              <a:cs typeface="Arial" charset="0"/>
            </a:endParaRPr>
          </a:p>
          <a:p>
            <a:endParaRPr lang="en-US" altLang="en-US" sz="1800" dirty="0">
              <a:latin typeface="Arial" charset="0"/>
              <a:cs typeface="Arial" charset="0"/>
            </a:endParaRPr>
          </a:p>
          <a:p>
            <a:pPr>
              <a:buFont typeface="Arial" charset="0"/>
              <a:buNone/>
            </a:pPr>
            <a:r>
              <a:rPr lang="en-US" altLang="en-US" sz="1800" dirty="0">
                <a:latin typeface="Arial" charset="0"/>
                <a:cs typeface="Arial" charset="0"/>
              </a:rPr>
              <a:t>	</a:t>
            </a:r>
            <a:endParaRPr lang="en-US" altLang="en-US" sz="1100" dirty="0">
              <a:latin typeface="Arial" charset="0"/>
              <a:cs typeface="Arial" charset="0"/>
            </a:endParaRPr>
          </a:p>
          <a:p>
            <a:pPr>
              <a:buFont typeface="Arial" charset="0"/>
              <a:buNone/>
            </a:pPr>
            <a:r>
              <a:rPr lang="en-US" altLang="en-US" dirty="0" smtClean="0">
                <a:latin typeface="Arial" charset="0"/>
                <a:cs typeface="Arial" charset="0"/>
              </a:rPr>
              <a:t/>
            </a:r>
            <a:br>
              <a:rPr lang="en-US" altLang="en-US" dirty="0" smtClean="0">
                <a:latin typeface="Arial" charset="0"/>
                <a:cs typeface="Arial" charset="0"/>
              </a:rPr>
            </a:br>
            <a:r>
              <a:rPr lang="en-US" altLang="en-US" sz="2300" dirty="0">
                <a:solidFill>
                  <a:schemeClr val="tx2">
                    <a:lumMod val="75000"/>
                  </a:schemeClr>
                </a:solidFill>
                <a:latin typeface="Arial" charset="0"/>
                <a:cs typeface="Arial" charset="0"/>
              </a:rPr>
              <a:t>Legend:</a:t>
            </a:r>
          </a:p>
          <a:p>
            <a:pPr lvl="1">
              <a:buFontTx/>
              <a:buNone/>
            </a:pPr>
            <a:r>
              <a:rPr lang="en-US" altLang="en-US" sz="2300" dirty="0">
                <a:latin typeface="Arial" charset="0"/>
                <a:cs typeface="Arial" charset="0"/>
              </a:rPr>
              <a:t>         full nodes            </a:t>
            </a:r>
            <a:r>
              <a:rPr lang="en-US" altLang="en-US" sz="2300" dirty="0">
                <a:solidFill>
                  <a:schemeClr val="hlink"/>
                </a:solidFill>
                <a:latin typeface="Arial" charset="0"/>
                <a:cs typeface="Arial" charset="0"/>
              </a:rPr>
              <a:t>neither             </a:t>
            </a:r>
            <a:r>
              <a:rPr lang="en-US" altLang="en-US" sz="2300" dirty="0">
                <a:latin typeface="Arial" charset="0"/>
                <a:cs typeface="Arial" charset="0"/>
              </a:rPr>
              <a:t> </a:t>
            </a:r>
            <a:r>
              <a:rPr lang="en-US" altLang="en-US" sz="2300" dirty="0">
                <a:solidFill>
                  <a:srgbClr val="008000"/>
                </a:solidFill>
                <a:latin typeface="Arial" charset="0"/>
                <a:cs typeface="Arial" charset="0"/>
              </a:rPr>
              <a:t>leaf nodes</a:t>
            </a:r>
          </a:p>
        </p:txBody>
      </p:sp>
      <p:pic>
        <p:nvPicPr>
          <p:cNvPr id="11268" name="Picture 5" descr="x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60475" y="2584451"/>
            <a:ext cx="6767513" cy="2062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269" name="Oval 6"/>
          <p:cNvSpPr>
            <a:spLocks noChangeArrowheads="1"/>
          </p:cNvSpPr>
          <p:nvPr/>
        </p:nvSpPr>
        <p:spPr bwMode="auto">
          <a:xfrm>
            <a:off x="2600325" y="5130801"/>
            <a:ext cx="215900" cy="215900"/>
          </a:xfrm>
          <a:prstGeom prst="ellipse">
            <a:avLst/>
          </a:prstGeom>
          <a:solidFill>
            <a:schemeClr val="bg1"/>
          </a:solidFill>
          <a:ln w="9525">
            <a:solidFill>
              <a:schemeClr val="tx1"/>
            </a:solidFill>
            <a:round/>
            <a:headEnd/>
            <a:tailEnd/>
          </a:ln>
        </p:spPr>
        <p:txBody>
          <a:bodyPr wrap="none" lIns="91429" tIns="45714" rIns="91429" bIns="45714" anchor="ctr"/>
          <a:lstStyle>
            <a:lvl1pPr eaLnBrk="0" hangingPunct="0">
              <a:spcBef>
                <a:spcPct val="20000"/>
              </a:spcBef>
              <a:buFont typeface="Arial" charset="0"/>
              <a:buChar char="•"/>
              <a:defRPr sz="2000">
                <a:solidFill>
                  <a:schemeClr val="tx1"/>
                </a:solidFill>
                <a:latin typeface="Arial" charset="0"/>
                <a:cs typeface="Arial" charset="0"/>
              </a:defRPr>
            </a:lvl1pPr>
            <a:lvl2pPr marL="742950" indent="-285750" eaLnBrk="0" hangingPunct="0">
              <a:spcBef>
                <a:spcPct val="20000"/>
              </a:spcBef>
              <a:buFont typeface="Arial" charset="0"/>
              <a:buChar char="–"/>
              <a:defRPr>
                <a:solidFill>
                  <a:schemeClr val="tx1"/>
                </a:solidFill>
                <a:latin typeface="Arial" charset="0"/>
                <a:cs typeface="Arial" charset="0"/>
              </a:defRPr>
            </a:lvl2pPr>
            <a:lvl3pPr marL="1143000" indent="-228600" eaLnBrk="0" hangingPunct="0">
              <a:spcBef>
                <a:spcPct val="20000"/>
              </a:spcBef>
              <a:buFont typeface="Arial" charset="0"/>
              <a:buChar char="•"/>
              <a:defRPr sz="1600">
                <a:solidFill>
                  <a:schemeClr val="tx1"/>
                </a:solidFill>
                <a:latin typeface="Arial" charset="0"/>
                <a:cs typeface="Arial" charset="0"/>
              </a:defRPr>
            </a:lvl3pPr>
            <a:lvl4pPr marL="1600200" indent="-228600" eaLnBrk="0" hangingPunct="0">
              <a:spcBef>
                <a:spcPct val="20000"/>
              </a:spcBef>
              <a:buFont typeface="Arial" charset="0"/>
              <a:buChar char="–"/>
              <a:defRPr sz="1400">
                <a:solidFill>
                  <a:schemeClr val="tx1"/>
                </a:solidFill>
                <a:latin typeface="Arial" charset="0"/>
                <a:cs typeface="Arial" charset="0"/>
              </a:defRPr>
            </a:lvl4pPr>
            <a:lvl5pPr marL="2057400" indent="-228600" eaLnBrk="0" hangingPunct="0">
              <a:spcBef>
                <a:spcPct val="20000"/>
              </a:spcBef>
              <a:buFont typeface="Arial" charset="0"/>
              <a:buChar char="»"/>
              <a:defRPr sz="14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9pPr>
          </a:lstStyle>
          <a:p>
            <a:pPr eaLnBrk="1" hangingPunct="1">
              <a:spcBef>
                <a:spcPct val="0"/>
              </a:spcBef>
              <a:buFontTx/>
              <a:buNone/>
            </a:pPr>
            <a:endParaRPr lang="en-CA" altLang="en-US"/>
          </a:p>
        </p:txBody>
      </p:sp>
      <p:sp>
        <p:nvSpPr>
          <p:cNvPr id="11270" name="Oval 7"/>
          <p:cNvSpPr>
            <a:spLocks noChangeArrowheads="1"/>
          </p:cNvSpPr>
          <p:nvPr/>
        </p:nvSpPr>
        <p:spPr bwMode="auto">
          <a:xfrm>
            <a:off x="4156364" y="5141913"/>
            <a:ext cx="215900" cy="215900"/>
          </a:xfrm>
          <a:prstGeom prst="ellipse">
            <a:avLst/>
          </a:prstGeom>
          <a:solidFill>
            <a:schemeClr val="bg2">
              <a:lumMod val="40000"/>
              <a:lumOff val="60000"/>
            </a:schemeClr>
          </a:solidFill>
          <a:ln w="9525">
            <a:solidFill>
              <a:schemeClr val="tx1"/>
            </a:solidFill>
            <a:round/>
            <a:headEnd/>
            <a:tailEnd/>
          </a:ln>
        </p:spPr>
        <p:txBody>
          <a:bodyPr wrap="none" lIns="91429" tIns="45714" rIns="91429" bIns="45714" anchor="ctr"/>
          <a:lstStyle>
            <a:lvl1pPr eaLnBrk="0" hangingPunct="0">
              <a:spcBef>
                <a:spcPct val="20000"/>
              </a:spcBef>
              <a:buFont typeface="Arial" charset="0"/>
              <a:buChar char="•"/>
              <a:defRPr sz="2000">
                <a:solidFill>
                  <a:schemeClr val="tx1"/>
                </a:solidFill>
                <a:latin typeface="Arial" charset="0"/>
                <a:cs typeface="Arial" charset="0"/>
              </a:defRPr>
            </a:lvl1pPr>
            <a:lvl2pPr marL="742950" indent="-285750" eaLnBrk="0" hangingPunct="0">
              <a:spcBef>
                <a:spcPct val="20000"/>
              </a:spcBef>
              <a:buFont typeface="Arial" charset="0"/>
              <a:buChar char="–"/>
              <a:defRPr>
                <a:solidFill>
                  <a:schemeClr val="tx1"/>
                </a:solidFill>
                <a:latin typeface="Arial" charset="0"/>
                <a:cs typeface="Arial" charset="0"/>
              </a:defRPr>
            </a:lvl2pPr>
            <a:lvl3pPr marL="1143000" indent="-228600" eaLnBrk="0" hangingPunct="0">
              <a:spcBef>
                <a:spcPct val="20000"/>
              </a:spcBef>
              <a:buFont typeface="Arial" charset="0"/>
              <a:buChar char="•"/>
              <a:defRPr sz="1600">
                <a:solidFill>
                  <a:schemeClr val="tx1"/>
                </a:solidFill>
                <a:latin typeface="Arial" charset="0"/>
                <a:cs typeface="Arial" charset="0"/>
              </a:defRPr>
            </a:lvl3pPr>
            <a:lvl4pPr marL="1600200" indent="-228600" eaLnBrk="0" hangingPunct="0">
              <a:spcBef>
                <a:spcPct val="20000"/>
              </a:spcBef>
              <a:buFont typeface="Arial" charset="0"/>
              <a:buChar char="–"/>
              <a:defRPr sz="1400">
                <a:solidFill>
                  <a:schemeClr val="tx1"/>
                </a:solidFill>
                <a:latin typeface="Arial" charset="0"/>
                <a:cs typeface="Arial" charset="0"/>
              </a:defRPr>
            </a:lvl4pPr>
            <a:lvl5pPr marL="2057400" indent="-228600" eaLnBrk="0" hangingPunct="0">
              <a:spcBef>
                <a:spcPct val="20000"/>
              </a:spcBef>
              <a:buFont typeface="Arial" charset="0"/>
              <a:buChar char="»"/>
              <a:defRPr sz="14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9pPr>
          </a:lstStyle>
          <a:p>
            <a:pPr eaLnBrk="1" hangingPunct="1">
              <a:spcBef>
                <a:spcPct val="0"/>
              </a:spcBef>
              <a:buFontTx/>
              <a:buNone/>
            </a:pPr>
            <a:endParaRPr lang="en-CA" altLang="en-US"/>
          </a:p>
        </p:txBody>
      </p:sp>
      <p:sp>
        <p:nvSpPr>
          <p:cNvPr id="11271" name="Oval 8"/>
          <p:cNvSpPr>
            <a:spLocks noChangeArrowheads="1"/>
          </p:cNvSpPr>
          <p:nvPr/>
        </p:nvSpPr>
        <p:spPr bwMode="auto">
          <a:xfrm>
            <a:off x="6011863" y="5137150"/>
            <a:ext cx="215900" cy="215900"/>
          </a:xfrm>
          <a:prstGeom prst="ellipse">
            <a:avLst/>
          </a:prstGeom>
          <a:solidFill>
            <a:srgbClr val="008000"/>
          </a:solidFill>
          <a:ln w="9525">
            <a:solidFill>
              <a:schemeClr val="tx1"/>
            </a:solidFill>
            <a:round/>
            <a:headEnd/>
            <a:tailEnd/>
          </a:ln>
        </p:spPr>
        <p:txBody>
          <a:bodyPr wrap="none" lIns="91429" tIns="45714" rIns="91429" bIns="45714" anchor="ctr"/>
          <a:lstStyle>
            <a:lvl1pPr eaLnBrk="0" hangingPunct="0">
              <a:spcBef>
                <a:spcPct val="20000"/>
              </a:spcBef>
              <a:buFont typeface="Arial" charset="0"/>
              <a:buChar char="•"/>
              <a:defRPr sz="2000">
                <a:solidFill>
                  <a:schemeClr val="tx1"/>
                </a:solidFill>
                <a:latin typeface="Arial" charset="0"/>
                <a:cs typeface="Arial" charset="0"/>
              </a:defRPr>
            </a:lvl1pPr>
            <a:lvl2pPr marL="742950" indent="-285750" eaLnBrk="0" hangingPunct="0">
              <a:spcBef>
                <a:spcPct val="20000"/>
              </a:spcBef>
              <a:buFont typeface="Arial" charset="0"/>
              <a:buChar char="–"/>
              <a:defRPr>
                <a:solidFill>
                  <a:schemeClr val="tx1"/>
                </a:solidFill>
                <a:latin typeface="Arial" charset="0"/>
                <a:cs typeface="Arial" charset="0"/>
              </a:defRPr>
            </a:lvl2pPr>
            <a:lvl3pPr marL="1143000" indent="-228600" eaLnBrk="0" hangingPunct="0">
              <a:spcBef>
                <a:spcPct val="20000"/>
              </a:spcBef>
              <a:buFont typeface="Arial" charset="0"/>
              <a:buChar char="•"/>
              <a:defRPr sz="1600">
                <a:solidFill>
                  <a:schemeClr val="tx1"/>
                </a:solidFill>
                <a:latin typeface="Arial" charset="0"/>
                <a:cs typeface="Arial" charset="0"/>
              </a:defRPr>
            </a:lvl3pPr>
            <a:lvl4pPr marL="1600200" indent="-228600" eaLnBrk="0" hangingPunct="0">
              <a:spcBef>
                <a:spcPct val="20000"/>
              </a:spcBef>
              <a:buFont typeface="Arial" charset="0"/>
              <a:buChar char="–"/>
              <a:defRPr sz="1400">
                <a:solidFill>
                  <a:schemeClr val="tx1"/>
                </a:solidFill>
                <a:latin typeface="Arial" charset="0"/>
                <a:cs typeface="Arial" charset="0"/>
              </a:defRPr>
            </a:lvl4pPr>
            <a:lvl5pPr marL="2057400" indent="-228600" eaLnBrk="0" hangingPunct="0">
              <a:spcBef>
                <a:spcPct val="20000"/>
              </a:spcBef>
              <a:buFont typeface="Arial" charset="0"/>
              <a:buChar char="»"/>
              <a:defRPr sz="14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9pPr>
          </a:lstStyle>
          <a:p>
            <a:pPr eaLnBrk="1" hangingPunct="1">
              <a:spcBef>
                <a:spcPct val="0"/>
              </a:spcBef>
              <a:buFontTx/>
              <a:buNone/>
            </a:pPr>
            <a:endParaRPr lang="en-CA" altLang="en-US"/>
          </a:p>
        </p:txBody>
      </p:sp>
      <p:sp>
        <p:nvSpPr>
          <p:cNvPr id="11272" name="TextBox 7"/>
          <p:cNvSpPr txBox="1">
            <a:spLocks noChangeArrowheads="1"/>
          </p:cNvSpPr>
          <p:nvPr/>
        </p:nvSpPr>
        <p:spPr bwMode="auto">
          <a:xfrm>
            <a:off x="179388" y="682849"/>
            <a:ext cx="753710"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spcBef>
                <a:spcPct val="20000"/>
              </a:spcBef>
              <a:buFont typeface="Arial" charset="0"/>
              <a:buChar char="•"/>
              <a:defRPr sz="2000">
                <a:solidFill>
                  <a:schemeClr val="tx1"/>
                </a:solidFill>
                <a:latin typeface="Arial" charset="0"/>
                <a:cs typeface="Arial" charset="0"/>
              </a:defRPr>
            </a:lvl1pPr>
            <a:lvl2pPr marL="742950" indent="-285750" eaLnBrk="0" hangingPunct="0">
              <a:spcBef>
                <a:spcPct val="20000"/>
              </a:spcBef>
              <a:buFont typeface="Arial" charset="0"/>
              <a:buChar char="–"/>
              <a:defRPr>
                <a:solidFill>
                  <a:schemeClr val="tx1"/>
                </a:solidFill>
                <a:latin typeface="Arial" charset="0"/>
                <a:cs typeface="Arial" charset="0"/>
              </a:defRPr>
            </a:lvl2pPr>
            <a:lvl3pPr marL="1143000" indent="-228600" eaLnBrk="0" hangingPunct="0">
              <a:spcBef>
                <a:spcPct val="20000"/>
              </a:spcBef>
              <a:buFont typeface="Arial" charset="0"/>
              <a:buChar char="•"/>
              <a:defRPr sz="1600">
                <a:solidFill>
                  <a:schemeClr val="tx1"/>
                </a:solidFill>
                <a:latin typeface="Arial" charset="0"/>
                <a:cs typeface="Arial" charset="0"/>
              </a:defRPr>
            </a:lvl3pPr>
            <a:lvl4pPr marL="1600200" indent="-228600" eaLnBrk="0" hangingPunct="0">
              <a:spcBef>
                <a:spcPct val="20000"/>
              </a:spcBef>
              <a:buFont typeface="Arial" charset="0"/>
              <a:buChar char="–"/>
              <a:defRPr sz="1400">
                <a:solidFill>
                  <a:schemeClr val="tx1"/>
                </a:solidFill>
                <a:latin typeface="Arial" charset="0"/>
                <a:cs typeface="Arial" charset="0"/>
              </a:defRPr>
            </a:lvl4pPr>
            <a:lvl5pPr marL="2057400" indent="-228600" eaLnBrk="0" hangingPunct="0">
              <a:spcBef>
                <a:spcPct val="20000"/>
              </a:spcBef>
              <a:buFont typeface="Arial" charset="0"/>
              <a:buChar char="»"/>
              <a:defRPr sz="14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9pPr>
          </a:lstStyle>
          <a:p>
            <a:pPr eaLnBrk="1" hangingPunct="1">
              <a:spcBef>
                <a:spcPct val="0"/>
              </a:spcBef>
              <a:buFontTx/>
              <a:buNone/>
            </a:pPr>
            <a:r>
              <a:rPr lang="en-CA" altLang="en-US" dirty="0"/>
              <a:t>5.1.1</a:t>
            </a:r>
          </a:p>
        </p:txBody>
      </p:sp>
    </p:spTree>
    <p:extLst>
      <p:ext uri="{BB962C8B-B14F-4D97-AF65-F5344CB8AC3E}">
        <p14:creationId xmlns:p14="http://schemas.microsoft.com/office/powerpoint/2010/main" xmlns="" val="187312780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a:spLocks/>
          </p:cNvSpPr>
          <p:nvPr/>
        </p:nvSpPr>
        <p:spPr>
          <a:xfrm>
            <a:off x="69273" y="264971"/>
            <a:ext cx="9074727" cy="815608"/>
          </a:xfrm>
          <a:prstGeom prst="rect">
            <a:avLst/>
          </a:prstGeom>
        </p:spPr>
        <p:txBody>
          <a:bodyPr vert="horz" wrap="square" lIns="0" tIns="0" rIns="0" bIns="0" rtlCol="0">
            <a:spAutoFit/>
          </a:bodyPr>
          <a:lstStyle>
            <a:lvl1pPr algn="l" defTabSz="1018783" rtl="0" eaLnBrk="1" latinLnBrk="0" hangingPunct="1">
              <a:lnSpc>
                <a:spcPct val="90000"/>
              </a:lnSpc>
              <a:spcBef>
                <a:spcPct val="0"/>
              </a:spcBef>
              <a:buNone/>
              <a:defRPr lang="en-US" sz="5300" b="0" kern="1200" cap="none" spc="-167" dirty="0" smtClean="0">
                <a:ln w="3175">
                  <a:noFill/>
                </a:ln>
                <a:solidFill>
                  <a:srgbClr val="993300"/>
                </a:solidFill>
                <a:effectLst>
                  <a:outerShdw blurRad="38100" dist="38100" dir="2700000" algn="tl">
                    <a:srgbClr val="000000">
                      <a:alpha val="43137"/>
                    </a:srgbClr>
                  </a:outerShdw>
                </a:effectLst>
                <a:latin typeface="+mj-lt"/>
                <a:ea typeface="+mn-ea"/>
                <a:cs typeface="Arial" charset="0"/>
              </a:defRPr>
            </a:lvl1pPr>
          </a:lstStyle>
          <a:p>
            <a:pPr marL="19375">
              <a:lnSpc>
                <a:spcPct val="100000"/>
              </a:lnSpc>
            </a:pPr>
            <a:r>
              <a:rPr lang="en-US" spc="-4" dirty="0"/>
              <a:t>Introduction</a:t>
            </a:r>
            <a:endParaRPr lang="en-US" dirty="0"/>
          </a:p>
        </p:txBody>
      </p:sp>
      <p:sp>
        <p:nvSpPr>
          <p:cNvPr id="7" name="Text Box 32"/>
          <p:cNvSpPr txBox="1">
            <a:spLocks noChangeArrowheads="1"/>
          </p:cNvSpPr>
          <p:nvPr/>
        </p:nvSpPr>
        <p:spPr bwMode="auto">
          <a:xfrm>
            <a:off x="69273" y="1344706"/>
            <a:ext cx="9005455" cy="46758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82058" tIns="41029" rIns="82058" bIns="41029">
            <a:spAutoFit/>
          </a:bodyPr>
          <a:ls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lgn="just"/>
            <a:r>
              <a:rPr lang="en-US" altLang="en-US" sz="2500" b="1" dirty="0" smtClean="0"/>
              <a:t>Till now, we have seen linear data structures</a:t>
            </a:r>
            <a:endParaRPr lang="en-US" altLang="en-US" sz="2500" dirty="0"/>
          </a:p>
        </p:txBody>
      </p:sp>
      <p:pic>
        <p:nvPicPr>
          <p:cNvPr id="18" name="Picture 1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394363" y="2353236"/>
            <a:ext cx="1870364" cy="1301574"/>
          </a:xfrm>
          <a:prstGeom prst="rect">
            <a:avLst/>
          </a:prstGeom>
        </p:spPr>
      </p:pic>
      <p:sp>
        <p:nvSpPr>
          <p:cNvPr id="19" name="Rectangle 18"/>
          <p:cNvSpPr/>
          <p:nvPr/>
        </p:nvSpPr>
        <p:spPr>
          <a:xfrm>
            <a:off x="3875293" y="3765177"/>
            <a:ext cx="835253" cy="434509"/>
          </a:xfrm>
          <a:prstGeom prst="rect">
            <a:avLst/>
          </a:prstGeom>
          <a:ln>
            <a:solidFill>
              <a:schemeClr val="accent3">
                <a:lumMod val="60000"/>
                <a:lumOff val="40000"/>
              </a:schemeClr>
            </a:solidFill>
          </a:ln>
        </p:spPr>
        <p:txBody>
          <a:bodyPr wrap="none" lIns="82058" tIns="41029" rIns="82058" bIns="41029">
            <a:spAutoFit/>
          </a:bodyPr>
          <a:lstStyle/>
          <a:p>
            <a:r>
              <a:rPr lang="en-US" altLang="en-US" sz="2300" b="1" dirty="0"/>
              <a:t>Stack</a:t>
            </a:r>
            <a:endParaRPr lang="en-US" sz="2300" dirty="0"/>
          </a:p>
        </p:txBody>
      </p:sp>
      <p:pic>
        <p:nvPicPr>
          <p:cNvPr id="20" name="Picture 6" descr="C:\Users\dwharder\Desktop\r3.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788727" y="2329132"/>
            <a:ext cx="1870364" cy="13015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 name="Rectangle 20"/>
          <p:cNvSpPr/>
          <p:nvPr/>
        </p:nvSpPr>
        <p:spPr>
          <a:xfrm>
            <a:off x="6927273" y="3697941"/>
            <a:ext cx="1651444" cy="434509"/>
          </a:xfrm>
          <a:prstGeom prst="rect">
            <a:avLst/>
          </a:prstGeom>
          <a:ln>
            <a:solidFill>
              <a:schemeClr val="accent3">
                <a:lumMod val="60000"/>
                <a:lumOff val="40000"/>
              </a:schemeClr>
            </a:solidFill>
          </a:ln>
        </p:spPr>
        <p:txBody>
          <a:bodyPr wrap="none" lIns="82058" tIns="41029" rIns="82058" bIns="41029">
            <a:spAutoFit/>
          </a:bodyPr>
          <a:lstStyle/>
          <a:p>
            <a:r>
              <a:rPr lang="en-US" altLang="en-US" sz="2300" b="1" dirty="0"/>
              <a:t>List (Arrays)</a:t>
            </a:r>
            <a:endParaRPr lang="en-US" sz="2300" dirty="0"/>
          </a:p>
        </p:txBody>
      </p:sp>
      <p:pic>
        <p:nvPicPr>
          <p:cNvPr id="22" name="Picture 2" descr="http://upload.wikimedia.org/wikipedia/commons/thumb/5/52/Data_Queue.svg/1280px-Data_Queue.svg.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07819" y="2261991"/>
            <a:ext cx="2770909" cy="1512424"/>
          </a:xfrm>
          <a:prstGeom prst="rect">
            <a:avLst/>
          </a:prstGeom>
          <a:noFill/>
          <a:extLst>
            <a:ext uri="{909E8E84-426E-40DD-AFC4-6F175D3DCCD1}">
              <a14:hiddenFill xmlns:a14="http://schemas.microsoft.com/office/drawing/2010/main" xmlns="">
                <a:solidFill>
                  <a:srgbClr val="FFFFFF"/>
                </a:solidFill>
              </a14:hiddenFill>
            </a:ext>
          </a:extLst>
        </p:spPr>
      </p:pic>
      <p:pic>
        <p:nvPicPr>
          <p:cNvPr id="23" name="Picture 2"/>
          <p:cNvPicPr>
            <a:picLocks noChangeAspect="1" noChangeArrowheads="1"/>
          </p:cNvPicPr>
          <p:nvPr/>
        </p:nvPicPr>
        <p:blipFill>
          <a:blip r:embed="rId6" cstate="print">
            <a:extLst>
              <a:ext uri="{28A0092B-C50C-407E-A947-70E740481C1C}">
                <a14:useLocalDpi xmlns:a14="http://schemas.microsoft.com/office/drawing/2010/main" xmlns="" val="0"/>
              </a:ext>
            </a:extLst>
          </a:blip>
          <a:srcRect l="36961" t="75703" r="15195" b="13458"/>
          <a:stretch>
            <a:fillRect/>
          </a:stretch>
        </p:blipFill>
        <p:spPr bwMode="auto">
          <a:xfrm>
            <a:off x="1058864" y="4706471"/>
            <a:ext cx="6821487" cy="808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 name="Rectangle 23"/>
          <p:cNvSpPr/>
          <p:nvPr/>
        </p:nvSpPr>
        <p:spPr>
          <a:xfrm>
            <a:off x="1108364" y="3765177"/>
            <a:ext cx="1008726" cy="434509"/>
          </a:xfrm>
          <a:prstGeom prst="rect">
            <a:avLst/>
          </a:prstGeom>
          <a:ln>
            <a:solidFill>
              <a:schemeClr val="accent3">
                <a:lumMod val="60000"/>
                <a:lumOff val="40000"/>
              </a:schemeClr>
            </a:solidFill>
          </a:ln>
        </p:spPr>
        <p:txBody>
          <a:bodyPr wrap="none" lIns="82058" tIns="41029" rIns="82058" bIns="41029">
            <a:spAutoFit/>
          </a:bodyPr>
          <a:lstStyle/>
          <a:p>
            <a:r>
              <a:rPr lang="en-US" altLang="en-US" sz="2300" b="1" dirty="0"/>
              <a:t>Queue</a:t>
            </a:r>
            <a:endParaRPr lang="en-US" sz="2300" dirty="0"/>
          </a:p>
        </p:txBody>
      </p:sp>
      <p:sp>
        <p:nvSpPr>
          <p:cNvPr id="26" name="Rectangle 25"/>
          <p:cNvSpPr/>
          <p:nvPr/>
        </p:nvSpPr>
        <p:spPr>
          <a:xfrm>
            <a:off x="3740727" y="5647765"/>
            <a:ext cx="1480884" cy="434509"/>
          </a:xfrm>
          <a:prstGeom prst="rect">
            <a:avLst/>
          </a:prstGeom>
          <a:ln>
            <a:solidFill>
              <a:schemeClr val="accent3">
                <a:lumMod val="60000"/>
                <a:lumOff val="40000"/>
              </a:schemeClr>
            </a:solidFill>
          </a:ln>
        </p:spPr>
        <p:txBody>
          <a:bodyPr wrap="none" lIns="82058" tIns="41029" rIns="82058" bIns="41029">
            <a:spAutoFit/>
          </a:bodyPr>
          <a:lstStyle/>
          <a:p>
            <a:r>
              <a:rPr lang="en-US" altLang="en-US" sz="2300" b="1" dirty="0"/>
              <a:t>Linked List</a:t>
            </a:r>
            <a:endParaRPr lang="en-US" sz="2300" dirty="0"/>
          </a:p>
        </p:txBody>
      </p:sp>
      <p:sp>
        <p:nvSpPr>
          <p:cNvPr id="28" name="Text Box 32"/>
          <p:cNvSpPr txBox="1">
            <a:spLocks noChangeArrowheads="1"/>
          </p:cNvSpPr>
          <p:nvPr/>
        </p:nvSpPr>
        <p:spPr bwMode="auto">
          <a:xfrm>
            <a:off x="69273" y="6261865"/>
            <a:ext cx="9005455" cy="46758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82058" tIns="41029" rIns="82058" bIns="41029">
            <a:spAutoFit/>
          </a:bodyPr>
          <a:ls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lgn="just"/>
            <a:r>
              <a:rPr lang="en-US" altLang="en-US" sz="2500" b="1" dirty="0" smtClean="0"/>
              <a:t>Now, we will learn about a hierarchical data structure - </a:t>
            </a:r>
            <a:r>
              <a:rPr lang="en-US" altLang="en-US" sz="2500" b="1" dirty="0" smtClean="0">
                <a:solidFill>
                  <a:schemeClr val="tx2">
                    <a:lumMod val="75000"/>
                  </a:schemeClr>
                </a:solidFill>
              </a:rPr>
              <a:t>Tree</a:t>
            </a:r>
            <a:endParaRPr lang="en-US" altLang="en-US" sz="2500" dirty="0">
              <a:solidFill>
                <a:schemeClr val="tx2">
                  <a:lumMod val="75000"/>
                </a:schemeClr>
              </a:solidFill>
            </a:endParaRPr>
          </a:p>
        </p:txBody>
      </p:sp>
    </p:spTree>
    <p:extLst>
      <p:ext uri="{BB962C8B-B14F-4D97-AF65-F5344CB8AC3E}">
        <p14:creationId xmlns:p14="http://schemas.microsoft.com/office/powerpoint/2010/main" xmlns="" val="3177634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2" presetClass="entr" presetSubtype="4"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 calcmode="lin" valueType="num">
                                      <p:cBhvr additive="base">
                                        <p:cTn id="10" dur="500" fill="hold"/>
                                        <p:tgtEl>
                                          <p:spTgt spid="18"/>
                                        </p:tgtEl>
                                        <p:attrNameLst>
                                          <p:attrName>ppt_x</p:attrName>
                                        </p:attrNameLst>
                                      </p:cBhvr>
                                      <p:tavLst>
                                        <p:tav tm="0">
                                          <p:val>
                                            <p:strVal val="#ppt_x"/>
                                          </p:val>
                                        </p:tav>
                                        <p:tav tm="100000">
                                          <p:val>
                                            <p:strVal val="#ppt_x"/>
                                          </p:val>
                                        </p:tav>
                                      </p:tavLst>
                                    </p:anim>
                                    <p:anim calcmode="lin" valueType="num">
                                      <p:cBhvr additive="base">
                                        <p:cTn id="11" dur="500" fill="hold"/>
                                        <p:tgtEl>
                                          <p:spTgt spid="18"/>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additive="base">
                                        <p:cTn id="14" dur="500" fill="hold"/>
                                        <p:tgtEl>
                                          <p:spTgt spid="20"/>
                                        </p:tgtEl>
                                        <p:attrNameLst>
                                          <p:attrName>ppt_x</p:attrName>
                                        </p:attrNameLst>
                                      </p:cBhvr>
                                      <p:tavLst>
                                        <p:tav tm="0">
                                          <p:val>
                                            <p:strVal val="#ppt_x"/>
                                          </p:val>
                                        </p:tav>
                                        <p:tav tm="100000">
                                          <p:val>
                                            <p:strVal val="#ppt_x"/>
                                          </p:val>
                                        </p:tav>
                                      </p:tavLst>
                                    </p:anim>
                                    <p:anim calcmode="lin" valueType="num">
                                      <p:cBhvr additive="base">
                                        <p:cTn id="1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smtClean="0">
                <a:latin typeface="Arial" charset="0"/>
              </a:rPr>
              <a:t>Empty Node</a:t>
            </a:r>
            <a:endParaRPr lang="en-US" altLang="en-US" dirty="0">
              <a:latin typeface="Arial" charset="0"/>
            </a:endParaRPr>
          </a:p>
        </p:txBody>
      </p:sp>
      <p:sp>
        <p:nvSpPr>
          <p:cNvPr id="12291" name="Rectangle 3"/>
          <p:cNvSpPr>
            <a:spLocks noGrp="1" noChangeArrowheads="1"/>
          </p:cNvSpPr>
          <p:nvPr>
            <p:ph type="body" idx="1"/>
          </p:nvPr>
        </p:nvSpPr>
        <p:spPr>
          <a:xfrm>
            <a:off x="457200" y="1617663"/>
            <a:ext cx="8229600" cy="1102564"/>
          </a:xfrm>
        </p:spPr>
        <p:txBody>
          <a:bodyPr/>
          <a:lstStyle/>
          <a:p>
            <a:pPr algn="just">
              <a:buFont typeface="Arial" charset="0"/>
              <a:buNone/>
            </a:pPr>
            <a:r>
              <a:rPr lang="en-US" altLang="en-US" sz="2500" dirty="0">
                <a:latin typeface="Arial" charset="0"/>
                <a:cs typeface="Arial" charset="0"/>
              </a:rPr>
              <a:t>	An </a:t>
            </a:r>
            <a:r>
              <a:rPr lang="en-US" altLang="en-US" sz="2500" i="1" dirty="0">
                <a:latin typeface="Arial" charset="0"/>
                <a:cs typeface="Arial" charset="0"/>
              </a:rPr>
              <a:t>empty node</a:t>
            </a:r>
            <a:r>
              <a:rPr lang="en-US" altLang="en-US" sz="2500" dirty="0">
                <a:latin typeface="Arial" charset="0"/>
                <a:cs typeface="Arial" charset="0"/>
              </a:rPr>
              <a:t> or a </a:t>
            </a:r>
            <a:r>
              <a:rPr lang="en-US" altLang="en-US" sz="2500" i="1" dirty="0">
                <a:latin typeface="Arial" charset="0"/>
                <a:cs typeface="Arial" charset="0"/>
              </a:rPr>
              <a:t>null sub-tree</a:t>
            </a:r>
            <a:r>
              <a:rPr lang="en-US" altLang="en-US" sz="2500" dirty="0">
                <a:latin typeface="Arial" charset="0"/>
                <a:cs typeface="Arial" charset="0"/>
              </a:rPr>
              <a:t>  is any location where a new leaf node could be appended</a:t>
            </a:r>
          </a:p>
          <a:p>
            <a:pPr algn="just">
              <a:buFontTx/>
              <a:buNone/>
            </a:pPr>
            <a:endParaRPr lang="en-US" altLang="en-US" sz="2500" dirty="0">
              <a:latin typeface="Arial" charset="0"/>
              <a:cs typeface="Arial" charset="0"/>
            </a:endParaRPr>
          </a:p>
        </p:txBody>
      </p:sp>
      <p:pic>
        <p:nvPicPr>
          <p:cNvPr id="12292" name="Picture 5" descr="x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60475" y="3451131"/>
            <a:ext cx="6767513" cy="2062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293" name="TextBox 4"/>
          <p:cNvSpPr txBox="1">
            <a:spLocks noChangeArrowheads="1"/>
          </p:cNvSpPr>
          <p:nvPr/>
        </p:nvSpPr>
        <p:spPr bwMode="auto">
          <a:xfrm>
            <a:off x="179388" y="682849"/>
            <a:ext cx="753710"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spcBef>
                <a:spcPct val="20000"/>
              </a:spcBef>
              <a:buFont typeface="Arial" charset="0"/>
              <a:buChar char="•"/>
              <a:defRPr sz="2000">
                <a:solidFill>
                  <a:schemeClr val="tx1"/>
                </a:solidFill>
                <a:latin typeface="Arial" charset="0"/>
                <a:cs typeface="Arial" charset="0"/>
              </a:defRPr>
            </a:lvl1pPr>
            <a:lvl2pPr marL="742950" indent="-285750" eaLnBrk="0" hangingPunct="0">
              <a:spcBef>
                <a:spcPct val="20000"/>
              </a:spcBef>
              <a:buFont typeface="Arial" charset="0"/>
              <a:buChar char="–"/>
              <a:defRPr>
                <a:solidFill>
                  <a:schemeClr val="tx1"/>
                </a:solidFill>
                <a:latin typeface="Arial" charset="0"/>
                <a:cs typeface="Arial" charset="0"/>
              </a:defRPr>
            </a:lvl2pPr>
            <a:lvl3pPr marL="1143000" indent="-228600" eaLnBrk="0" hangingPunct="0">
              <a:spcBef>
                <a:spcPct val="20000"/>
              </a:spcBef>
              <a:buFont typeface="Arial" charset="0"/>
              <a:buChar char="•"/>
              <a:defRPr sz="1600">
                <a:solidFill>
                  <a:schemeClr val="tx1"/>
                </a:solidFill>
                <a:latin typeface="Arial" charset="0"/>
                <a:cs typeface="Arial" charset="0"/>
              </a:defRPr>
            </a:lvl3pPr>
            <a:lvl4pPr marL="1600200" indent="-228600" eaLnBrk="0" hangingPunct="0">
              <a:spcBef>
                <a:spcPct val="20000"/>
              </a:spcBef>
              <a:buFont typeface="Arial" charset="0"/>
              <a:buChar char="–"/>
              <a:defRPr sz="1400">
                <a:solidFill>
                  <a:schemeClr val="tx1"/>
                </a:solidFill>
                <a:latin typeface="Arial" charset="0"/>
                <a:cs typeface="Arial" charset="0"/>
              </a:defRPr>
            </a:lvl4pPr>
            <a:lvl5pPr marL="2057400" indent="-228600" eaLnBrk="0" hangingPunct="0">
              <a:spcBef>
                <a:spcPct val="20000"/>
              </a:spcBef>
              <a:buFont typeface="Arial" charset="0"/>
              <a:buChar char="»"/>
              <a:defRPr sz="14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9pPr>
          </a:lstStyle>
          <a:p>
            <a:pPr eaLnBrk="1" hangingPunct="1">
              <a:spcBef>
                <a:spcPct val="0"/>
              </a:spcBef>
              <a:buFontTx/>
              <a:buNone/>
            </a:pPr>
            <a:r>
              <a:rPr lang="en-CA" altLang="en-US" dirty="0"/>
              <a:t>5.1.1</a:t>
            </a:r>
          </a:p>
        </p:txBody>
      </p:sp>
    </p:spTree>
    <p:extLst>
      <p:ext uri="{BB962C8B-B14F-4D97-AF65-F5344CB8AC3E}">
        <p14:creationId xmlns:p14="http://schemas.microsoft.com/office/powerpoint/2010/main" xmlns="" val="250023371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7" descr="x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33488" y="2844427"/>
            <a:ext cx="6769100" cy="2063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15" name="Rectangle 2"/>
          <p:cNvSpPr>
            <a:spLocks noGrp="1" noChangeArrowheads="1"/>
          </p:cNvSpPr>
          <p:nvPr>
            <p:ph type="title"/>
          </p:nvPr>
        </p:nvSpPr>
        <p:spPr/>
        <p:txBody>
          <a:bodyPr/>
          <a:lstStyle/>
          <a:p>
            <a:r>
              <a:rPr lang="en-US" altLang="en-US" dirty="0">
                <a:latin typeface="Arial" charset="0"/>
              </a:rPr>
              <a:t>Full Binary Tree</a:t>
            </a:r>
          </a:p>
        </p:txBody>
      </p:sp>
      <p:sp>
        <p:nvSpPr>
          <p:cNvPr id="13316" name="Rectangle 3"/>
          <p:cNvSpPr>
            <a:spLocks noGrp="1" noChangeArrowheads="1"/>
          </p:cNvSpPr>
          <p:nvPr>
            <p:ph type="body" idx="1"/>
          </p:nvPr>
        </p:nvSpPr>
        <p:spPr>
          <a:xfrm>
            <a:off x="381000" y="1239316"/>
            <a:ext cx="8382000" cy="5326515"/>
          </a:xfrm>
        </p:spPr>
        <p:txBody>
          <a:bodyPr>
            <a:normAutofit lnSpcReduction="10000"/>
          </a:bodyPr>
          <a:lstStyle/>
          <a:p>
            <a:pPr marL="396828" lvl="1">
              <a:lnSpc>
                <a:spcPct val="150000"/>
              </a:lnSpc>
              <a:spcBef>
                <a:spcPts val="0"/>
              </a:spcBef>
              <a:buBlip>
                <a:blip r:embed="rId4"/>
              </a:buBlip>
            </a:pPr>
            <a:r>
              <a:rPr lang="en-US" altLang="en-US" sz="2200" dirty="0"/>
              <a:t>A </a:t>
            </a:r>
            <a:r>
              <a:rPr lang="en-US" altLang="en-US" sz="2200" dirty="0"/>
              <a:t>full binary tree is where each node is:</a:t>
            </a:r>
          </a:p>
          <a:p>
            <a:pPr marL="741277" lvl="2">
              <a:lnSpc>
                <a:spcPct val="150000"/>
              </a:lnSpc>
              <a:spcBef>
                <a:spcPts val="0"/>
              </a:spcBef>
              <a:buBlip>
                <a:blip r:embed="rId4"/>
              </a:buBlip>
            </a:pPr>
            <a:r>
              <a:rPr lang="en-US" altLang="en-US" sz="2200" dirty="0"/>
              <a:t>A full node, or</a:t>
            </a:r>
          </a:p>
          <a:p>
            <a:pPr marL="741277" lvl="2">
              <a:lnSpc>
                <a:spcPct val="150000"/>
              </a:lnSpc>
              <a:spcBef>
                <a:spcPts val="0"/>
              </a:spcBef>
              <a:buBlip>
                <a:blip r:embed="rId4"/>
              </a:buBlip>
            </a:pPr>
            <a:r>
              <a:rPr lang="en-US" altLang="en-US" sz="2200" dirty="0"/>
              <a:t>A leaf node</a:t>
            </a:r>
          </a:p>
          <a:p>
            <a:pPr marL="396828" lvl="1">
              <a:lnSpc>
                <a:spcPct val="150000"/>
              </a:lnSpc>
              <a:spcBef>
                <a:spcPts val="0"/>
              </a:spcBef>
              <a:buBlip>
                <a:blip r:embed="rId4"/>
              </a:buBlip>
            </a:pPr>
            <a:endParaRPr lang="en-US" altLang="en-US" sz="2200" dirty="0"/>
          </a:p>
          <a:p>
            <a:pPr marL="396828" lvl="1">
              <a:lnSpc>
                <a:spcPct val="150000"/>
              </a:lnSpc>
              <a:spcBef>
                <a:spcPts val="0"/>
              </a:spcBef>
              <a:buBlip>
                <a:blip r:embed="rId4"/>
              </a:buBlip>
            </a:pPr>
            <a:endParaRPr lang="en-US" altLang="en-US" sz="2200" dirty="0"/>
          </a:p>
          <a:p>
            <a:pPr marL="396828" lvl="1">
              <a:lnSpc>
                <a:spcPct val="150000"/>
              </a:lnSpc>
              <a:spcBef>
                <a:spcPts val="0"/>
              </a:spcBef>
              <a:buBlip>
                <a:blip r:embed="rId4"/>
              </a:buBlip>
            </a:pPr>
            <a:endParaRPr lang="en-US" altLang="en-US" sz="2200" dirty="0"/>
          </a:p>
          <a:p>
            <a:pPr marL="396828" lvl="1">
              <a:lnSpc>
                <a:spcPct val="150000"/>
              </a:lnSpc>
              <a:spcBef>
                <a:spcPts val="0"/>
              </a:spcBef>
              <a:buBlip>
                <a:blip r:embed="rId4"/>
              </a:buBlip>
            </a:pPr>
            <a:endParaRPr lang="en-US" altLang="en-US" sz="2200" dirty="0"/>
          </a:p>
          <a:p>
            <a:pPr marL="396828" lvl="1">
              <a:lnSpc>
                <a:spcPct val="150000"/>
              </a:lnSpc>
              <a:spcBef>
                <a:spcPts val="0"/>
              </a:spcBef>
              <a:buBlip>
                <a:blip r:embed="rId4"/>
              </a:buBlip>
            </a:pPr>
            <a:endParaRPr lang="en-US" altLang="en-US" sz="2200" dirty="0"/>
          </a:p>
          <a:p>
            <a:pPr marL="396828" lvl="1">
              <a:lnSpc>
                <a:spcPct val="150000"/>
              </a:lnSpc>
              <a:spcBef>
                <a:spcPts val="0"/>
              </a:spcBef>
              <a:buBlip>
                <a:blip r:embed="rId4"/>
              </a:buBlip>
            </a:pPr>
            <a:r>
              <a:rPr lang="en-US" altLang="en-US" sz="2200" dirty="0"/>
              <a:t>These </a:t>
            </a:r>
            <a:r>
              <a:rPr lang="en-US" altLang="en-US" sz="2200" dirty="0"/>
              <a:t>have applications in</a:t>
            </a:r>
          </a:p>
          <a:p>
            <a:pPr marL="741277" lvl="2">
              <a:lnSpc>
                <a:spcPct val="150000"/>
              </a:lnSpc>
              <a:spcBef>
                <a:spcPts val="0"/>
              </a:spcBef>
              <a:buBlip>
                <a:blip r:embed="rId4"/>
              </a:buBlip>
            </a:pPr>
            <a:r>
              <a:rPr lang="en-US" altLang="en-US" sz="2200" dirty="0"/>
              <a:t>Expression trees</a:t>
            </a:r>
          </a:p>
          <a:p>
            <a:pPr marL="741277" lvl="2">
              <a:lnSpc>
                <a:spcPct val="150000"/>
              </a:lnSpc>
              <a:spcBef>
                <a:spcPts val="0"/>
              </a:spcBef>
              <a:buBlip>
                <a:blip r:embed="rId4"/>
              </a:buBlip>
            </a:pPr>
            <a:r>
              <a:rPr lang="en-US" altLang="en-US" sz="2200" dirty="0"/>
              <a:t>Huffman encoding</a:t>
            </a:r>
          </a:p>
        </p:txBody>
      </p:sp>
      <p:sp>
        <p:nvSpPr>
          <p:cNvPr id="13317" name="TextBox 4"/>
          <p:cNvSpPr txBox="1">
            <a:spLocks noChangeArrowheads="1"/>
          </p:cNvSpPr>
          <p:nvPr/>
        </p:nvSpPr>
        <p:spPr bwMode="auto">
          <a:xfrm>
            <a:off x="179388" y="682849"/>
            <a:ext cx="753710"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spcBef>
                <a:spcPct val="20000"/>
              </a:spcBef>
              <a:buFont typeface="Arial" charset="0"/>
              <a:buChar char="•"/>
              <a:defRPr sz="2000">
                <a:solidFill>
                  <a:schemeClr val="tx1"/>
                </a:solidFill>
                <a:latin typeface="Arial" charset="0"/>
                <a:cs typeface="Arial" charset="0"/>
              </a:defRPr>
            </a:lvl1pPr>
            <a:lvl2pPr marL="742950" indent="-285750" eaLnBrk="0" hangingPunct="0">
              <a:spcBef>
                <a:spcPct val="20000"/>
              </a:spcBef>
              <a:buFont typeface="Arial" charset="0"/>
              <a:buChar char="–"/>
              <a:defRPr>
                <a:solidFill>
                  <a:schemeClr val="tx1"/>
                </a:solidFill>
                <a:latin typeface="Arial" charset="0"/>
                <a:cs typeface="Arial" charset="0"/>
              </a:defRPr>
            </a:lvl2pPr>
            <a:lvl3pPr marL="1143000" indent="-228600" eaLnBrk="0" hangingPunct="0">
              <a:spcBef>
                <a:spcPct val="20000"/>
              </a:spcBef>
              <a:buFont typeface="Arial" charset="0"/>
              <a:buChar char="•"/>
              <a:defRPr sz="1600">
                <a:solidFill>
                  <a:schemeClr val="tx1"/>
                </a:solidFill>
                <a:latin typeface="Arial" charset="0"/>
                <a:cs typeface="Arial" charset="0"/>
              </a:defRPr>
            </a:lvl3pPr>
            <a:lvl4pPr marL="1600200" indent="-228600" eaLnBrk="0" hangingPunct="0">
              <a:spcBef>
                <a:spcPct val="20000"/>
              </a:spcBef>
              <a:buFont typeface="Arial" charset="0"/>
              <a:buChar char="–"/>
              <a:defRPr sz="1400">
                <a:solidFill>
                  <a:schemeClr val="tx1"/>
                </a:solidFill>
                <a:latin typeface="Arial" charset="0"/>
                <a:cs typeface="Arial" charset="0"/>
              </a:defRPr>
            </a:lvl4pPr>
            <a:lvl5pPr marL="2057400" indent="-228600" eaLnBrk="0" hangingPunct="0">
              <a:spcBef>
                <a:spcPct val="20000"/>
              </a:spcBef>
              <a:buFont typeface="Arial" charset="0"/>
              <a:buChar char="»"/>
              <a:defRPr sz="14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9pPr>
          </a:lstStyle>
          <a:p>
            <a:pPr eaLnBrk="1" hangingPunct="1">
              <a:spcBef>
                <a:spcPct val="0"/>
              </a:spcBef>
              <a:buFontTx/>
              <a:buNone/>
            </a:pPr>
            <a:r>
              <a:rPr lang="en-CA" altLang="en-US" dirty="0"/>
              <a:t>5.1.1</a:t>
            </a:r>
          </a:p>
        </p:txBody>
      </p:sp>
    </p:spTree>
    <p:extLst>
      <p:ext uri="{BB962C8B-B14F-4D97-AF65-F5344CB8AC3E}">
        <p14:creationId xmlns:p14="http://schemas.microsoft.com/office/powerpoint/2010/main" xmlns="" val="104511584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altLang="en-US" dirty="0" smtClean="0">
                <a:latin typeface="Arial" charset="0"/>
              </a:rPr>
              <a:t>Applications</a:t>
            </a:r>
            <a:endParaRPr lang="en-US" altLang="en-US" dirty="0">
              <a:latin typeface="Arial" charset="0"/>
            </a:endParaRPr>
          </a:p>
        </p:txBody>
      </p:sp>
      <p:sp>
        <p:nvSpPr>
          <p:cNvPr id="13317" name="TextBox 4"/>
          <p:cNvSpPr txBox="1">
            <a:spLocks noChangeArrowheads="1"/>
          </p:cNvSpPr>
          <p:nvPr/>
        </p:nvSpPr>
        <p:spPr bwMode="auto">
          <a:xfrm>
            <a:off x="179388" y="682849"/>
            <a:ext cx="753710"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spcBef>
                <a:spcPct val="20000"/>
              </a:spcBef>
              <a:buFont typeface="Arial" charset="0"/>
              <a:buChar char="•"/>
              <a:defRPr sz="2000">
                <a:solidFill>
                  <a:schemeClr val="tx1"/>
                </a:solidFill>
                <a:latin typeface="Arial" charset="0"/>
                <a:cs typeface="Arial" charset="0"/>
              </a:defRPr>
            </a:lvl1pPr>
            <a:lvl2pPr marL="742950" indent="-285750" eaLnBrk="0" hangingPunct="0">
              <a:spcBef>
                <a:spcPct val="20000"/>
              </a:spcBef>
              <a:buFont typeface="Arial" charset="0"/>
              <a:buChar char="–"/>
              <a:defRPr>
                <a:solidFill>
                  <a:schemeClr val="tx1"/>
                </a:solidFill>
                <a:latin typeface="Arial" charset="0"/>
                <a:cs typeface="Arial" charset="0"/>
              </a:defRPr>
            </a:lvl2pPr>
            <a:lvl3pPr marL="1143000" indent="-228600" eaLnBrk="0" hangingPunct="0">
              <a:spcBef>
                <a:spcPct val="20000"/>
              </a:spcBef>
              <a:buFont typeface="Arial" charset="0"/>
              <a:buChar char="•"/>
              <a:defRPr sz="1600">
                <a:solidFill>
                  <a:schemeClr val="tx1"/>
                </a:solidFill>
                <a:latin typeface="Arial" charset="0"/>
                <a:cs typeface="Arial" charset="0"/>
              </a:defRPr>
            </a:lvl3pPr>
            <a:lvl4pPr marL="1600200" indent="-228600" eaLnBrk="0" hangingPunct="0">
              <a:spcBef>
                <a:spcPct val="20000"/>
              </a:spcBef>
              <a:buFont typeface="Arial" charset="0"/>
              <a:buChar char="–"/>
              <a:defRPr sz="1400">
                <a:solidFill>
                  <a:schemeClr val="tx1"/>
                </a:solidFill>
                <a:latin typeface="Arial" charset="0"/>
                <a:cs typeface="Arial" charset="0"/>
              </a:defRPr>
            </a:lvl4pPr>
            <a:lvl5pPr marL="2057400" indent="-228600" eaLnBrk="0" hangingPunct="0">
              <a:spcBef>
                <a:spcPct val="20000"/>
              </a:spcBef>
              <a:buFont typeface="Arial" charset="0"/>
              <a:buChar char="»"/>
              <a:defRPr sz="14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9pPr>
          </a:lstStyle>
          <a:p>
            <a:pPr eaLnBrk="1" hangingPunct="1">
              <a:spcBef>
                <a:spcPct val="0"/>
              </a:spcBef>
              <a:buFontTx/>
              <a:buNone/>
            </a:pPr>
            <a:r>
              <a:rPr lang="en-CA" altLang="en-US" dirty="0"/>
              <a:t>5.1.1</a:t>
            </a:r>
          </a:p>
        </p:txBody>
      </p:sp>
      <p:sp>
        <p:nvSpPr>
          <p:cNvPr id="7" name="Rectangle 3"/>
          <p:cNvSpPr txBox="1">
            <a:spLocks noChangeArrowheads="1"/>
          </p:cNvSpPr>
          <p:nvPr/>
        </p:nvSpPr>
        <p:spPr>
          <a:xfrm>
            <a:off x="381000" y="1239316"/>
            <a:ext cx="8382000" cy="2562240"/>
          </a:xfrm>
          <a:prstGeom prst="rect">
            <a:avLst/>
          </a:prstGeom>
        </p:spPr>
        <p:txBody>
          <a:bodyPr vert="horz" lIns="0" tIns="0" rIns="0" bIns="0" rtlCol="0">
            <a:spAutoFit/>
          </a:bodyPr>
          <a:lstStyle>
            <a:lvl1pPr marL="442198" indent="-442198" algn="l" defTabSz="1018783" rtl="0" eaLnBrk="1" latinLnBrk="0" hangingPunct="1">
              <a:lnSpc>
                <a:spcPct val="90000"/>
              </a:lnSpc>
              <a:spcBef>
                <a:spcPct val="20000"/>
              </a:spcBef>
              <a:buFontTx/>
              <a:buBlip>
                <a:blip r:embed="rId3"/>
              </a:buBlip>
              <a:defRPr sz="3600" kern="1200">
                <a:solidFill>
                  <a:schemeClr val="tx1"/>
                </a:solidFill>
                <a:latin typeface="+mn-lt"/>
                <a:ea typeface="+mn-ea"/>
                <a:cs typeface="+mn-cs"/>
              </a:defRPr>
            </a:lvl1pPr>
            <a:lvl2pPr marL="1018824" indent="-442198" algn="l" defTabSz="1018783" rtl="0" eaLnBrk="1" latinLnBrk="0" hangingPunct="1">
              <a:lnSpc>
                <a:spcPct val="90000"/>
              </a:lnSpc>
              <a:spcBef>
                <a:spcPct val="20000"/>
              </a:spcBef>
              <a:buFontTx/>
              <a:buBlip>
                <a:blip r:embed="rId4"/>
              </a:buBlip>
              <a:defRPr sz="3100" kern="1200">
                <a:solidFill>
                  <a:schemeClr val="tx1"/>
                </a:solidFill>
                <a:latin typeface="+mn-lt"/>
                <a:ea typeface="+mn-ea"/>
                <a:cs typeface="+mn-cs"/>
              </a:defRPr>
            </a:lvl2pPr>
            <a:lvl3pPr marL="1402653" indent="-383829"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3pPr>
            <a:lvl4pPr marL="1788250" indent="-385597"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4pPr>
            <a:lvl5pPr marL="2163234" indent="-374984"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5pPr>
            <a:lvl6pPr marL="2801655"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047"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439"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9831"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396828" lvl="1">
              <a:lnSpc>
                <a:spcPct val="150000"/>
              </a:lnSpc>
              <a:spcBef>
                <a:spcPts val="0"/>
              </a:spcBef>
              <a:buBlip>
                <a:blip r:embed="rId3"/>
              </a:buBlip>
            </a:pPr>
            <a:r>
              <a:rPr lang="en-US" altLang="en-US" sz="2700" dirty="0" smtClean="0"/>
              <a:t>Expression Tree (a)</a:t>
            </a:r>
          </a:p>
          <a:p>
            <a:pPr marL="396828" lvl="1">
              <a:lnSpc>
                <a:spcPct val="150000"/>
              </a:lnSpc>
              <a:spcBef>
                <a:spcPts val="0"/>
              </a:spcBef>
              <a:buBlip>
                <a:blip r:embed="rId3"/>
              </a:buBlip>
            </a:pPr>
            <a:r>
              <a:rPr lang="en-US" altLang="en-US" sz="2700" dirty="0" smtClean="0"/>
              <a:t>Huffman Coding Tree (b)</a:t>
            </a:r>
          </a:p>
          <a:p>
            <a:pPr marL="396828" lvl="1">
              <a:lnSpc>
                <a:spcPct val="150000"/>
              </a:lnSpc>
              <a:spcBef>
                <a:spcPts val="0"/>
              </a:spcBef>
              <a:buBlip>
                <a:blip r:embed="rId3"/>
              </a:buBlip>
            </a:pPr>
            <a:r>
              <a:rPr lang="en-US" altLang="en-US" sz="2700" dirty="0" smtClean="0"/>
              <a:t>Binary Search Tress</a:t>
            </a:r>
          </a:p>
          <a:p>
            <a:pPr marL="0" lvl="1" indent="0">
              <a:lnSpc>
                <a:spcPct val="150000"/>
              </a:lnSpc>
              <a:spcBef>
                <a:spcPts val="0"/>
              </a:spcBef>
              <a:buNone/>
            </a:pPr>
            <a:r>
              <a:rPr lang="en-US" altLang="en-US" sz="2700" dirty="0"/>
              <a:t>a</a:t>
            </a:r>
            <a:r>
              <a:rPr lang="en-US" altLang="en-US" sz="2700" dirty="0" smtClean="0"/>
              <a:t>nd so on…..</a:t>
            </a:r>
          </a:p>
        </p:txBody>
      </p:sp>
      <p:pic>
        <p:nvPicPr>
          <p:cNvPr id="4098" name="Picture 2"/>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l="33862" t="16076" r="44033" b="64991"/>
          <a:stretch/>
        </p:blipFill>
        <p:spPr bwMode="auto">
          <a:xfrm>
            <a:off x="4918364" y="1479177"/>
            <a:ext cx="4053310" cy="189440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57939245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TextBox 4"/>
          <p:cNvSpPr txBox="1">
            <a:spLocks noChangeArrowheads="1"/>
          </p:cNvSpPr>
          <p:nvPr/>
        </p:nvSpPr>
        <p:spPr bwMode="auto">
          <a:xfrm>
            <a:off x="179388" y="682849"/>
            <a:ext cx="753710"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spcBef>
                <a:spcPct val="20000"/>
              </a:spcBef>
              <a:buFont typeface="Arial" charset="0"/>
              <a:buChar char="•"/>
              <a:defRPr sz="2000">
                <a:solidFill>
                  <a:schemeClr val="tx1"/>
                </a:solidFill>
                <a:latin typeface="Arial" charset="0"/>
                <a:cs typeface="Arial" charset="0"/>
              </a:defRPr>
            </a:lvl1pPr>
            <a:lvl2pPr marL="742950" indent="-285750" eaLnBrk="0" hangingPunct="0">
              <a:spcBef>
                <a:spcPct val="20000"/>
              </a:spcBef>
              <a:buFont typeface="Arial" charset="0"/>
              <a:buChar char="–"/>
              <a:defRPr>
                <a:solidFill>
                  <a:schemeClr val="tx1"/>
                </a:solidFill>
                <a:latin typeface="Arial" charset="0"/>
                <a:cs typeface="Arial" charset="0"/>
              </a:defRPr>
            </a:lvl2pPr>
            <a:lvl3pPr marL="1143000" indent="-228600" eaLnBrk="0" hangingPunct="0">
              <a:spcBef>
                <a:spcPct val="20000"/>
              </a:spcBef>
              <a:buFont typeface="Arial" charset="0"/>
              <a:buChar char="•"/>
              <a:defRPr sz="1600">
                <a:solidFill>
                  <a:schemeClr val="tx1"/>
                </a:solidFill>
                <a:latin typeface="Arial" charset="0"/>
                <a:cs typeface="Arial" charset="0"/>
              </a:defRPr>
            </a:lvl3pPr>
            <a:lvl4pPr marL="1600200" indent="-228600" eaLnBrk="0" hangingPunct="0">
              <a:spcBef>
                <a:spcPct val="20000"/>
              </a:spcBef>
              <a:buFont typeface="Arial" charset="0"/>
              <a:buChar char="–"/>
              <a:defRPr sz="1400">
                <a:solidFill>
                  <a:schemeClr val="tx1"/>
                </a:solidFill>
                <a:latin typeface="Arial" charset="0"/>
                <a:cs typeface="Arial" charset="0"/>
              </a:defRPr>
            </a:lvl4pPr>
            <a:lvl5pPr marL="2057400" indent="-228600" eaLnBrk="0" hangingPunct="0">
              <a:spcBef>
                <a:spcPct val="20000"/>
              </a:spcBef>
              <a:buFont typeface="Arial" charset="0"/>
              <a:buChar char="»"/>
              <a:defRPr sz="14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9pPr>
          </a:lstStyle>
          <a:p>
            <a:pPr eaLnBrk="1" hangingPunct="1">
              <a:spcBef>
                <a:spcPct val="0"/>
              </a:spcBef>
              <a:buFontTx/>
              <a:buNone/>
            </a:pPr>
            <a:r>
              <a:rPr lang="en-CA" altLang="en-US" dirty="0"/>
              <a:t>5.1.1</a:t>
            </a:r>
          </a:p>
        </p:txBody>
      </p:sp>
      <p:sp>
        <p:nvSpPr>
          <p:cNvPr id="6" name="Rectangle 2"/>
          <p:cNvSpPr>
            <a:spLocks noGrp="1" noChangeArrowheads="1"/>
          </p:cNvSpPr>
          <p:nvPr>
            <p:ph type="title"/>
          </p:nvPr>
        </p:nvSpPr>
        <p:spPr>
          <a:xfrm>
            <a:off x="381000" y="264971"/>
            <a:ext cx="8382000" cy="562144"/>
          </a:xfrm>
        </p:spPr>
        <p:txBody>
          <a:bodyPr>
            <a:normAutofit fontScale="90000"/>
          </a:bodyPr>
          <a:lstStyle/>
          <a:p>
            <a:r>
              <a:rPr lang="en-US" altLang="en-US" sz="4100" dirty="0">
                <a:latin typeface="Arial" charset="0"/>
              </a:rPr>
              <a:t>Tree Traversals</a:t>
            </a:r>
            <a:endParaRPr lang="en-US" altLang="en-US" sz="4100" dirty="0">
              <a:latin typeface="Arial" charset="0"/>
            </a:endParaRPr>
          </a:p>
        </p:txBody>
      </p:sp>
      <p:sp>
        <p:nvSpPr>
          <p:cNvPr id="4" name="Rectangle 3"/>
          <p:cNvSpPr txBox="1">
            <a:spLocks noChangeArrowheads="1"/>
          </p:cNvSpPr>
          <p:nvPr/>
        </p:nvSpPr>
        <p:spPr>
          <a:xfrm>
            <a:off x="381000" y="1239316"/>
            <a:ext cx="8382000" cy="3254737"/>
          </a:xfrm>
          <a:prstGeom prst="rect">
            <a:avLst/>
          </a:prstGeom>
        </p:spPr>
        <p:txBody>
          <a:bodyPr vert="horz" lIns="0" tIns="0" rIns="0" bIns="0" rtlCol="0">
            <a:spAutoFit/>
          </a:bodyPr>
          <a:lstStyle>
            <a:lvl1pPr marL="442198" indent="-442198" algn="l" defTabSz="1018783" rtl="0" eaLnBrk="1" latinLnBrk="0" hangingPunct="1">
              <a:lnSpc>
                <a:spcPct val="90000"/>
              </a:lnSpc>
              <a:spcBef>
                <a:spcPct val="20000"/>
              </a:spcBef>
              <a:buFontTx/>
              <a:buBlip>
                <a:blip r:embed="rId3"/>
              </a:buBlip>
              <a:defRPr sz="3600" kern="1200">
                <a:solidFill>
                  <a:schemeClr val="tx1"/>
                </a:solidFill>
                <a:latin typeface="+mn-lt"/>
                <a:ea typeface="+mn-ea"/>
                <a:cs typeface="+mn-cs"/>
              </a:defRPr>
            </a:lvl1pPr>
            <a:lvl2pPr marL="1018824" indent="-442198" algn="l" defTabSz="1018783" rtl="0" eaLnBrk="1" latinLnBrk="0" hangingPunct="1">
              <a:lnSpc>
                <a:spcPct val="90000"/>
              </a:lnSpc>
              <a:spcBef>
                <a:spcPct val="20000"/>
              </a:spcBef>
              <a:buFontTx/>
              <a:buBlip>
                <a:blip r:embed="rId4"/>
              </a:buBlip>
              <a:defRPr sz="3100" kern="1200">
                <a:solidFill>
                  <a:schemeClr val="tx1"/>
                </a:solidFill>
                <a:latin typeface="+mn-lt"/>
                <a:ea typeface="+mn-ea"/>
                <a:cs typeface="+mn-cs"/>
              </a:defRPr>
            </a:lvl2pPr>
            <a:lvl3pPr marL="1402653" indent="-383829"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3pPr>
            <a:lvl4pPr marL="1788250" indent="-385597"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4pPr>
            <a:lvl5pPr marL="2163234" indent="-374984"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5pPr>
            <a:lvl6pPr marL="2801655"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047"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439"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9831"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396828" lvl="1">
              <a:lnSpc>
                <a:spcPct val="150000"/>
              </a:lnSpc>
              <a:spcBef>
                <a:spcPts val="0"/>
              </a:spcBef>
              <a:buBlip>
                <a:blip r:embed="rId3"/>
              </a:buBlip>
            </a:pPr>
            <a:r>
              <a:rPr lang="en-US" altLang="en-US" sz="2300" dirty="0" smtClean="0"/>
              <a:t>Three types of traversals:</a:t>
            </a:r>
          </a:p>
          <a:p>
            <a:pPr marL="741277" lvl="2">
              <a:lnSpc>
                <a:spcPct val="150000"/>
              </a:lnSpc>
              <a:spcBef>
                <a:spcPts val="0"/>
              </a:spcBef>
              <a:buBlip>
                <a:blip r:embed="rId3"/>
              </a:buBlip>
            </a:pPr>
            <a:r>
              <a:rPr lang="en-US" altLang="en-US" sz="2300" dirty="0" smtClean="0"/>
              <a:t>Preorder</a:t>
            </a:r>
          </a:p>
          <a:p>
            <a:pPr marL="741277" lvl="2">
              <a:lnSpc>
                <a:spcPct val="150000"/>
              </a:lnSpc>
              <a:spcBef>
                <a:spcPts val="0"/>
              </a:spcBef>
              <a:buBlip>
                <a:blip r:embed="rId3"/>
              </a:buBlip>
            </a:pPr>
            <a:r>
              <a:rPr lang="en-US" altLang="en-US" sz="2300" dirty="0" err="1" smtClean="0"/>
              <a:t>PostOrder</a:t>
            </a:r>
            <a:endParaRPr lang="en-US" altLang="en-US" sz="2300" dirty="0" smtClean="0"/>
          </a:p>
          <a:p>
            <a:pPr marL="741277" lvl="2">
              <a:lnSpc>
                <a:spcPct val="150000"/>
              </a:lnSpc>
              <a:spcBef>
                <a:spcPts val="0"/>
              </a:spcBef>
              <a:buBlip>
                <a:blip r:embed="rId3"/>
              </a:buBlip>
            </a:pPr>
            <a:r>
              <a:rPr lang="en-US" altLang="en-US" sz="2300" dirty="0" err="1" smtClean="0"/>
              <a:t>Inorder</a:t>
            </a:r>
            <a:endParaRPr lang="en-US" altLang="en-US" sz="2300" dirty="0" smtClean="0"/>
          </a:p>
          <a:p>
            <a:pPr marL="396828" lvl="1">
              <a:lnSpc>
                <a:spcPct val="150000"/>
              </a:lnSpc>
              <a:spcBef>
                <a:spcPts val="0"/>
              </a:spcBef>
              <a:buBlip>
                <a:blip r:embed="rId3"/>
              </a:buBlip>
            </a:pPr>
            <a:r>
              <a:rPr lang="en-US" altLang="en-US" sz="2300" dirty="0" smtClean="0"/>
              <a:t>A special type </a:t>
            </a:r>
          </a:p>
          <a:p>
            <a:pPr marL="741277" lvl="2">
              <a:lnSpc>
                <a:spcPct val="150000"/>
              </a:lnSpc>
              <a:spcBef>
                <a:spcPts val="0"/>
              </a:spcBef>
              <a:buBlip>
                <a:blip r:embed="rId3"/>
              </a:buBlip>
            </a:pPr>
            <a:r>
              <a:rPr lang="en-US" altLang="en-US" sz="2300" dirty="0" smtClean="0"/>
              <a:t>Level Order</a:t>
            </a:r>
          </a:p>
        </p:txBody>
      </p:sp>
    </p:spTree>
    <p:extLst>
      <p:ext uri="{BB962C8B-B14F-4D97-AF65-F5344CB8AC3E}">
        <p14:creationId xmlns:p14="http://schemas.microsoft.com/office/powerpoint/2010/main" xmlns="" val="180542012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TextBox 4"/>
          <p:cNvSpPr txBox="1">
            <a:spLocks noChangeArrowheads="1"/>
          </p:cNvSpPr>
          <p:nvPr/>
        </p:nvSpPr>
        <p:spPr bwMode="auto">
          <a:xfrm>
            <a:off x="179388" y="682849"/>
            <a:ext cx="753710"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spcBef>
                <a:spcPct val="20000"/>
              </a:spcBef>
              <a:buFont typeface="Arial" charset="0"/>
              <a:buChar char="•"/>
              <a:defRPr sz="2000">
                <a:solidFill>
                  <a:schemeClr val="tx1"/>
                </a:solidFill>
                <a:latin typeface="Arial" charset="0"/>
                <a:cs typeface="Arial" charset="0"/>
              </a:defRPr>
            </a:lvl1pPr>
            <a:lvl2pPr marL="742950" indent="-285750" eaLnBrk="0" hangingPunct="0">
              <a:spcBef>
                <a:spcPct val="20000"/>
              </a:spcBef>
              <a:buFont typeface="Arial" charset="0"/>
              <a:buChar char="–"/>
              <a:defRPr>
                <a:solidFill>
                  <a:schemeClr val="tx1"/>
                </a:solidFill>
                <a:latin typeface="Arial" charset="0"/>
                <a:cs typeface="Arial" charset="0"/>
              </a:defRPr>
            </a:lvl2pPr>
            <a:lvl3pPr marL="1143000" indent="-228600" eaLnBrk="0" hangingPunct="0">
              <a:spcBef>
                <a:spcPct val="20000"/>
              </a:spcBef>
              <a:buFont typeface="Arial" charset="0"/>
              <a:buChar char="•"/>
              <a:defRPr sz="1600">
                <a:solidFill>
                  <a:schemeClr val="tx1"/>
                </a:solidFill>
                <a:latin typeface="Arial" charset="0"/>
                <a:cs typeface="Arial" charset="0"/>
              </a:defRPr>
            </a:lvl3pPr>
            <a:lvl4pPr marL="1600200" indent="-228600" eaLnBrk="0" hangingPunct="0">
              <a:spcBef>
                <a:spcPct val="20000"/>
              </a:spcBef>
              <a:buFont typeface="Arial" charset="0"/>
              <a:buChar char="–"/>
              <a:defRPr sz="1400">
                <a:solidFill>
                  <a:schemeClr val="tx1"/>
                </a:solidFill>
                <a:latin typeface="Arial" charset="0"/>
                <a:cs typeface="Arial" charset="0"/>
              </a:defRPr>
            </a:lvl4pPr>
            <a:lvl5pPr marL="2057400" indent="-228600" eaLnBrk="0" hangingPunct="0">
              <a:spcBef>
                <a:spcPct val="20000"/>
              </a:spcBef>
              <a:buFont typeface="Arial" charset="0"/>
              <a:buChar char="»"/>
              <a:defRPr sz="14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9pPr>
          </a:lstStyle>
          <a:p>
            <a:pPr eaLnBrk="1" hangingPunct="1">
              <a:spcBef>
                <a:spcPct val="0"/>
              </a:spcBef>
              <a:buFontTx/>
              <a:buNone/>
            </a:pPr>
            <a:r>
              <a:rPr lang="en-CA" altLang="en-US" dirty="0"/>
              <a:t>5.1.1</a:t>
            </a:r>
          </a:p>
        </p:txBody>
      </p:sp>
      <p:sp>
        <p:nvSpPr>
          <p:cNvPr id="6" name="Rectangle 2"/>
          <p:cNvSpPr>
            <a:spLocks noGrp="1" noChangeArrowheads="1"/>
          </p:cNvSpPr>
          <p:nvPr>
            <p:ph type="title"/>
          </p:nvPr>
        </p:nvSpPr>
        <p:spPr>
          <a:xfrm>
            <a:off x="381000" y="264971"/>
            <a:ext cx="8382000" cy="562144"/>
          </a:xfrm>
        </p:spPr>
        <p:txBody>
          <a:bodyPr>
            <a:normAutofit fontScale="90000"/>
          </a:bodyPr>
          <a:lstStyle/>
          <a:p>
            <a:r>
              <a:rPr lang="en-US" altLang="en-US" sz="4100" dirty="0">
                <a:latin typeface="Arial" charset="0"/>
              </a:rPr>
              <a:t>Tree Traversals - Preorder</a:t>
            </a:r>
            <a:endParaRPr lang="en-US" altLang="en-US" sz="4100" dirty="0">
              <a:latin typeface="Arial" charset="0"/>
            </a:endParaRPr>
          </a:p>
        </p:txBody>
      </p:sp>
      <p:sp>
        <p:nvSpPr>
          <p:cNvPr id="4" name="Rectangle 3"/>
          <p:cNvSpPr txBox="1">
            <a:spLocks noChangeArrowheads="1"/>
          </p:cNvSpPr>
          <p:nvPr/>
        </p:nvSpPr>
        <p:spPr>
          <a:xfrm>
            <a:off x="179389" y="1239316"/>
            <a:ext cx="8583612" cy="3845668"/>
          </a:xfrm>
          <a:prstGeom prst="rect">
            <a:avLst/>
          </a:prstGeom>
        </p:spPr>
        <p:txBody>
          <a:bodyPr vert="horz" wrap="square" lIns="0" tIns="0" rIns="0" bIns="0" rtlCol="0">
            <a:spAutoFit/>
          </a:bodyPr>
          <a:lstStyle>
            <a:lvl1pPr marL="442198" indent="-442198" algn="l" defTabSz="1018783" rtl="0" eaLnBrk="1" latinLnBrk="0" hangingPunct="1">
              <a:lnSpc>
                <a:spcPct val="90000"/>
              </a:lnSpc>
              <a:spcBef>
                <a:spcPct val="20000"/>
              </a:spcBef>
              <a:buFontTx/>
              <a:buBlip>
                <a:blip r:embed="rId3"/>
              </a:buBlip>
              <a:defRPr sz="3600" kern="1200">
                <a:solidFill>
                  <a:schemeClr val="tx1"/>
                </a:solidFill>
                <a:latin typeface="+mn-lt"/>
                <a:ea typeface="+mn-ea"/>
                <a:cs typeface="+mn-cs"/>
              </a:defRPr>
            </a:lvl1pPr>
            <a:lvl2pPr marL="1018824" indent="-442198" algn="l" defTabSz="1018783" rtl="0" eaLnBrk="1" latinLnBrk="0" hangingPunct="1">
              <a:lnSpc>
                <a:spcPct val="90000"/>
              </a:lnSpc>
              <a:spcBef>
                <a:spcPct val="20000"/>
              </a:spcBef>
              <a:buFontTx/>
              <a:buBlip>
                <a:blip r:embed="rId4"/>
              </a:buBlip>
              <a:defRPr sz="3100" kern="1200">
                <a:solidFill>
                  <a:schemeClr val="tx1"/>
                </a:solidFill>
                <a:latin typeface="+mn-lt"/>
                <a:ea typeface="+mn-ea"/>
                <a:cs typeface="+mn-cs"/>
              </a:defRPr>
            </a:lvl2pPr>
            <a:lvl3pPr marL="1402653" indent="-383829"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3pPr>
            <a:lvl4pPr marL="1788250" indent="-385597"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4pPr>
            <a:lvl5pPr marL="2163234" indent="-374984"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5pPr>
            <a:lvl6pPr marL="2801655"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047"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439"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9831"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396828" lvl="1" algn="just">
              <a:lnSpc>
                <a:spcPct val="150000"/>
              </a:lnSpc>
              <a:spcBef>
                <a:spcPts val="0"/>
              </a:spcBef>
              <a:buBlip>
                <a:blip r:embed="rId3"/>
              </a:buBlip>
            </a:pPr>
            <a:r>
              <a:rPr lang="en-US" altLang="en-US" sz="2300" b="1" dirty="0" smtClean="0">
                <a:solidFill>
                  <a:schemeClr val="tx2">
                    <a:lumMod val="75000"/>
                  </a:schemeClr>
                </a:solidFill>
              </a:rPr>
              <a:t>Preorder Traversal:  </a:t>
            </a:r>
            <a:r>
              <a:rPr lang="en-IN" sz="2300" dirty="0"/>
              <a:t>In a </a:t>
            </a:r>
            <a:r>
              <a:rPr lang="en-IN" sz="2300" dirty="0" err="1"/>
              <a:t>preorder</a:t>
            </a:r>
            <a:r>
              <a:rPr lang="en-IN" sz="2300" dirty="0"/>
              <a:t> traversal, the node is processed and then its children </a:t>
            </a:r>
            <a:r>
              <a:rPr lang="en-IN" sz="2300" dirty="0" smtClean="0"/>
              <a:t>are processed </a:t>
            </a:r>
            <a:r>
              <a:rPr lang="en-IN" sz="2300" dirty="0"/>
              <a:t>recursively</a:t>
            </a:r>
            <a:r>
              <a:rPr lang="en-IN" sz="2300" dirty="0" smtClean="0"/>
              <a:t>.</a:t>
            </a:r>
          </a:p>
          <a:p>
            <a:pPr marL="396828" lvl="1" algn="just">
              <a:lnSpc>
                <a:spcPct val="150000"/>
              </a:lnSpc>
              <a:spcBef>
                <a:spcPts val="0"/>
              </a:spcBef>
              <a:buBlip>
                <a:blip r:embed="rId3"/>
              </a:buBlip>
            </a:pPr>
            <a:r>
              <a:rPr lang="en-IN" altLang="en-US" sz="2300" b="1" dirty="0" smtClean="0">
                <a:solidFill>
                  <a:srgbClr val="FFC000"/>
                </a:solidFill>
              </a:rPr>
              <a:t>Procedure:</a:t>
            </a:r>
          </a:p>
          <a:p>
            <a:pPr marL="1528636" lvl="2" indent="-666723">
              <a:buFont typeface="+mj-lt"/>
              <a:buAutoNum type="arabicPeriod"/>
            </a:pPr>
            <a:r>
              <a:rPr lang="en-IN" sz="2300" dirty="0"/>
              <a:t>Visit the root node (generally output this</a:t>
            </a:r>
            <a:r>
              <a:rPr lang="en-IN" sz="2300" dirty="0" smtClean="0"/>
              <a:t>)   </a:t>
            </a:r>
            <a:r>
              <a:rPr lang="en-IN" sz="2300" dirty="0" smtClean="0">
                <a:sym typeface="Wingdings" panose="05000000000000000000" pitchFamily="2" charset="2"/>
              </a:rPr>
              <a:t>  N (Node)</a:t>
            </a:r>
            <a:endParaRPr lang="en-IN" sz="2300" dirty="0"/>
          </a:p>
          <a:p>
            <a:pPr marL="1528636" lvl="2" indent="-666723">
              <a:buFont typeface="+mj-lt"/>
              <a:buAutoNum type="arabicPeriod"/>
            </a:pPr>
            <a:r>
              <a:rPr lang="en-IN" sz="2300" dirty="0"/>
              <a:t>Traverse to left </a:t>
            </a:r>
            <a:r>
              <a:rPr lang="en-IN" sz="2300" dirty="0" err="1" smtClean="0"/>
              <a:t>subtree</a:t>
            </a:r>
            <a:r>
              <a:rPr lang="en-IN" sz="2300" dirty="0" smtClean="0"/>
              <a:t>   </a:t>
            </a:r>
            <a:r>
              <a:rPr lang="en-IN" sz="2300" dirty="0" smtClean="0">
                <a:sym typeface="Wingdings" panose="05000000000000000000" pitchFamily="2" charset="2"/>
              </a:rPr>
              <a:t> L (Left)</a:t>
            </a:r>
            <a:endParaRPr lang="en-IN" sz="2300" dirty="0"/>
          </a:p>
          <a:p>
            <a:pPr marL="1528636" lvl="2" indent="-666723">
              <a:buFont typeface="+mj-lt"/>
              <a:buAutoNum type="arabicPeriod"/>
            </a:pPr>
            <a:r>
              <a:rPr lang="en-IN" sz="2300" dirty="0"/>
              <a:t>Traverse to right </a:t>
            </a:r>
            <a:r>
              <a:rPr lang="en-IN" sz="2300" dirty="0" err="1" smtClean="0"/>
              <a:t>subtree</a:t>
            </a:r>
            <a:r>
              <a:rPr lang="en-IN" sz="2300" dirty="0" smtClean="0"/>
              <a:t>   </a:t>
            </a:r>
            <a:r>
              <a:rPr lang="en-IN" sz="2300" dirty="0" smtClean="0">
                <a:sym typeface="Wingdings" panose="05000000000000000000" pitchFamily="2" charset="2"/>
              </a:rPr>
              <a:t> R (Right)</a:t>
            </a:r>
            <a:endParaRPr lang="en-IN" sz="2300" dirty="0" smtClean="0"/>
          </a:p>
          <a:p>
            <a:pPr marL="396828" lvl="1" algn="just">
              <a:lnSpc>
                <a:spcPct val="150000"/>
              </a:lnSpc>
              <a:spcBef>
                <a:spcPts val="0"/>
              </a:spcBef>
              <a:buBlip>
                <a:blip r:embed="rId3"/>
              </a:buBlip>
            </a:pPr>
            <a:r>
              <a:rPr lang="en-IN" altLang="en-US" sz="2300" b="1" dirty="0">
                <a:solidFill>
                  <a:srgbClr val="FFC000"/>
                </a:solidFill>
              </a:rPr>
              <a:t>Output</a:t>
            </a:r>
            <a:r>
              <a:rPr lang="en-IN" altLang="en-US" sz="2300" b="1" dirty="0" smtClean="0">
                <a:solidFill>
                  <a:srgbClr val="FFC000"/>
                </a:solidFill>
              </a:rPr>
              <a:t>:</a:t>
            </a:r>
          </a:p>
          <a:p>
            <a:pPr marL="741277" lvl="3" indent="0" algn="just">
              <a:lnSpc>
                <a:spcPct val="150000"/>
              </a:lnSpc>
              <a:spcBef>
                <a:spcPts val="0"/>
              </a:spcBef>
              <a:buNone/>
            </a:pPr>
            <a:r>
              <a:rPr lang="pt-BR" sz="2200" dirty="0"/>
              <a:t>F, B, A, D, C, E, G, I, H</a:t>
            </a:r>
            <a:endParaRPr lang="en-US" altLang="en-US" sz="2000" b="1" dirty="0">
              <a:solidFill>
                <a:srgbClr val="FFC000"/>
              </a:solidFill>
            </a:endParaRPr>
          </a:p>
        </p:txBody>
      </p:sp>
      <p:pic>
        <p:nvPicPr>
          <p:cNvPr id="6148" name="Picture 4" descr="http://upload.wikimedia.org/wikipedia/commons/thumb/d/d4/Sorted_binary_tree_preorder.svg/200px-Sorted_binary_tree_preorder.svg.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525490" y="3361765"/>
            <a:ext cx="3645931" cy="322729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863959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TextBox 4"/>
          <p:cNvSpPr txBox="1">
            <a:spLocks noChangeArrowheads="1"/>
          </p:cNvSpPr>
          <p:nvPr/>
        </p:nvSpPr>
        <p:spPr bwMode="auto">
          <a:xfrm>
            <a:off x="179388" y="682849"/>
            <a:ext cx="753710"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spcBef>
                <a:spcPct val="20000"/>
              </a:spcBef>
              <a:buFont typeface="Arial" charset="0"/>
              <a:buChar char="•"/>
              <a:defRPr sz="2000">
                <a:solidFill>
                  <a:schemeClr val="tx1"/>
                </a:solidFill>
                <a:latin typeface="Arial" charset="0"/>
                <a:cs typeface="Arial" charset="0"/>
              </a:defRPr>
            </a:lvl1pPr>
            <a:lvl2pPr marL="742950" indent="-285750" eaLnBrk="0" hangingPunct="0">
              <a:spcBef>
                <a:spcPct val="20000"/>
              </a:spcBef>
              <a:buFont typeface="Arial" charset="0"/>
              <a:buChar char="–"/>
              <a:defRPr>
                <a:solidFill>
                  <a:schemeClr val="tx1"/>
                </a:solidFill>
                <a:latin typeface="Arial" charset="0"/>
                <a:cs typeface="Arial" charset="0"/>
              </a:defRPr>
            </a:lvl2pPr>
            <a:lvl3pPr marL="1143000" indent="-228600" eaLnBrk="0" hangingPunct="0">
              <a:spcBef>
                <a:spcPct val="20000"/>
              </a:spcBef>
              <a:buFont typeface="Arial" charset="0"/>
              <a:buChar char="•"/>
              <a:defRPr sz="1600">
                <a:solidFill>
                  <a:schemeClr val="tx1"/>
                </a:solidFill>
                <a:latin typeface="Arial" charset="0"/>
                <a:cs typeface="Arial" charset="0"/>
              </a:defRPr>
            </a:lvl3pPr>
            <a:lvl4pPr marL="1600200" indent="-228600" eaLnBrk="0" hangingPunct="0">
              <a:spcBef>
                <a:spcPct val="20000"/>
              </a:spcBef>
              <a:buFont typeface="Arial" charset="0"/>
              <a:buChar char="–"/>
              <a:defRPr sz="1400">
                <a:solidFill>
                  <a:schemeClr val="tx1"/>
                </a:solidFill>
                <a:latin typeface="Arial" charset="0"/>
                <a:cs typeface="Arial" charset="0"/>
              </a:defRPr>
            </a:lvl4pPr>
            <a:lvl5pPr marL="2057400" indent="-228600" eaLnBrk="0" hangingPunct="0">
              <a:spcBef>
                <a:spcPct val="20000"/>
              </a:spcBef>
              <a:buFont typeface="Arial" charset="0"/>
              <a:buChar char="»"/>
              <a:defRPr sz="14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9pPr>
          </a:lstStyle>
          <a:p>
            <a:pPr eaLnBrk="1" hangingPunct="1">
              <a:spcBef>
                <a:spcPct val="0"/>
              </a:spcBef>
              <a:buFontTx/>
              <a:buNone/>
            </a:pPr>
            <a:r>
              <a:rPr lang="en-CA" altLang="en-US" dirty="0"/>
              <a:t>5.1.1</a:t>
            </a:r>
          </a:p>
        </p:txBody>
      </p:sp>
      <p:sp>
        <p:nvSpPr>
          <p:cNvPr id="6" name="Rectangle 2"/>
          <p:cNvSpPr>
            <a:spLocks noGrp="1" noChangeArrowheads="1"/>
          </p:cNvSpPr>
          <p:nvPr>
            <p:ph type="title"/>
          </p:nvPr>
        </p:nvSpPr>
        <p:spPr>
          <a:xfrm>
            <a:off x="381000" y="264971"/>
            <a:ext cx="8382000" cy="562144"/>
          </a:xfrm>
        </p:spPr>
        <p:txBody>
          <a:bodyPr>
            <a:normAutofit fontScale="90000"/>
          </a:bodyPr>
          <a:lstStyle/>
          <a:p>
            <a:r>
              <a:rPr lang="en-US" altLang="en-US" sz="4100" dirty="0">
                <a:latin typeface="Arial" charset="0"/>
              </a:rPr>
              <a:t>Tree Traversals - </a:t>
            </a:r>
            <a:r>
              <a:rPr lang="en-US" altLang="en-US" sz="4100" dirty="0" err="1">
                <a:latin typeface="Arial" charset="0"/>
              </a:rPr>
              <a:t>Postorder</a:t>
            </a:r>
            <a:endParaRPr lang="en-US" altLang="en-US" sz="4100" dirty="0">
              <a:latin typeface="Arial" charset="0"/>
            </a:endParaRPr>
          </a:p>
        </p:txBody>
      </p:sp>
      <p:sp>
        <p:nvSpPr>
          <p:cNvPr id="4" name="Rectangle 3"/>
          <p:cNvSpPr txBox="1">
            <a:spLocks noChangeArrowheads="1"/>
          </p:cNvSpPr>
          <p:nvPr/>
        </p:nvSpPr>
        <p:spPr>
          <a:xfrm>
            <a:off x="179389" y="1239316"/>
            <a:ext cx="8583612" cy="4235006"/>
          </a:xfrm>
          <a:prstGeom prst="rect">
            <a:avLst/>
          </a:prstGeom>
        </p:spPr>
        <p:txBody>
          <a:bodyPr vert="horz" wrap="square" lIns="0" tIns="0" rIns="0" bIns="0" rtlCol="0">
            <a:spAutoFit/>
          </a:bodyPr>
          <a:lstStyle>
            <a:lvl1pPr marL="442198" indent="-442198" algn="l" defTabSz="1018783" rtl="0" eaLnBrk="1" latinLnBrk="0" hangingPunct="1">
              <a:lnSpc>
                <a:spcPct val="90000"/>
              </a:lnSpc>
              <a:spcBef>
                <a:spcPct val="20000"/>
              </a:spcBef>
              <a:buFontTx/>
              <a:buBlip>
                <a:blip r:embed="rId3"/>
              </a:buBlip>
              <a:defRPr sz="3600" kern="1200">
                <a:solidFill>
                  <a:schemeClr val="tx1"/>
                </a:solidFill>
                <a:latin typeface="+mn-lt"/>
                <a:ea typeface="+mn-ea"/>
                <a:cs typeface="+mn-cs"/>
              </a:defRPr>
            </a:lvl1pPr>
            <a:lvl2pPr marL="1018824" indent="-442198" algn="l" defTabSz="1018783" rtl="0" eaLnBrk="1" latinLnBrk="0" hangingPunct="1">
              <a:lnSpc>
                <a:spcPct val="90000"/>
              </a:lnSpc>
              <a:spcBef>
                <a:spcPct val="20000"/>
              </a:spcBef>
              <a:buFontTx/>
              <a:buBlip>
                <a:blip r:embed="rId4"/>
              </a:buBlip>
              <a:defRPr sz="3100" kern="1200">
                <a:solidFill>
                  <a:schemeClr val="tx1"/>
                </a:solidFill>
                <a:latin typeface="+mn-lt"/>
                <a:ea typeface="+mn-ea"/>
                <a:cs typeface="+mn-cs"/>
              </a:defRPr>
            </a:lvl2pPr>
            <a:lvl3pPr marL="1402653" indent="-383829"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3pPr>
            <a:lvl4pPr marL="1788250" indent="-385597"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4pPr>
            <a:lvl5pPr marL="2163234" indent="-374984"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5pPr>
            <a:lvl6pPr marL="2801655"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047"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439"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9831"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396828" lvl="1" algn="just">
              <a:lnSpc>
                <a:spcPct val="150000"/>
              </a:lnSpc>
              <a:spcBef>
                <a:spcPts val="0"/>
              </a:spcBef>
              <a:buBlip>
                <a:blip r:embed="rId3"/>
              </a:buBlip>
            </a:pPr>
            <a:r>
              <a:rPr lang="en-US" altLang="en-US" sz="2300" b="1" smtClean="0">
                <a:solidFill>
                  <a:schemeClr val="tx2">
                    <a:lumMod val="75000"/>
                  </a:schemeClr>
                </a:solidFill>
              </a:rPr>
              <a:t>Postorder</a:t>
            </a:r>
            <a:r>
              <a:rPr lang="en-US" altLang="en-US" sz="2300" b="1" dirty="0" smtClean="0">
                <a:solidFill>
                  <a:schemeClr val="tx2">
                    <a:lumMod val="75000"/>
                  </a:schemeClr>
                </a:solidFill>
              </a:rPr>
              <a:t> </a:t>
            </a:r>
            <a:r>
              <a:rPr lang="en-US" altLang="en-US" sz="2300" b="1" dirty="0" smtClean="0">
                <a:solidFill>
                  <a:schemeClr val="tx2">
                    <a:lumMod val="75000"/>
                  </a:schemeClr>
                </a:solidFill>
              </a:rPr>
              <a:t>Traversal:  </a:t>
            </a:r>
            <a:r>
              <a:rPr lang="en-IN" sz="2300" dirty="0"/>
              <a:t>In a </a:t>
            </a:r>
            <a:r>
              <a:rPr lang="en-IN" sz="2300" dirty="0" err="1" smtClean="0"/>
              <a:t>postorder</a:t>
            </a:r>
            <a:r>
              <a:rPr lang="en-IN" sz="2300" dirty="0" smtClean="0"/>
              <a:t> </a:t>
            </a:r>
            <a:r>
              <a:rPr lang="en-IN" sz="2300" dirty="0"/>
              <a:t>traversal, the </a:t>
            </a:r>
            <a:r>
              <a:rPr lang="en-IN" sz="2300" dirty="0" smtClean="0"/>
              <a:t>children are processed first and </a:t>
            </a:r>
            <a:r>
              <a:rPr lang="en-IN" sz="2300" dirty="0"/>
              <a:t>then its </a:t>
            </a:r>
            <a:r>
              <a:rPr lang="en-IN" sz="2300" dirty="0" smtClean="0"/>
              <a:t>node is processed </a:t>
            </a:r>
            <a:r>
              <a:rPr lang="en-IN" sz="2300" dirty="0"/>
              <a:t>recursively</a:t>
            </a:r>
            <a:r>
              <a:rPr lang="en-IN" sz="2300" dirty="0" smtClean="0"/>
              <a:t>.</a:t>
            </a:r>
          </a:p>
          <a:p>
            <a:pPr marL="396828" lvl="1" algn="just">
              <a:lnSpc>
                <a:spcPct val="150000"/>
              </a:lnSpc>
              <a:spcBef>
                <a:spcPts val="0"/>
              </a:spcBef>
              <a:buBlip>
                <a:blip r:embed="rId3"/>
              </a:buBlip>
            </a:pPr>
            <a:r>
              <a:rPr lang="en-IN" altLang="en-US" sz="2300" b="1" dirty="0" smtClean="0">
                <a:solidFill>
                  <a:srgbClr val="FFC000"/>
                </a:solidFill>
              </a:rPr>
              <a:t>Procedure:</a:t>
            </a:r>
          </a:p>
          <a:p>
            <a:pPr marL="1528636" lvl="2" indent="-666723">
              <a:buFont typeface="+mj-lt"/>
              <a:buAutoNum type="arabicPeriod"/>
            </a:pPr>
            <a:r>
              <a:rPr lang="en-IN" sz="2300" dirty="0" smtClean="0"/>
              <a:t>Traverse </a:t>
            </a:r>
            <a:r>
              <a:rPr lang="en-IN" sz="2300" dirty="0"/>
              <a:t>to left </a:t>
            </a:r>
            <a:r>
              <a:rPr lang="en-IN" sz="2300" dirty="0" err="1" smtClean="0"/>
              <a:t>subtree</a:t>
            </a:r>
            <a:r>
              <a:rPr lang="en-IN" sz="2300" dirty="0" smtClean="0"/>
              <a:t>   </a:t>
            </a:r>
            <a:r>
              <a:rPr lang="en-IN" sz="2300" dirty="0" smtClean="0">
                <a:sym typeface="Wingdings" panose="05000000000000000000" pitchFamily="2" charset="2"/>
              </a:rPr>
              <a:t> L (Left)</a:t>
            </a:r>
          </a:p>
          <a:p>
            <a:pPr marL="1528636" lvl="2" indent="-666723">
              <a:buFont typeface="+mj-lt"/>
              <a:buAutoNum type="arabicPeriod"/>
            </a:pPr>
            <a:r>
              <a:rPr lang="en-IN" sz="2300" dirty="0" smtClean="0"/>
              <a:t>Traverse </a:t>
            </a:r>
            <a:r>
              <a:rPr lang="en-IN" sz="2300" dirty="0"/>
              <a:t>to right </a:t>
            </a:r>
            <a:r>
              <a:rPr lang="en-IN" sz="2300" dirty="0" err="1" smtClean="0"/>
              <a:t>subtree</a:t>
            </a:r>
            <a:r>
              <a:rPr lang="en-IN" sz="2300" dirty="0" smtClean="0"/>
              <a:t>   </a:t>
            </a:r>
            <a:r>
              <a:rPr lang="en-IN" sz="2300" dirty="0" smtClean="0">
                <a:sym typeface="Wingdings" panose="05000000000000000000" pitchFamily="2" charset="2"/>
              </a:rPr>
              <a:t> R (Right)</a:t>
            </a:r>
          </a:p>
          <a:p>
            <a:pPr marL="1528636" lvl="2" indent="-666723">
              <a:buFont typeface="+mj-lt"/>
              <a:buAutoNum type="arabicPeriod"/>
            </a:pPr>
            <a:r>
              <a:rPr lang="en-IN" sz="2300" dirty="0"/>
              <a:t>Visit the root node (generally output this)   </a:t>
            </a:r>
            <a:r>
              <a:rPr lang="en-IN" sz="2300" dirty="0">
                <a:sym typeface="Wingdings" panose="05000000000000000000" pitchFamily="2" charset="2"/>
              </a:rPr>
              <a:t>  N (Node)</a:t>
            </a:r>
            <a:endParaRPr lang="en-IN" sz="2300" dirty="0"/>
          </a:p>
          <a:p>
            <a:pPr marL="861912" lvl="2" indent="0">
              <a:buNone/>
            </a:pPr>
            <a:endParaRPr lang="en-IN" sz="2300" dirty="0" smtClean="0"/>
          </a:p>
          <a:p>
            <a:pPr marL="396828" lvl="1" algn="just">
              <a:lnSpc>
                <a:spcPct val="150000"/>
              </a:lnSpc>
              <a:spcBef>
                <a:spcPts val="0"/>
              </a:spcBef>
              <a:buBlip>
                <a:blip r:embed="rId3"/>
              </a:buBlip>
            </a:pPr>
            <a:r>
              <a:rPr lang="en-IN" altLang="en-US" sz="2300" b="1" dirty="0">
                <a:solidFill>
                  <a:srgbClr val="FFC000"/>
                </a:solidFill>
              </a:rPr>
              <a:t>Output</a:t>
            </a:r>
            <a:r>
              <a:rPr lang="en-IN" altLang="en-US" sz="2300" b="1" dirty="0" smtClean="0">
                <a:solidFill>
                  <a:srgbClr val="FFC000"/>
                </a:solidFill>
              </a:rPr>
              <a:t>:</a:t>
            </a:r>
          </a:p>
          <a:p>
            <a:pPr marL="741277" lvl="3" indent="0" algn="just">
              <a:lnSpc>
                <a:spcPct val="150000"/>
              </a:lnSpc>
              <a:spcBef>
                <a:spcPts val="0"/>
              </a:spcBef>
              <a:buNone/>
            </a:pPr>
            <a:r>
              <a:rPr lang="pt-BR" sz="2200" dirty="0"/>
              <a:t>A, C, E, D, B, H, I, G, F</a:t>
            </a:r>
            <a:endParaRPr lang="en-US" altLang="en-US" sz="2000" b="1" dirty="0">
              <a:solidFill>
                <a:srgbClr val="FFC000"/>
              </a:solidFill>
            </a:endParaRPr>
          </a:p>
        </p:txBody>
      </p:sp>
      <p:pic>
        <p:nvPicPr>
          <p:cNvPr id="17410" name="Picture 2" descr="http://upload.wikimedia.org/wikipedia/commons/thumb/9/9d/Sorted_binary_tree_postorder.svg/200px-Sorted_binary_tree_postorder.svg.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334000" y="3966883"/>
            <a:ext cx="3651604" cy="282859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7846300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TextBox 4"/>
          <p:cNvSpPr txBox="1">
            <a:spLocks noChangeArrowheads="1"/>
          </p:cNvSpPr>
          <p:nvPr/>
        </p:nvSpPr>
        <p:spPr bwMode="auto">
          <a:xfrm>
            <a:off x="179388" y="682849"/>
            <a:ext cx="753710"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spcBef>
                <a:spcPct val="20000"/>
              </a:spcBef>
              <a:buFont typeface="Arial" charset="0"/>
              <a:buChar char="•"/>
              <a:defRPr sz="2000">
                <a:solidFill>
                  <a:schemeClr val="tx1"/>
                </a:solidFill>
                <a:latin typeface="Arial" charset="0"/>
                <a:cs typeface="Arial" charset="0"/>
              </a:defRPr>
            </a:lvl1pPr>
            <a:lvl2pPr marL="742950" indent="-285750" eaLnBrk="0" hangingPunct="0">
              <a:spcBef>
                <a:spcPct val="20000"/>
              </a:spcBef>
              <a:buFont typeface="Arial" charset="0"/>
              <a:buChar char="–"/>
              <a:defRPr>
                <a:solidFill>
                  <a:schemeClr val="tx1"/>
                </a:solidFill>
                <a:latin typeface="Arial" charset="0"/>
                <a:cs typeface="Arial" charset="0"/>
              </a:defRPr>
            </a:lvl2pPr>
            <a:lvl3pPr marL="1143000" indent="-228600" eaLnBrk="0" hangingPunct="0">
              <a:spcBef>
                <a:spcPct val="20000"/>
              </a:spcBef>
              <a:buFont typeface="Arial" charset="0"/>
              <a:buChar char="•"/>
              <a:defRPr sz="1600">
                <a:solidFill>
                  <a:schemeClr val="tx1"/>
                </a:solidFill>
                <a:latin typeface="Arial" charset="0"/>
                <a:cs typeface="Arial" charset="0"/>
              </a:defRPr>
            </a:lvl3pPr>
            <a:lvl4pPr marL="1600200" indent="-228600" eaLnBrk="0" hangingPunct="0">
              <a:spcBef>
                <a:spcPct val="20000"/>
              </a:spcBef>
              <a:buFont typeface="Arial" charset="0"/>
              <a:buChar char="–"/>
              <a:defRPr sz="1400">
                <a:solidFill>
                  <a:schemeClr val="tx1"/>
                </a:solidFill>
                <a:latin typeface="Arial" charset="0"/>
                <a:cs typeface="Arial" charset="0"/>
              </a:defRPr>
            </a:lvl4pPr>
            <a:lvl5pPr marL="2057400" indent="-228600" eaLnBrk="0" hangingPunct="0">
              <a:spcBef>
                <a:spcPct val="20000"/>
              </a:spcBef>
              <a:buFont typeface="Arial" charset="0"/>
              <a:buChar char="»"/>
              <a:defRPr sz="14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9pPr>
          </a:lstStyle>
          <a:p>
            <a:pPr eaLnBrk="1" hangingPunct="1">
              <a:spcBef>
                <a:spcPct val="0"/>
              </a:spcBef>
              <a:buFontTx/>
              <a:buNone/>
            </a:pPr>
            <a:r>
              <a:rPr lang="en-CA" altLang="en-US" dirty="0"/>
              <a:t>5.1.1</a:t>
            </a:r>
          </a:p>
        </p:txBody>
      </p:sp>
      <p:sp>
        <p:nvSpPr>
          <p:cNvPr id="6" name="Rectangle 2"/>
          <p:cNvSpPr>
            <a:spLocks noGrp="1" noChangeArrowheads="1"/>
          </p:cNvSpPr>
          <p:nvPr>
            <p:ph type="title"/>
          </p:nvPr>
        </p:nvSpPr>
        <p:spPr>
          <a:xfrm>
            <a:off x="381000" y="264971"/>
            <a:ext cx="8382000" cy="562144"/>
          </a:xfrm>
        </p:spPr>
        <p:txBody>
          <a:bodyPr>
            <a:normAutofit fontScale="90000"/>
          </a:bodyPr>
          <a:lstStyle/>
          <a:p>
            <a:r>
              <a:rPr lang="en-US" altLang="en-US" sz="4100" dirty="0">
                <a:latin typeface="Arial" charset="0"/>
              </a:rPr>
              <a:t>Tree Traversals - </a:t>
            </a:r>
            <a:r>
              <a:rPr lang="en-US" altLang="en-US" sz="4100" dirty="0" err="1">
                <a:latin typeface="Arial" charset="0"/>
              </a:rPr>
              <a:t>Inorder</a:t>
            </a:r>
            <a:endParaRPr lang="en-US" altLang="en-US" sz="4100" dirty="0">
              <a:latin typeface="Arial" charset="0"/>
            </a:endParaRPr>
          </a:p>
        </p:txBody>
      </p:sp>
      <p:sp>
        <p:nvSpPr>
          <p:cNvPr id="4" name="Rectangle 3"/>
          <p:cNvSpPr txBox="1">
            <a:spLocks noChangeArrowheads="1"/>
          </p:cNvSpPr>
          <p:nvPr/>
        </p:nvSpPr>
        <p:spPr>
          <a:xfrm>
            <a:off x="179389" y="1304235"/>
            <a:ext cx="8583612" cy="4128823"/>
          </a:xfrm>
          <a:prstGeom prst="rect">
            <a:avLst/>
          </a:prstGeom>
        </p:spPr>
        <p:txBody>
          <a:bodyPr vert="horz" wrap="square" lIns="0" tIns="0" rIns="0" bIns="0" rtlCol="0">
            <a:spAutoFit/>
          </a:bodyPr>
          <a:lstStyle>
            <a:lvl1pPr marL="442198" indent="-442198" algn="l" defTabSz="1018783" rtl="0" eaLnBrk="1" latinLnBrk="0" hangingPunct="1">
              <a:lnSpc>
                <a:spcPct val="90000"/>
              </a:lnSpc>
              <a:spcBef>
                <a:spcPct val="20000"/>
              </a:spcBef>
              <a:buFontTx/>
              <a:buBlip>
                <a:blip r:embed="rId3"/>
              </a:buBlip>
              <a:defRPr sz="3600" kern="1200">
                <a:solidFill>
                  <a:schemeClr val="tx1"/>
                </a:solidFill>
                <a:latin typeface="+mn-lt"/>
                <a:ea typeface="+mn-ea"/>
                <a:cs typeface="+mn-cs"/>
              </a:defRPr>
            </a:lvl1pPr>
            <a:lvl2pPr marL="1018824" indent="-442198" algn="l" defTabSz="1018783" rtl="0" eaLnBrk="1" latinLnBrk="0" hangingPunct="1">
              <a:lnSpc>
                <a:spcPct val="90000"/>
              </a:lnSpc>
              <a:spcBef>
                <a:spcPct val="20000"/>
              </a:spcBef>
              <a:buFontTx/>
              <a:buBlip>
                <a:blip r:embed="rId4"/>
              </a:buBlip>
              <a:defRPr sz="3100" kern="1200">
                <a:solidFill>
                  <a:schemeClr val="tx1"/>
                </a:solidFill>
                <a:latin typeface="+mn-lt"/>
                <a:ea typeface="+mn-ea"/>
                <a:cs typeface="+mn-cs"/>
              </a:defRPr>
            </a:lvl2pPr>
            <a:lvl3pPr marL="1402653" indent="-383829"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3pPr>
            <a:lvl4pPr marL="1788250" indent="-385597"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4pPr>
            <a:lvl5pPr marL="2163234" indent="-374984"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5pPr>
            <a:lvl6pPr marL="2801655"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047"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439"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9831"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just"/>
            <a:r>
              <a:rPr lang="en-US" altLang="en-US" sz="2300" b="1" dirty="0" err="1" smtClean="0">
                <a:solidFill>
                  <a:schemeClr val="tx2">
                    <a:lumMod val="75000"/>
                  </a:schemeClr>
                </a:solidFill>
              </a:rPr>
              <a:t>Inorder</a:t>
            </a:r>
            <a:r>
              <a:rPr lang="en-US" altLang="en-US" sz="2300" b="1" dirty="0" smtClean="0">
                <a:solidFill>
                  <a:schemeClr val="tx2">
                    <a:lumMod val="75000"/>
                  </a:schemeClr>
                </a:solidFill>
              </a:rPr>
              <a:t> Traversal:  </a:t>
            </a:r>
            <a:r>
              <a:rPr lang="en-IN" sz="2300" dirty="0"/>
              <a:t>In a </a:t>
            </a:r>
            <a:r>
              <a:rPr lang="en-IN" sz="2300" dirty="0" err="1" smtClean="0"/>
              <a:t>inorder</a:t>
            </a:r>
            <a:r>
              <a:rPr lang="en-IN" sz="2300" dirty="0" smtClean="0"/>
              <a:t> </a:t>
            </a:r>
            <a:r>
              <a:rPr lang="en-IN" sz="2300" dirty="0"/>
              <a:t>traversal, the left child is recursively processed, the current node is processed, and </a:t>
            </a:r>
            <a:r>
              <a:rPr lang="en-IN" sz="2300" dirty="0" smtClean="0"/>
              <a:t>the right </a:t>
            </a:r>
            <a:r>
              <a:rPr lang="en-IN" sz="2300" dirty="0"/>
              <a:t>child is recursively processed.</a:t>
            </a:r>
          </a:p>
          <a:p>
            <a:pPr marL="396828" lvl="1" algn="just">
              <a:lnSpc>
                <a:spcPct val="150000"/>
              </a:lnSpc>
              <a:spcBef>
                <a:spcPts val="0"/>
              </a:spcBef>
              <a:buBlip>
                <a:blip r:embed="rId3"/>
              </a:buBlip>
            </a:pPr>
            <a:r>
              <a:rPr lang="en-IN" altLang="en-US" sz="2300" b="1" dirty="0" smtClean="0">
                <a:solidFill>
                  <a:srgbClr val="FFC000"/>
                </a:solidFill>
              </a:rPr>
              <a:t>Procedure:</a:t>
            </a:r>
          </a:p>
          <a:p>
            <a:pPr marL="1528636" lvl="2" indent="-666723">
              <a:buFont typeface="+mj-lt"/>
              <a:buAutoNum type="arabicPeriod"/>
            </a:pPr>
            <a:r>
              <a:rPr lang="en-IN" sz="2300" dirty="0" smtClean="0"/>
              <a:t>Traverse </a:t>
            </a:r>
            <a:r>
              <a:rPr lang="en-IN" sz="2300" dirty="0"/>
              <a:t>to left </a:t>
            </a:r>
            <a:r>
              <a:rPr lang="en-IN" sz="2300" dirty="0" err="1" smtClean="0"/>
              <a:t>subtree</a:t>
            </a:r>
            <a:r>
              <a:rPr lang="en-IN" sz="2300" dirty="0" smtClean="0"/>
              <a:t>   </a:t>
            </a:r>
            <a:r>
              <a:rPr lang="en-IN" sz="2300" dirty="0" smtClean="0">
                <a:sym typeface="Wingdings" panose="05000000000000000000" pitchFamily="2" charset="2"/>
              </a:rPr>
              <a:t> L (Left)</a:t>
            </a:r>
          </a:p>
          <a:p>
            <a:pPr marL="1528636" lvl="2" indent="-666723">
              <a:buFont typeface="+mj-lt"/>
              <a:buAutoNum type="arabicPeriod"/>
            </a:pPr>
            <a:r>
              <a:rPr lang="en-IN" sz="2300" dirty="0"/>
              <a:t>Visit the root node (generally output this)   </a:t>
            </a:r>
            <a:r>
              <a:rPr lang="en-IN" sz="2300" dirty="0">
                <a:sym typeface="Wingdings" panose="05000000000000000000" pitchFamily="2" charset="2"/>
              </a:rPr>
              <a:t>  N (Node)</a:t>
            </a:r>
            <a:endParaRPr lang="en-IN" sz="2300" dirty="0"/>
          </a:p>
          <a:p>
            <a:pPr marL="1528636" lvl="2" indent="-666723">
              <a:buFont typeface="+mj-lt"/>
              <a:buAutoNum type="arabicPeriod"/>
            </a:pPr>
            <a:r>
              <a:rPr lang="en-IN" sz="2300" dirty="0" smtClean="0"/>
              <a:t>Traverse </a:t>
            </a:r>
            <a:r>
              <a:rPr lang="en-IN" sz="2300" dirty="0"/>
              <a:t>to right </a:t>
            </a:r>
            <a:r>
              <a:rPr lang="en-IN" sz="2300" dirty="0" err="1" smtClean="0"/>
              <a:t>subtree</a:t>
            </a:r>
            <a:r>
              <a:rPr lang="en-IN" sz="2300" dirty="0" smtClean="0"/>
              <a:t>   </a:t>
            </a:r>
            <a:r>
              <a:rPr lang="en-IN" sz="2300" dirty="0" smtClean="0">
                <a:sym typeface="Wingdings" panose="05000000000000000000" pitchFamily="2" charset="2"/>
              </a:rPr>
              <a:t> R (Right)</a:t>
            </a:r>
          </a:p>
          <a:p>
            <a:pPr marL="861912" lvl="2" indent="0">
              <a:buNone/>
            </a:pPr>
            <a:endParaRPr lang="en-IN" sz="2300" dirty="0" smtClean="0"/>
          </a:p>
          <a:p>
            <a:pPr marL="396828" lvl="1" algn="just">
              <a:lnSpc>
                <a:spcPct val="150000"/>
              </a:lnSpc>
              <a:spcBef>
                <a:spcPts val="0"/>
              </a:spcBef>
              <a:buBlip>
                <a:blip r:embed="rId3"/>
              </a:buBlip>
            </a:pPr>
            <a:r>
              <a:rPr lang="en-IN" altLang="en-US" sz="2300" b="1" dirty="0">
                <a:solidFill>
                  <a:srgbClr val="FFC000"/>
                </a:solidFill>
              </a:rPr>
              <a:t>Output</a:t>
            </a:r>
            <a:r>
              <a:rPr lang="en-IN" altLang="en-US" sz="2300" b="1" dirty="0" smtClean="0">
                <a:solidFill>
                  <a:srgbClr val="FFC000"/>
                </a:solidFill>
              </a:rPr>
              <a:t>:</a:t>
            </a:r>
          </a:p>
          <a:p>
            <a:pPr marL="741277" lvl="3" indent="0" algn="just">
              <a:lnSpc>
                <a:spcPct val="150000"/>
              </a:lnSpc>
              <a:spcBef>
                <a:spcPts val="0"/>
              </a:spcBef>
              <a:buNone/>
            </a:pPr>
            <a:r>
              <a:rPr lang="pt-BR" sz="2200" dirty="0"/>
              <a:t> A, B, C, D, E, F, G, H, I</a:t>
            </a:r>
            <a:endParaRPr lang="en-US" altLang="en-US" sz="2000" b="1" dirty="0">
              <a:solidFill>
                <a:srgbClr val="FFC000"/>
              </a:solidFill>
            </a:endParaRPr>
          </a:p>
        </p:txBody>
      </p:sp>
      <p:pic>
        <p:nvPicPr>
          <p:cNvPr id="15362" name="Picture 2" descr="http://upload.wikimedia.org/wikipedia/commons/thumb/7/77/Sorted_binary_tree_inorder.svg/200px-Sorted_binary_tree_inorder.svg.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334000" y="3958324"/>
            <a:ext cx="3325091" cy="282388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8259966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TextBox 4"/>
          <p:cNvSpPr txBox="1">
            <a:spLocks noChangeArrowheads="1"/>
          </p:cNvSpPr>
          <p:nvPr/>
        </p:nvSpPr>
        <p:spPr bwMode="auto">
          <a:xfrm>
            <a:off x="179388" y="682849"/>
            <a:ext cx="753710"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spcBef>
                <a:spcPct val="20000"/>
              </a:spcBef>
              <a:buFont typeface="Arial" charset="0"/>
              <a:buChar char="•"/>
              <a:defRPr sz="2000">
                <a:solidFill>
                  <a:schemeClr val="tx1"/>
                </a:solidFill>
                <a:latin typeface="Arial" charset="0"/>
                <a:cs typeface="Arial" charset="0"/>
              </a:defRPr>
            </a:lvl1pPr>
            <a:lvl2pPr marL="742950" indent="-285750" eaLnBrk="0" hangingPunct="0">
              <a:spcBef>
                <a:spcPct val="20000"/>
              </a:spcBef>
              <a:buFont typeface="Arial" charset="0"/>
              <a:buChar char="–"/>
              <a:defRPr>
                <a:solidFill>
                  <a:schemeClr val="tx1"/>
                </a:solidFill>
                <a:latin typeface="Arial" charset="0"/>
                <a:cs typeface="Arial" charset="0"/>
              </a:defRPr>
            </a:lvl2pPr>
            <a:lvl3pPr marL="1143000" indent="-228600" eaLnBrk="0" hangingPunct="0">
              <a:spcBef>
                <a:spcPct val="20000"/>
              </a:spcBef>
              <a:buFont typeface="Arial" charset="0"/>
              <a:buChar char="•"/>
              <a:defRPr sz="1600">
                <a:solidFill>
                  <a:schemeClr val="tx1"/>
                </a:solidFill>
                <a:latin typeface="Arial" charset="0"/>
                <a:cs typeface="Arial" charset="0"/>
              </a:defRPr>
            </a:lvl3pPr>
            <a:lvl4pPr marL="1600200" indent="-228600" eaLnBrk="0" hangingPunct="0">
              <a:spcBef>
                <a:spcPct val="20000"/>
              </a:spcBef>
              <a:buFont typeface="Arial" charset="0"/>
              <a:buChar char="–"/>
              <a:defRPr sz="1400">
                <a:solidFill>
                  <a:schemeClr val="tx1"/>
                </a:solidFill>
                <a:latin typeface="Arial" charset="0"/>
                <a:cs typeface="Arial" charset="0"/>
              </a:defRPr>
            </a:lvl4pPr>
            <a:lvl5pPr marL="2057400" indent="-228600" eaLnBrk="0" hangingPunct="0">
              <a:spcBef>
                <a:spcPct val="20000"/>
              </a:spcBef>
              <a:buFont typeface="Arial" charset="0"/>
              <a:buChar char="»"/>
              <a:defRPr sz="14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9pPr>
          </a:lstStyle>
          <a:p>
            <a:pPr eaLnBrk="1" hangingPunct="1">
              <a:spcBef>
                <a:spcPct val="0"/>
              </a:spcBef>
              <a:buFontTx/>
              <a:buNone/>
            </a:pPr>
            <a:r>
              <a:rPr lang="en-CA" altLang="en-US" dirty="0"/>
              <a:t>5.1.1</a:t>
            </a:r>
          </a:p>
        </p:txBody>
      </p:sp>
      <p:sp>
        <p:nvSpPr>
          <p:cNvPr id="6" name="Rectangle 2"/>
          <p:cNvSpPr>
            <a:spLocks noGrp="1" noChangeArrowheads="1"/>
          </p:cNvSpPr>
          <p:nvPr>
            <p:ph type="title"/>
          </p:nvPr>
        </p:nvSpPr>
        <p:spPr>
          <a:xfrm>
            <a:off x="381000" y="264971"/>
            <a:ext cx="8382000" cy="562144"/>
          </a:xfrm>
        </p:spPr>
        <p:txBody>
          <a:bodyPr>
            <a:normAutofit fontScale="90000"/>
          </a:bodyPr>
          <a:lstStyle/>
          <a:p>
            <a:r>
              <a:rPr lang="en-US" altLang="en-US" sz="4100" dirty="0">
                <a:latin typeface="Arial" charset="0"/>
              </a:rPr>
              <a:t>Class Room Work</a:t>
            </a:r>
            <a:endParaRPr lang="en-US" altLang="en-US" sz="4100" dirty="0">
              <a:latin typeface="Arial" charset="0"/>
            </a:endParaRPr>
          </a:p>
        </p:txBody>
      </p:sp>
      <p:pic>
        <p:nvPicPr>
          <p:cNvPr id="19458" name="Picture 2" descr="CPT BinaryTree LettersEx1.sv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91718" y="1949823"/>
            <a:ext cx="4519919" cy="3092824"/>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159237" y="1479177"/>
            <a:ext cx="9055204" cy="421414"/>
          </a:xfrm>
          <a:prstGeom prst="rect">
            <a:avLst/>
          </a:prstGeom>
        </p:spPr>
        <p:txBody>
          <a:bodyPr wrap="none" lIns="82058" tIns="41029" rIns="82058" bIns="41029">
            <a:spAutoFit/>
          </a:bodyPr>
          <a:lstStyle/>
          <a:p>
            <a:r>
              <a:rPr lang="en-US" sz="2200" b="1" dirty="0">
                <a:solidFill>
                  <a:schemeClr val="tx2">
                    <a:lumMod val="75000"/>
                  </a:schemeClr>
                </a:solidFill>
              </a:rPr>
              <a:t>Perform Pre-Order, In-Order and Post-Order traversals for the following tree</a:t>
            </a:r>
            <a:endParaRPr lang="en-IN" sz="2200" dirty="0"/>
          </a:p>
        </p:txBody>
      </p:sp>
      <p:sp>
        <p:nvSpPr>
          <p:cNvPr id="9" name="Rectangle 8"/>
          <p:cNvSpPr/>
          <p:nvPr/>
        </p:nvSpPr>
        <p:spPr>
          <a:xfrm>
            <a:off x="138545" y="5240414"/>
            <a:ext cx="2948788" cy="1098522"/>
          </a:xfrm>
          <a:prstGeom prst="rect">
            <a:avLst/>
          </a:prstGeom>
        </p:spPr>
        <p:txBody>
          <a:bodyPr wrap="none" lIns="82058" tIns="41029" rIns="82058" bIns="41029">
            <a:spAutoFit/>
          </a:bodyPr>
          <a:lstStyle/>
          <a:p>
            <a:r>
              <a:rPr lang="en-US" sz="2200" b="1" dirty="0">
                <a:solidFill>
                  <a:schemeClr val="tx2">
                    <a:lumMod val="75000"/>
                  </a:schemeClr>
                </a:solidFill>
              </a:rPr>
              <a:t>Pre-Order: </a:t>
            </a:r>
            <a:r>
              <a:rPr lang="en-IN" sz="2200" dirty="0"/>
              <a:t>GEBDFKMR</a:t>
            </a:r>
            <a:r>
              <a:rPr lang="en-US" sz="2200" b="1" dirty="0">
                <a:solidFill>
                  <a:schemeClr val="tx2">
                    <a:lumMod val="75000"/>
                  </a:schemeClr>
                </a:solidFill>
              </a:rPr>
              <a:t> </a:t>
            </a:r>
          </a:p>
          <a:p>
            <a:r>
              <a:rPr lang="en-US" sz="2200" b="1" dirty="0">
                <a:solidFill>
                  <a:schemeClr val="tx2">
                    <a:lumMod val="75000"/>
                  </a:schemeClr>
                </a:solidFill>
              </a:rPr>
              <a:t>In-Order: </a:t>
            </a:r>
            <a:r>
              <a:rPr lang="en-IN" sz="2200" dirty="0"/>
              <a:t>BDEFGKMR</a:t>
            </a:r>
            <a:endParaRPr lang="en-US" sz="2200" b="1" dirty="0">
              <a:solidFill>
                <a:schemeClr val="tx2">
                  <a:lumMod val="75000"/>
                </a:schemeClr>
              </a:solidFill>
            </a:endParaRPr>
          </a:p>
          <a:p>
            <a:r>
              <a:rPr lang="en-US" sz="2200" b="1" dirty="0">
                <a:solidFill>
                  <a:schemeClr val="tx2">
                    <a:lumMod val="75000"/>
                  </a:schemeClr>
                </a:solidFill>
              </a:rPr>
              <a:t>Post-Order: </a:t>
            </a:r>
            <a:r>
              <a:rPr lang="en-IN" sz="2200" dirty="0"/>
              <a:t> DBFERMKG</a:t>
            </a:r>
          </a:p>
        </p:txBody>
      </p:sp>
    </p:spTree>
    <p:extLst>
      <p:ext uri="{BB962C8B-B14F-4D97-AF65-F5344CB8AC3E}">
        <p14:creationId xmlns:p14="http://schemas.microsoft.com/office/powerpoint/2010/main" xmlns="" val="4429005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6364" y="3361765"/>
            <a:ext cx="8382000" cy="664797"/>
          </a:xfrm>
        </p:spPr>
        <p:txBody>
          <a:bodyPr>
            <a:normAutofit fontScale="90000"/>
          </a:bodyPr>
          <a:lstStyle/>
          <a:p>
            <a:pPr algn="ctr"/>
            <a:r>
              <a:rPr lang="en-US" dirty="0" smtClean="0">
                <a:solidFill>
                  <a:schemeClr val="accent4">
                    <a:lumMod val="60000"/>
                    <a:lumOff val="40000"/>
                  </a:schemeClr>
                </a:solidFill>
              </a:rPr>
              <a:t>Binary Search Trees</a:t>
            </a:r>
            <a:endParaRPr lang="en-US" dirty="0">
              <a:solidFill>
                <a:schemeClr val="accent4">
                  <a:lumMod val="60000"/>
                  <a:lumOff val="40000"/>
                </a:schemeClr>
              </a:solidFill>
            </a:endParaRPr>
          </a:p>
        </p:txBody>
      </p:sp>
    </p:spTree>
    <p:extLst>
      <p:ext uri="{BB962C8B-B14F-4D97-AF65-F5344CB8AC3E}">
        <p14:creationId xmlns:p14="http://schemas.microsoft.com/office/powerpoint/2010/main" xmlns="" val="147292514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ctrTitle"/>
          </p:nvPr>
        </p:nvSpPr>
        <p:spPr>
          <a:xfrm>
            <a:off x="609600" y="381000"/>
            <a:ext cx="7772400" cy="1143000"/>
          </a:xfrm>
        </p:spPr>
        <p:txBody>
          <a:bodyPr/>
          <a:lstStyle/>
          <a:p>
            <a:r>
              <a:rPr lang="en-US" altLang="en-US" dirty="0"/>
              <a:t>A</a:t>
            </a:r>
            <a:r>
              <a:rPr lang="en-US" altLang="en-US" dirty="0" smtClean="0"/>
              <a:t> </a:t>
            </a:r>
            <a:r>
              <a:rPr lang="en-US" altLang="en-US" dirty="0"/>
              <a:t>View Of </a:t>
            </a:r>
            <a:r>
              <a:rPr lang="en-US" altLang="en-US" dirty="0" smtClean="0"/>
              <a:t> Natural </a:t>
            </a:r>
            <a:r>
              <a:rPr lang="en-US" altLang="en-US" dirty="0"/>
              <a:t>Tree</a:t>
            </a:r>
          </a:p>
        </p:txBody>
      </p:sp>
      <p:pic>
        <p:nvPicPr>
          <p:cNvPr id="136196" name="Picture 4" descr="C:\sahni\clip\rad\TREE_SMA.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19400" y="2895600"/>
            <a:ext cx="1749425" cy="1749425"/>
          </a:xfrm>
          <a:prstGeom prst="rect">
            <a:avLst/>
          </a:prstGeom>
          <a:solidFill>
            <a:srgbClr val="FFFF00"/>
          </a:solidFill>
        </p:spPr>
      </p:pic>
      <p:grpSp>
        <p:nvGrpSpPr>
          <p:cNvPr id="2" name="Group 19"/>
          <p:cNvGrpSpPr>
            <a:grpSpLocks/>
          </p:cNvGrpSpPr>
          <p:nvPr/>
        </p:nvGrpSpPr>
        <p:grpSpPr bwMode="auto">
          <a:xfrm>
            <a:off x="3733800" y="4191000"/>
            <a:ext cx="3352800" cy="1665287"/>
            <a:chOff x="2352" y="2640"/>
            <a:chExt cx="2112" cy="1049"/>
          </a:xfrm>
        </p:grpSpPr>
        <p:sp>
          <p:nvSpPr>
            <p:cNvPr id="136197" name="Text Box 5"/>
            <p:cNvSpPr txBox="1">
              <a:spLocks noChangeArrowheads="1"/>
            </p:cNvSpPr>
            <p:nvPr/>
          </p:nvSpPr>
          <p:spPr bwMode="auto">
            <a:xfrm>
              <a:off x="3840" y="3456"/>
              <a:ext cx="624" cy="233"/>
            </a:xfrm>
            <a:prstGeom prst="rect">
              <a:avLst/>
            </a:prstGeom>
            <a:solidFill>
              <a:schemeClr val="accent4">
                <a:lumMod val="75000"/>
              </a:schemeClr>
            </a:solidFill>
            <a:ln w="12700">
              <a:solidFill>
                <a:schemeClr val="accent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defPPr>
                <a:defRPr lang="en-US"/>
              </a:defPPr>
              <a:lvl1pPr>
                <a:spcBef>
                  <a:spcPct val="50000"/>
                </a:spcBef>
                <a:defRPr>
                  <a:solidFill>
                    <a:schemeClr val="bg1"/>
                  </a:solidFill>
                </a:defRPr>
              </a:lvl1pPr>
            </a:lstStyle>
            <a:p>
              <a:pPr algn="ctr"/>
              <a:r>
                <a:rPr lang="en-US" altLang="en-US" dirty="0"/>
                <a:t>root</a:t>
              </a:r>
            </a:p>
          </p:txBody>
        </p:sp>
        <p:sp>
          <p:nvSpPr>
            <p:cNvPr id="136199" name="Line 7"/>
            <p:cNvSpPr>
              <a:spLocks noChangeShapeType="1"/>
            </p:cNvSpPr>
            <p:nvPr/>
          </p:nvSpPr>
          <p:spPr bwMode="auto">
            <a:xfrm flipH="1" flipV="1">
              <a:off x="2352" y="2640"/>
              <a:ext cx="1800" cy="816"/>
            </a:xfrm>
            <a:prstGeom prst="line">
              <a:avLst/>
            </a:prstGeom>
            <a:solidFill>
              <a:schemeClr val="accent4">
                <a:lumMod val="75000"/>
              </a:schemeClr>
            </a:solidFill>
            <a:ln w="12700">
              <a:solidFill>
                <a:schemeClr val="accent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endParaRPr lang="en-IN">
                <a:solidFill>
                  <a:schemeClr val="bg1"/>
                </a:solidFill>
              </a:endParaRPr>
            </a:p>
          </p:txBody>
        </p:sp>
      </p:grpSp>
      <p:grpSp>
        <p:nvGrpSpPr>
          <p:cNvPr id="3" name="Group 18"/>
          <p:cNvGrpSpPr>
            <a:grpSpLocks/>
          </p:cNvGrpSpPr>
          <p:nvPr/>
        </p:nvGrpSpPr>
        <p:grpSpPr bwMode="auto">
          <a:xfrm>
            <a:off x="346364" y="3554506"/>
            <a:ext cx="3276600" cy="1252539"/>
            <a:chOff x="336" y="2208"/>
            <a:chExt cx="2064" cy="789"/>
          </a:xfrm>
        </p:grpSpPr>
        <p:sp>
          <p:nvSpPr>
            <p:cNvPr id="136201" name="Text Box 9"/>
            <p:cNvSpPr txBox="1">
              <a:spLocks noChangeArrowheads="1"/>
            </p:cNvSpPr>
            <p:nvPr/>
          </p:nvSpPr>
          <p:spPr bwMode="auto">
            <a:xfrm>
              <a:off x="336" y="2764"/>
              <a:ext cx="1200" cy="233"/>
            </a:xfrm>
            <a:prstGeom prst="rect">
              <a:avLst/>
            </a:prstGeom>
            <a:solidFill>
              <a:schemeClr val="accent4">
                <a:lumMod val="75000"/>
              </a:schemeClr>
            </a:solidFill>
            <a:ln w="12700">
              <a:solidFill>
                <a:schemeClr val="accent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lang="en-US" altLang="en-US" dirty="0">
                  <a:solidFill>
                    <a:schemeClr val="bg1"/>
                  </a:solidFill>
                </a:rPr>
                <a:t>branches</a:t>
              </a:r>
            </a:p>
          </p:txBody>
        </p:sp>
        <p:sp>
          <p:nvSpPr>
            <p:cNvPr id="136202" name="Line 10"/>
            <p:cNvSpPr>
              <a:spLocks noChangeShapeType="1"/>
            </p:cNvSpPr>
            <p:nvPr/>
          </p:nvSpPr>
          <p:spPr bwMode="auto">
            <a:xfrm flipV="1">
              <a:off x="1209" y="2208"/>
              <a:ext cx="1191" cy="556"/>
            </a:xfrm>
            <a:prstGeom prst="line">
              <a:avLst/>
            </a:prstGeom>
            <a:noFill/>
            <a:ln w="38100">
              <a:solidFill>
                <a:schemeClr val="accent1"/>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36203" name="Line 11"/>
            <p:cNvSpPr>
              <a:spLocks noChangeShapeType="1"/>
            </p:cNvSpPr>
            <p:nvPr/>
          </p:nvSpPr>
          <p:spPr bwMode="auto">
            <a:xfrm flipV="1">
              <a:off x="1536" y="2486"/>
              <a:ext cx="864" cy="409"/>
            </a:xfrm>
            <a:prstGeom prst="line">
              <a:avLst/>
            </a:prstGeom>
            <a:noFill/>
            <a:ln w="38100">
              <a:solidFill>
                <a:schemeClr val="accent1"/>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grpSp>
      <p:grpSp>
        <p:nvGrpSpPr>
          <p:cNvPr id="4" name="Group 20"/>
          <p:cNvGrpSpPr>
            <a:grpSpLocks/>
          </p:cNvGrpSpPr>
          <p:nvPr/>
        </p:nvGrpSpPr>
        <p:grpSpPr bwMode="auto">
          <a:xfrm>
            <a:off x="4114800" y="2286000"/>
            <a:ext cx="4572000" cy="1371600"/>
            <a:chOff x="2592" y="1440"/>
            <a:chExt cx="2880" cy="864"/>
          </a:xfrm>
        </p:grpSpPr>
        <p:sp>
          <p:nvSpPr>
            <p:cNvPr id="136205" name="Line 13"/>
            <p:cNvSpPr>
              <a:spLocks noChangeShapeType="1"/>
            </p:cNvSpPr>
            <p:nvPr/>
          </p:nvSpPr>
          <p:spPr bwMode="auto">
            <a:xfrm flipH="1">
              <a:off x="2688" y="1632"/>
              <a:ext cx="1248" cy="576"/>
            </a:xfrm>
            <a:prstGeom prst="line">
              <a:avLst/>
            </a:prstGeom>
            <a:solidFill>
              <a:schemeClr val="accent4">
                <a:lumMod val="75000"/>
              </a:schemeClr>
            </a:solidFill>
            <a:ln w="12700">
              <a:solidFill>
                <a:schemeClr val="accent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endParaRPr lang="en-IN">
                <a:solidFill>
                  <a:schemeClr val="bg1"/>
                </a:solidFill>
              </a:endParaRPr>
            </a:p>
          </p:txBody>
        </p:sp>
        <p:sp>
          <p:nvSpPr>
            <p:cNvPr id="136206" name="Line 14"/>
            <p:cNvSpPr>
              <a:spLocks noChangeShapeType="1"/>
            </p:cNvSpPr>
            <p:nvPr/>
          </p:nvSpPr>
          <p:spPr bwMode="auto">
            <a:xfrm flipH="1">
              <a:off x="2736" y="1645"/>
              <a:ext cx="1416" cy="659"/>
            </a:xfrm>
            <a:prstGeom prst="line">
              <a:avLst/>
            </a:prstGeom>
            <a:solidFill>
              <a:schemeClr val="accent4">
                <a:lumMod val="75000"/>
              </a:schemeClr>
            </a:solidFill>
            <a:ln w="12700">
              <a:solidFill>
                <a:schemeClr val="accent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endParaRPr lang="en-IN">
                <a:solidFill>
                  <a:schemeClr val="bg1"/>
                </a:solidFill>
              </a:endParaRPr>
            </a:p>
          </p:txBody>
        </p:sp>
        <p:sp>
          <p:nvSpPr>
            <p:cNvPr id="136207" name="Text Box 15"/>
            <p:cNvSpPr txBox="1">
              <a:spLocks noChangeArrowheads="1"/>
            </p:cNvSpPr>
            <p:nvPr/>
          </p:nvSpPr>
          <p:spPr bwMode="auto">
            <a:xfrm>
              <a:off x="3936" y="1440"/>
              <a:ext cx="1536" cy="233"/>
            </a:xfrm>
            <a:prstGeom prst="rect">
              <a:avLst/>
            </a:prstGeom>
            <a:solidFill>
              <a:schemeClr val="accent4">
                <a:lumMod val="75000"/>
              </a:schemeClr>
            </a:solidFill>
            <a:ln w="12700">
              <a:solidFill>
                <a:schemeClr val="accent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defPPr>
                <a:defRPr lang="en-US"/>
              </a:defPPr>
              <a:lvl1pPr>
                <a:spcBef>
                  <a:spcPct val="50000"/>
                </a:spcBef>
                <a:defRPr>
                  <a:solidFill>
                    <a:schemeClr val="bg1"/>
                  </a:solidFill>
                </a:defRPr>
              </a:lvl1pPr>
            </a:lstStyle>
            <a:p>
              <a:pPr algn="ctr"/>
              <a:r>
                <a:rPr lang="en-US" altLang="en-US" dirty="0"/>
                <a:t>leaves</a:t>
              </a:r>
            </a:p>
          </p:txBody>
        </p:sp>
        <p:sp>
          <p:nvSpPr>
            <p:cNvPr id="136208" name="Line 16"/>
            <p:cNvSpPr>
              <a:spLocks noChangeShapeType="1"/>
            </p:cNvSpPr>
            <p:nvPr/>
          </p:nvSpPr>
          <p:spPr bwMode="auto">
            <a:xfrm flipH="1">
              <a:off x="2592" y="1536"/>
              <a:ext cx="1344" cy="576"/>
            </a:xfrm>
            <a:prstGeom prst="line">
              <a:avLst/>
            </a:prstGeom>
            <a:solidFill>
              <a:schemeClr val="accent4">
                <a:lumMod val="75000"/>
              </a:schemeClr>
            </a:solidFill>
            <a:ln w="12700">
              <a:solidFill>
                <a:schemeClr val="accent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endParaRPr lang="en-IN">
                <a:solidFill>
                  <a:schemeClr val="bg1"/>
                </a:solidFill>
              </a:endParaRPr>
            </a:p>
          </p:txBody>
        </p:sp>
      </p:grpSp>
    </p:spTree>
    <p:extLst>
      <p:ext uri="{BB962C8B-B14F-4D97-AF65-F5344CB8AC3E}">
        <p14:creationId xmlns:p14="http://schemas.microsoft.com/office/powerpoint/2010/main" xmlns="" val="12328320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61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32" name="Picture 16" descr="C:\sahni\slides\up.gif.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24201" y="2362200"/>
            <a:ext cx="2046288" cy="2046288"/>
          </a:xfrm>
          <a:prstGeom prst="rect">
            <a:avLst/>
          </a:prstGeom>
          <a:noFill/>
          <a:extLst>
            <a:ext uri="{909E8E84-426E-40DD-AFC4-6F175D3DCCD1}">
              <a14:hiddenFill xmlns:a14="http://schemas.microsoft.com/office/drawing/2010/main" xmlns="">
                <a:solidFill>
                  <a:srgbClr val="FFFFFF"/>
                </a:solidFill>
              </a14:hiddenFill>
            </a:ext>
          </a:extLst>
        </p:spPr>
      </p:pic>
      <p:sp>
        <p:nvSpPr>
          <p:cNvPr id="137218" name="Rectangle 2"/>
          <p:cNvSpPr>
            <a:spLocks noGrp="1" noChangeArrowheads="1"/>
          </p:cNvSpPr>
          <p:nvPr>
            <p:ph type="ctrTitle"/>
          </p:nvPr>
        </p:nvSpPr>
        <p:spPr>
          <a:xfrm>
            <a:off x="609600" y="381000"/>
            <a:ext cx="7772400" cy="1143000"/>
          </a:xfrm>
        </p:spPr>
        <p:txBody>
          <a:bodyPr/>
          <a:lstStyle/>
          <a:p>
            <a:r>
              <a:rPr lang="en-US" altLang="en-US"/>
              <a:t>Computer Scientist’s View</a:t>
            </a:r>
          </a:p>
        </p:txBody>
      </p:sp>
      <p:grpSp>
        <p:nvGrpSpPr>
          <p:cNvPr id="2" name="Group 23"/>
          <p:cNvGrpSpPr>
            <a:grpSpLocks/>
          </p:cNvGrpSpPr>
          <p:nvPr/>
        </p:nvGrpSpPr>
        <p:grpSpPr bwMode="auto">
          <a:xfrm>
            <a:off x="346364" y="3276601"/>
            <a:ext cx="3692236" cy="1131888"/>
            <a:chOff x="480" y="2064"/>
            <a:chExt cx="2064" cy="713"/>
          </a:xfrm>
        </p:grpSpPr>
        <p:sp>
          <p:nvSpPr>
            <p:cNvPr id="137224" name="Text Box 8"/>
            <p:cNvSpPr txBox="1">
              <a:spLocks noChangeArrowheads="1"/>
            </p:cNvSpPr>
            <p:nvPr/>
          </p:nvSpPr>
          <p:spPr bwMode="auto">
            <a:xfrm>
              <a:off x="480" y="2544"/>
              <a:ext cx="1200" cy="233"/>
            </a:xfrm>
            <a:prstGeom prst="rect">
              <a:avLst/>
            </a:prstGeom>
            <a:solidFill>
              <a:schemeClr val="accent4">
                <a:lumMod val="75000"/>
              </a:schemeClr>
            </a:solidFill>
            <a:ln w="12700">
              <a:solidFill>
                <a:schemeClr val="accent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defPPr>
                <a:defRPr lang="en-US"/>
              </a:defPPr>
              <a:lvl1pPr>
                <a:spcBef>
                  <a:spcPct val="50000"/>
                </a:spcBef>
                <a:defRPr>
                  <a:solidFill>
                    <a:schemeClr val="bg1"/>
                  </a:solidFill>
                </a:defRPr>
              </a:lvl1pPr>
            </a:lstStyle>
            <a:p>
              <a:pPr algn="ctr"/>
              <a:r>
                <a:rPr lang="en-US" altLang="en-US" dirty="0"/>
                <a:t>branches</a:t>
              </a:r>
            </a:p>
          </p:txBody>
        </p:sp>
        <p:sp>
          <p:nvSpPr>
            <p:cNvPr id="137225" name="Line 9"/>
            <p:cNvSpPr>
              <a:spLocks noChangeShapeType="1"/>
            </p:cNvSpPr>
            <p:nvPr/>
          </p:nvSpPr>
          <p:spPr bwMode="auto">
            <a:xfrm flipV="1">
              <a:off x="1680" y="2064"/>
              <a:ext cx="864" cy="504"/>
            </a:xfrm>
            <a:prstGeom prst="line">
              <a:avLst/>
            </a:prstGeom>
            <a:solidFill>
              <a:schemeClr val="accent4">
                <a:lumMod val="75000"/>
              </a:schemeClr>
            </a:solidFill>
            <a:ln w="12700">
              <a:solidFill>
                <a:schemeClr val="accent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endParaRPr lang="en-IN">
                <a:solidFill>
                  <a:schemeClr val="bg1"/>
                </a:solidFill>
              </a:endParaRPr>
            </a:p>
          </p:txBody>
        </p:sp>
        <p:sp>
          <p:nvSpPr>
            <p:cNvPr id="137226" name="Line 10"/>
            <p:cNvSpPr>
              <a:spLocks noChangeShapeType="1"/>
            </p:cNvSpPr>
            <p:nvPr/>
          </p:nvSpPr>
          <p:spPr bwMode="auto">
            <a:xfrm flipV="1">
              <a:off x="1680" y="2304"/>
              <a:ext cx="720" cy="384"/>
            </a:xfrm>
            <a:prstGeom prst="line">
              <a:avLst/>
            </a:prstGeom>
            <a:solidFill>
              <a:schemeClr val="accent4">
                <a:lumMod val="75000"/>
              </a:schemeClr>
            </a:solidFill>
            <a:ln w="12700">
              <a:solidFill>
                <a:schemeClr val="accent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endParaRPr lang="en-IN">
                <a:solidFill>
                  <a:schemeClr val="bg1"/>
                </a:solidFill>
              </a:endParaRPr>
            </a:p>
          </p:txBody>
        </p:sp>
      </p:grpSp>
      <p:grpSp>
        <p:nvGrpSpPr>
          <p:cNvPr id="3" name="Group 26"/>
          <p:cNvGrpSpPr>
            <a:grpSpLocks/>
          </p:cNvGrpSpPr>
          <p:nvPr/>
        </p:nvGrpSpPr>
        <p:grpSpPr bwMode="auto">
          <a:xfrm>
            <a:off x="4572000" y="1828800"/>
            <a:ext cx="4572000" cy="1447800"/>
            <a:chOff x="2880" y="1152"/>
            <a:chExt cx="2880" cy="912"/>
          </a:xfrm>
        </p:grpSpPr>
        <p:sp>
          <p:nvSpPr>
            <p:cNvPr id="137228" name="Line 12"/>
            <p:cNvSpPr>
              <a:spLocks noChangeShapeType="1"/>
            </p:cNvSpPr>
            <p:nvPr/>
          </p:nvSpPr>
          <p:spPr bwMode="auto">
            <a:xfrm flipH="1">
              <a:off x="2976" y="1392"/>
              <a:ext cx="1248" cy="576"/>
            </a:xfrm>
            <a:prstGeom prst="line">
              <a:avLst/>
            </a:prstGeom>
            <a:noFill/>
            <a:ln w="22225">
              <a:solidFill>
                <a:schemeClr val="accent1"/>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37229" name="Line 13"/>
            <p:cNvSpPr>
              <a:spLocks noChangeShapeType="1"/>
            </p:cNvSpPr>
            <p:nvPr/>
          </p:nvSpPr>
          <p:spPr bwMode="auto">
            <a:xfrm flipH="1">
              <a:off x="3024" y="1488"/>
              <a:ext cx="1248" cy="576"/>
            </a:xfrm>
            <a:prstGeom prst="line">
              <a:avLst/>
            </a:prstGeom>
            <a:noFill/>
            <a:ln w="22225">
              <a:solidFill>
                <a:schemeClr val="accent1"/>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37230" name="Text Box 14"/>
            <p:cNvSpPr txBox="1">
              <a:spLocks noChangeArrowheads="1"/>
            </p:cNvSpPr>
            <p:nvPr/>
          </p:nvSpPr>
          <p:spPr bwMode="auto">
            <a:xfrm>
              <a:off x="4224" y="1152"/>
              <a:ext cx="1536" cy="233"/>
            </a:xfrm>
            <a:prstGeom prst="rect">
              <a:avLst/>
            </a:prstGeom>
            <a:solidFill>
              <a:schemeClr val="accent4">
                <a:lumMod val="75000"/>
              </a:schemeClr>
            </a:solidFill>
            <a:ln w="12700">
              <a:solidFill>
                <a:schemeClr val="accent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defPPr>
                <a:defRPr lang="en-US"/>
              </a:defPPr>
              <a:lvl1pPr>
                <a:spcBef>
                  <a:spcPct val="50000"/>
                </a:spcBef>
                <a:defRPr>
                  <a:solidFill>
                    <a:schemeClr val="bg1"/>
                  </a:solidFill>
                </a:defRPr>
              </a:lvl1pPr>
            </a:lstStyle>
            <a:p>
              <a:pPr algn="ctr"/>
              <a:r>
                <a:rPr lang="en-US" altLang="en-US" dirty="0"/>
                <a:t>leaves</a:t>
              </a:r>
            </a:p>
          </p:txBody>
        </p:sp>
        <p:sp>
          <p:nvSpPr>
            <p:cNvPr id="137231" name="Line 15"/>
            <p:cNvSpPr>
              <a:spLocks noChangeShapeType="1"/>
            </p:cNvSpPr>
            <p:nvPr/>
          </p:nvSpPr>
          <p:spPr bwMode="auto">
            <a:xfrm flipH="1">
              <a:off x="2880" y="1296"/>
              <a:ext cx="1248" cy="576"/>
            </a:xfrm>
            <a:prstGeom prst="line">
              <a:avLst/>
            </a:prstGeom>
            <a:noFill/>
            <a:ln w="22225">
              <a:solidFill>
                <a:schemeClr val="accent1"/>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grpSp>
      <p:grpSp>
        <p:nvGrpSpPr>
          <p:cNvPr id="4" name="Group 25"/>
          <p:cNvGrpSpPr>
            <a:grpSpLocks/>
          </p:cNvGrpSpPr>
          <p:nvPr/>
        </p:nvGrpSpPr>
        <p:grpSpPr bwMode="auto">
          <a:xfrm>
            <a:off x="1143000" y="1752600"/>
            <a:ext cx="2971800" cy="1143000"/>
            <a:chOff x="720" y="1104"/>
            <a:chExt cx="1872" cy="720"/>
          </a:xfrm>
        </p:grpSpPr>
        <p:sp>
          <p:nvSpPr>
            <p:cNvPr id="137221" name="Text Box 5"/>
            <p:cNvSpPr txBox="1">
              <a:spLocks noChangeArrowheads="1"/>
            </p:cNvSpPr>
            <p:nvPr/>
          </p:nvSpPr>
          <p:spPr bwMode="auto">
            <a:xfrm>
              <a:off x="720" y="1104"/>
              <a:ext cx="624" cy="233"/>
            </a:xfrm>
            <a:prstGeom prst="rect">
              <a:avLst/>
            </a:prstGeom>
            <a:solidFill>
              <a:schemeClr val="accent4">
                <a:lumMod val="75000"/>
              </a:schemeClr>
            </a:solidFill>
            <a:ln w="12700">
              <a:solidFill>
                <a:schemeClr val="accent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defPPr>
                <a:defRPr lang="en-US"/>
              </a:defPPr>
              <a:lvl1pPr>
                <a:spcBef>
                  <a:spcPct val="50000"/>
                </a:spcBef>
                <a:defRPr>
                  <a:solidFill>
                    <a:schemeClr val="bg1"/>
                  </a:solidFill>
                </a:defRPr>
              </a:lvl1pPr>
            </a:lstStyle>
            <a:p>
              <a:pPr algn="ctr"/>
              <a:r>
                <a:rPr lang="en-US" altLang="en-US" dirty="0"/>
                <a:t>root</a:t>
              </a:r>
            </a:p>
          </p:txBody>
        </p:sp>
        <p:sp>
          <p:nvSpPr>
            <p:cNvPr id="137233" name="Line 17"/>
            <p:cNvSpPr>
              <a:spLocks noChangeShapeType="1"/>
            </p:cNvSpPr>
            <p:nvPr/>
          </p:nvSpPr>
          <p:spPr bwMode="auto">
            <a:xfrm>
              <a:off x="1080" y="1309"/>
              <a:ext cx="1512" cy="515"/>
            </a:xfrm>
            <a:prstGeom prst="line">
              <a:avLst/>
            </a:prstGeom>
            <a:solidFill>
              <a:schemeClr val="accent4">
                <a:lumMod val="75000"/>
              </a:schemeClr>
            </a:solidFill>
            <a:ln w="12700">
              <a:solidFill>
                <a:schemeClr val="accent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endParaRPr lang="en-IN">
                <a:solidFill>
                  <a:schemeClr val="bg1"/>
                </a:solidFill>
              </a:endParaRPr>
            </a:p>
          </p:txBody>
        </p:sp>
      </p:grpSp>
      <p:grpSp>
        <p:nvGrpSpPr>
          <p:cNvPr id="5" name="Group 24"/>
          <p:cNvGrpSpPr>
            <a:grpSpLocks/>
          </p:cNvGrpSpPr>
          <p:nvPr/>
        </p:nvGrpSpPr>
        <p:grpSpPr bwMode="auto">
          <a:xfrm>
            <a:off x="3581400" y="3276601"/>
            <a:ext cx="1676400" cy="2274887"/>
            <a:chOff x="2256" y="2064"/>
            <a:chExt cx="1056" cy="1433"/>
          </a:xfrm>
        </p:grpSpPr>
        <p:sp>
          <p:nvSpPr>
            <p:cNvPr id="137235" name="Line 19"/>
            <p:cNvSpPr>
              <a:spLocks noChangeShapeType="1"/>
            </p:cNvSpPr>
            <p:nvPr/>
          </p:nvSpPr>
          <p:spPr bwMode="auto">
            <a:xfrm>
              <a:off x="2733" y="2064"/>
              <a:ext cx="0" cy="1248"/>
            </a:xfrm>
            <a:prstGeom prst="line">
              <a:avLst/>
            </a:prstGeom>
            <a:noFill/>
            <a:ln w="38100">
              <a:solidFill>
                <a:schemeClr val="folHlink"/>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37236" name="Line 20"/>
            <p:cNvSpPr>
              <a:spLocks noChangeShapeType="1"/>
            </p:cNvSpPr>
            <p:nvPr/>
          </p:nvSpPr>
          <p:spPr bwMode="auto">
            <a:xfrm>
              <a:off x="2544" y="2256"/>
              <a:ext cx="0" cy="1056"/>
            </a:xfrm>
            <a:prstGeom prst="line">
              <a:avLst/>
            </a:prstGeom>
            <a:noFill/>
            <a:ln w="38100">
              <a:solidFill>
                <a:schemeClr val="folHlink"/>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37237" name="Text Box 21"/>
            <p:cNvSpPr txBox="1">
              <a:spLocks noChangeArrowheads="1"/>
            </p:cNvSpPr>
            <p:nvPr/>
          </p:nvSpPr>
          <p:spPr bwMode="auto">
            <a:xfrm>
              <a:off x="2256" y="3264"/>
              <a:ext cx="1056" cy="233"/>
            </a:xfrm>
            <a:prstGeom prst="rect">
              <a:avLst/>
            </a:prstGeom>
            <a:solidFill>
              <a:schemeClr val="accent4">
                <a:lumMod val="75000"/>
              </a:schemeClr>
            </a:solidFill>
            <a:ln w="12700">
              <a:solidFill>
                <a:schemeClr val="accent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defPPr>
                <a:defRPr lang="en-US"/>
              </a:defPPr>
              <a:lvl1pPr>
                <a:spcBef>
                  <a:spcPct val="50000"/>
                </a:spcBef>
                <a:defRPr>
                  <a:solidFill>
                    <a:schemeClr val="bg1"/>
                  </a:solidFill>
                </a:defRPr>
              </a:lvl1pPr>
            </a:lstStyle>
            <a:p>
              <a:pPr algn="ctr"/>
              <a:r>
                <a:rPr lang="en-US" altLang="en-US" dirty="0"/>
                <a:t>nodes</a:t>
              </a:r>
            </a:p>
          </p:txBody>
        </p:sp>
      </p:grpSp>
    </p:spTree>
    <p:extLst>
      <p:ext uri="{BB962C8B-B14F-4D97-AF65-F5344CB8AC3E}">
        <p14:creationId xmlns:p14="http://schemas.microsoft.com/office/powerpoint/2010/main" xmlns="" val="3524426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72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0-#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286244"/>
            <a:ext cx="8382000" cy="677108"/>
          </a:xfrm>
          <a:prstGeom prst="rect">
            <a:avLst/>
          </a:prstGeom>
        </p:spPr>
        <p:txBody>
          <a:bodyPr vert="horz" wrap="square" lIns="0" tIns="0" rIns="0" bIns="0" rtlCol="0">
            <a:spAutoFit/>
          </a:bodyPr>
          <a:lstStyle/>
          <a:p>
            <a:pPr marL="19375"/>
            <a:r>
              <a:rPr spc="-4" dirty="0"/>
              <a:t>Definition1</a:t>
            </a:r>
            <a:endParaRPr dirty="0"/>
          </a:p>
        </p:txBody>
      </p:sp>
      <p:sp>
        <p:nvSpPr>
          <p:cNvPr id="6" name="Rectangle 3"/>
          <p:cNvSpPr txBox="1">
            <a:spLocks noChangeArrowheads="1"/>
          </p:cNvSpPr>
          <p:nvPr/>
        </p:nvSpPr>
        <p:spPr>
          <a:xfrm>
            <a:off x="207818" y="1412875"/>
            <a:ext cx="8797636" cy="5432256"/>
          </a:xfrm>
          <a:prstGeom prst="rect">
            <a:avLst/>
          </a:prstGeom>
        </p:spPr>
        <p:txBody>
          <a:bodyPr vert="horz" lIns="0" tIns="0" rIns="0" bIns="0" rtlCol="0">
            <a:spAutoFit/>
          </a:bodyPr>
          <a:lstStyle>
            <a:lvl1pPr marL="442198" indent="-442198" algn="l" defTabSz="1018783" rtl="0" eaLnBrk="1" latinLnBrk="0" hangingPunct="1">
              <a:lnSpc>
                <a:spcPct val="90000"/>
              </a:lnSpc>
              <a:spcBef>
                <a:spcPct val="20000"/>
              </a:spcBef>
              <a:buFontTx/>
              <a:buBlip>
                <a:blip r:embed="rId3"/>
              </a:buBlip>
              <a:defRPr sz="3600" kern="1200">
                <a:solidFill>
                  <a:schemeClr val="tx1"/>
                </a:solidFill>
                <a:latin typeface="+mn-lt"/>
                <a:ea typeface="+mn-ea"/>
                <a:cs typeface="+mn-cs"/>
              </a:defRPr>
            </a:lvl1pPr>
            <a:lvl2pPr marL="1018824" indent="-442198" algn="l" defTabSz="1018783" rtl="0" eaLnBrk="1" latinLnBrk="0" hangingPunct="1">
              <a:lnSpc>
                <a:spcPct val="90000"/>
              </a:lnSpc>
              <a:spcBef>
                <a:spcPct val="20000"/>
              </a:spcBef>
              <a:buFontTx/>
              <a:buBlip>
                <a:blip r:embed="rId4"/>
              </a:buBlip>
              <a:defRPr sz="3100" kern="1200">
                <a:solidFill>
                  <a:schemeClr val="tx1"/>
                </a:solidFill>
                <a:latin typeface="+mn-lt"/>
                <a:ea typeface="+mn-ea"/>
                <a:cs typeface="+mn-cs"/>
              </a:defRPr>
            </a:lvl2pPr>
            <a:lvl3pPr marL="1402653" indent="-383829"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3pPr>
            <a:lvl4pPr marL="1788250" indent="-385597"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4pPr>
            <a:lvl5pPr marL="2163234" indent="-374984"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5pPr>
            <a:lvl6pPr marL="2801655"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047"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439"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9831"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just">
              <a:lnSpc>
                <a:spcPct val="150000"/>
              </a:lnSpc>
            </a:pPr>
            <a:r>
              <a:rPr lang="en-US" altLang="en-US" sz="2200" b="1" dirty="0" smtClean="0">
                <a:solidFill>
                  <a:srgbClr val="FFC000"/>
                </a:solidFill>
              </a:rPr>
              <a:t>Tree:</a:t>
            </a:r>
            <a:r>
              <a:rPr lang="en-US" altLang="en-US" sz="2000" b="1" dirty="0" smtClean="0">
                <a:solidFill>
                  <a:srgbClr val="FFC000"/>
                </a:solidFill>
              </a:rPr>
              <a:t> </a:t>
            </a:r>
            <a:r>
              <a:rPr lang="en-US" altLang="en-US" sz="2200" dirty="0"/>
              <a:t>A tree is a hierarchical data structure </a:t>
            </a:r>
            <a:r>
              <a:rPr lang="en-IN" sz="2200" dirty="0"/>
              <a:t>with a root value and </a:t>
            </a:r>
            <a:r>
              <a:rPr lang="en-IN" sz="2200" dirty="0" err="1"/>
              <a:t>subtrees</a:t>
            </a:r>
            <a:r>
              <a:rPr lang="en-IN" sz="2200" dirty="0"/>
              <a:t> of children, represented as a set of </a:t>
            </a:r>
            <a:r>
              <a:rPr lang="en-IN" sz="2200" dirty="0" smtClean="0"/>
              <a:t>linked nodes.</a:t>
            </a:r>
            <a:endParaRPr lang="en-US" altLang="en-US" sz="2000" spc="-13" dirty="0" smtClean="0">
              <a:latin typeface="Calibri"/>
              <a:cs typeface="Calibri"/>
            </a:endParaRPr>
          </a:p>
          <a:p>
            <a:pPr lvl="1">
              <a:lnSpc>
                <a:spcPct val="150000"/>
              </a:lnSpc>
            </a:pPr>
            <a:r>
              <a:rPr lang="en-IN" sz="2200" spc="-13" dirty="0">
                <a:solidFill>
                  <a:schemeClr val="accent6">
                    <a:lumMod val="40000"/>
                    <a:lumOff val="60000"/>
                  </a:schemeClr>
                </a:solidFill>
                <a:latin typeface="Calibri"/>
                <a:cs typeface="Calibri"/>
              </a:rPr>
              <a:t>A tree can be empty with no nodes called </a:t>
            </a:r>
            <a:r>
              <a:rPr lang="en-IN" sz="2200" spc="-13" dirty="0" err="1">
                <a:solidFill>
                  <a:schemeClr val="accent6">
                    <a:lumMod val="40000"/>
                    <a:lumOff val="60000"/>
                  </a:schemeClr>
                </a:solidFill>
                <a:latin typeface="Calibri"/>
                <a:cs typeface="Calibri"/>
              </a:rPr>
              <a:t>thenull</a:t>
            </a:r>
            <a:r>
              <a:rPr lang="en-IN" sz="2200" spc="-13" dirty="0">
                <a:solidFill>
                  <a:schemeClr val="accent6">
                    <a:lumMod val="40000"/>
                    <a:lumOff val="60000"/>
                  </a:schemeClr>
                </a:solidFill>
                <a:latin typeface="Calibri"/>
                <a:cs typeface="Calibri"/>
              </a:rPr>
              <a:t> or empty tree or a tree is a structure consisting of one node called the root and one or more </a:t>
            </a:r>
            <a:r>
              <a:rPr lang="en-IN" sz="2200" spc="-13" dirty="0" err="1">
                <a:solidFill>
                  <a:schemeClr val="accent6">
                    <a:lumMod val="40000"/>
                    <a:lumOff val="60000"/>
                  </a:schemeClr>
                </a:solidFill>
                <a:latin typeface="Calibri"/>
                <a:cs typeface="Calibri"/>
              </a:rPr>
              <a:t>subtrees</a:t>
            </a:r>
            <a:r>
              <a:rPr lang="en-IN" sz="2200" spc="-13" dirty="0">
                <a:solidFill>
                  <a:schemeClr val="accent6">
                    <a:lumMod val="40000"/>
                    <a:lumOff val="60000"/>
                  </a:schemeClr>
                </a:solidFill>
                <a:latin typeface="Calibri"/>
                <a:cs typeface="Calibri"/>
              </a:rPr>
              <a:t>.</a:t>
            </a:r>
            <a:endParaRPr lang="en-US" sz="2200" spc="-13" dirty="0">
              <a:solidFill>
                <a:schemeClr val="accent6">
                  <a:lumMod val="40000"/>
                  <a:lumOff val="60000"/>
                </a:schemeClr>
              </a:solidFill>
              <a:latin typeface="Calibri"/>
              <a:cs typeface="Calibri"/>
            </a:endParaRPr>
          </a:p>
          <a:p>
            <a:pPr lvl="1">
              <a:lnSpc>
                <a:spcPct val="150000"/>
              </a:lnSpc>
            </a:pPr>
            <a:r>
              <a:rPr lang="en-US" altLang="en-US" sz="2200" spc="-13" dirty="0" smtClean="0">
                <a:solidFill>
                  <a:schemeClr val="accent6">
                    <a:lumMod val="40000"/>
                    <a:lumOff val="60000"/>
                  </a:schemeClr>
                </a:solidFill>
                <a:latin typeface="Calibri"/>
                <a:cs typeface="Calibri"/>
              </a:rPr>
              <a:t>A tree is recursive in nature</a:t>
            </a:r>
          </a:p>
          <a:p>
            <a:pPr lvl="1">
              <a:lnSpc>
                <a:spcPct val="150000"/>
              </a:lnSpc>
            </a:pPr>
            <a:r>
              <a:rPr lang="en-US" altLang="en-US" sz="2200" spc="-13" dirty="0" smtClean="0">
                <a:solidFill>
                  <a:schemeClr val="accent6">
                    <a:lumMod val="40000"/>
                    <a:lumOff val="60000"/>
                  </a:schemeClr>
                </a:solidFill>
                <a:latin typeface="Calibri"/>
                <a:cs typeface="Calibri"/>
              </a:rPr>
              <a:t>A tree should not be cyclic</a:t>
            </a:r>
          </a:p>
          <a:p>
            <a:pPr lvl="1">
              <a:lnSpc>
                <a:spcPct val="150000"/>
              </a:lnSpc>
            </a:pPr>
            <a:r>
              <a:rPr lang="en-US" altLang="en-US" sz="2200" spc="-13" dirty="0" smtClean="0">
                <a:solidFill>
                  <a:schemeClr val="accent6">
                    <a:lumMod val="40000"/>
                    <a:lumOff val="60000"/>
                  </a:schemeClr>
                </a:solidFill>
                <a:latin typeface="Calibri"/>
                <a:cs typeface="Calibri"/>
              </a:rPr>
              <a:t>Links are unidirectional</a:t>
            </a:r>
          </a:p>
          <a:p>
            <a:pPr lvl="1">
              <a:lnSpc>
                <a:spcPct val="150000"/>
              </a:lnSpc>
            </a:pPr>
            <a:r>
              <a:rPr lang="en-US" altLang="en-US" sz="2200" spc="-13" dirty="0" smtClean="0">
                <a:solidFill>
                  <a:schemeClr val="accent6">
                    <a:lumMod val="40000"/>
                    <a:lumOff val="60000"/>
                  </a:schemeClr>
                </a:solidFill>
                <a:latin typeface="Calibri"/>
                <a:cs typeface="Calibri"/>
              </a:rPr>
              <a:t>There are many  types of trees ( we will discuss later)</a:t>
            </a:r>
          </a:p>
          <a:p>
            <a:pPr lvl="1">
              <a:lnSpc>
                <a:spcPct val="150000"/>
              </a:lnSpc>
            </a:pPr>
            <a:endParaRPr lang="en-US" altLang="en-US" sz="2000" spc="-13" dirty="0">
              <a:solidFill>
                <a:schemeClr val="accent6">
                  <a:lumMod val="40000"/>
                  <a:lumOff val="60000"/>
                </a:schemeClr>
              </a:solidFill>
              <a:latin typeface="Calibri"/>
              <a:cs typeface="Calibri"/>
            </a:endParaRPr>
          </a:p>
        </p:txBody>
      </p:sp>
    </p:spTree>
    <p:extLst>
      <p:ext uri="{BB962C8B-B14F-4D97-AF65-F5344CB8AC3E}">
        <p14:creationId xmlns:p14="http://schemas.microsoft.com/office/powerpoint/2010/main" xmlns="" val="245030565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207818" y="1412875"/>
            <a:ext cx="8866909" cy="1945781"/>
          </a:xfrm>
        </p:spPr>
        <p:txBody>
          <a:bodyPr/>
          <a:lstStyle/>
          <a:p>
            <a:r>
              <a:rPr lang="en-US" altLang="en-US" sz="2300" dirty="0"/>
              <a:t>Definition:  A </a:t>
            </a:r>
            <a:r>
              <a:rPr lang="en-US" altLang="en-US" sz="2300" i="1" dirty="0"/>
              <a:t>rooted tree</a:t>
            </a:r>
            <a:r>
              <a:rPr lang="en-US" altLang="en-US" sz="2300" dirty="0"/>
              <a:t> is a graph </a:t>
            </a:r>
            <a:r>
              <a:rPr lang="en-US" altLang="en-US" sz="2300" i="1" dirty="0"/>
              <a:t>G</a:t>
            </a:r>
            <a:r>
              <a:rPr lang="en-US" altLang="en-US" sz="2300" dirty="0"/>
              <a:t>  such that:</a:t>
            </a:r>
          </a:p>
          <a:p>
            <a:pPr lvl="1"/>
            <a:r>
              <a:rPr lang="en-US" altLang="en-US" sz="2300" i="1" dirty="0"/>
              <a:t>G</a:t>
            </a:r>
            <a:r>
              <a:rPr lang="en-US" altLang="en-US" sz="2300" dirty="0"/>
              <a:t> is connected</a:t>
            </a:r>
          </a:p>
          <a:p>
            <a:pPr lvl="1"/>
            <a:r>
              <a:rPr lang="en-US" altLang="en-US" sz="2300" i="1" dirty="0"/>
              <a:t>G</a:t>
            </a:r>
            <a:r>
              <a:rPr lang="en-US" altLang="en-US" sz="2300" dirty="0"/>
              <a:t> has no cycles</a:t>
            </a:r>
          </a:p>
          <a:p>
            <a:pPr lvl="1"/>
            <a:r>
              <a:rPr lang="en-US" altLang="en-US" sz="2300" i="1" dirty="0"/>
              <a:t>G</a:t>
            </a:r>
            <a:r>
              <a:rPr lang="en-US" altLang="en-US" sz="2300" dirty="0"/>
              <a:t> has exactly one vertex called the </a:t>
            </a:r>
            <a:r>
              <a:rPr lang="en-US" altLang="en-US" sz="2300" i="1" dirty="0"/>
              <a:t>root</a:t>
            </a:r>
            <a:r>
              <a:rPr lang="en-US" altLang="en-US" sz="2300" dirty="0"/>
              <a:t> of the tree</a:t>
            </a:r>
          </a:p>
          <a:p>
            <a:pPr lvl="1"/>
            <a:endParaRPr lang="en-US" altLang="en-US" dirty="0"/>
          </a:p>
        </p:txBody>
      </p:sp>
      <p:sp>
        <p:nvSpPr>
          <p:cNvPr id="4" name="Rectangle 3"/>
          <p:cNvSpPr txBox="1">
            <a:spLocks noChangeArrowheads="1"/>
          </p:cNvSpPr>
          <p:nvPr/>
        </p:nvSpPr>
        <p:spPr>
          <a:xfrm>
            <a:off x="223080" y="3169169"/>
            <a:ext cx="8782375" cy="2123658"/>
          </a:xfrm>
          <a:prstGeom prst="rect">
            <a:avLst/>
          </a:prstGeom>
        </p:spPr>
        <p:txBody>
          <a:bodyPr vert="horz" wrap="square" lIns="0" tIns="0" rIns="0" bIns="0" rtlCol="0">
            <a:spAutoFit/>
          </a:bodyPr>
          <a:lstStyle>
            <a:lvl1pPr marL="442198" indent="-442198" algn="l" defTabSz="1018783" rtl="0" eaLnBrk="1" latinLnBrk="0" hangingPunct="1">
              <a:lnSpc>
                <a:spcPct val="90000"/>
              </a:lnSpc>
              <a:spcBef>
                <a:spcPct val="20000"/>
              </a:spcBef>
              <a:buFontTx/>
              <a:buBlip>
                <a:blip r:embed="rId3"/>
              </a:buBlip>
              <a:defRPr sz="3600" kern="1200">
                <a:solidFill>
                  <a:schemeClr val="tx1"/>
                </a:solidFill>
                <a:latin typeface="+mn-lt"/>
                <a:ea typeface="+mn-ea"/>
                <a:cs typeface="+mn-cs"/>
              </a:defRPr>
            </a:lvl1pPr>
            <a:lvl2pPr marL="1018824" indent="-442198" algn="l" defTabSz="1018783" rtl="0" eaLnBrk="1" latinLnBrk="0" hangingPunct="1">
              <a:lnSpc>
                <a:spcPct val="90000"/>
              </a:lnSpc>
              <a:spcBef>
                <a:spcPct val="20000"/>
              </a:spcBef>
              <a:buFontTx/>
              <a:buBlip>
                <a:blip r:embed="rId4"/>
              </a:buBlip>
              <a:defRPr sz="3100" kern="1200">
                <a:solidFill>
                  <a:schemeClr val="tx1"/>
                </a:solidFill>
                <a:latin typeface="+mn-lt"/>
                <a:ea typeface="+mn-ea"/>
                <a:cs typeface="+mn-cs"/>
              </a:defRPr>
            </a:lvl2pPr>
            <a:lvl3pPr marL="1402653" indent="-383829"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3pPr>
            <a:lvl4pPr marL="1788250" indent="-385597"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4pPr>
            <a:lvl5pPr marL="2163234" indent="-374984" algn="l" defTabSz="1018783" rtl="0" eaLnBrk="1" latinLnBrk="0" hangingPunct="1">
              <a:lnSpc>
                <a:spcPct val="90000"/>
              </a:lnSpc>
              <a:spcBef>
                <a:spcPct val="20000"/>
              </a:spcBef>
              <a:buFontTx/>
              <a:buBlip>
                <a:blip r:embed="rId4"/>
              </a:buBlip>
              <a:defRPr sz="2700" kern="1200">
                <a:solidFill>
                  <a:schemeClr val="tx1"/>
                </a:solidFill>
                <a:latin typeface="+mn-lt"/>
                <a:ea typeface="+mn-ea"/>
                <a:cs typeface="+mn-cs"/>
              </a:defRPr>
            </a:lvl5pPr>
            <a:lvl6pPr marL="2801655"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047"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439"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9831"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just"/>
            <a:r>
              <a:rPr lang="en-US" altLang="en-US" sz="2300" dirty="0"/>
              <a:t>Consequences</a:t>
            </a:r>
          </a:p>
          <a:p>
            <a:pPr lvl="1" algn="just"/>
            <a:r>
              <a:rPr lang="en-US" altLang="en-US" sz="2300" dirty="0"/>
              <a:t>The depth of a vertex  v  is the length of the unique path from root to  v</a:t>
            </a:r>
          </a:p>
          <a:p>
            <a:pPr lvl="1" algn="just"/>
            <a:r>
              <a:rPr lang="en-US" altLang="en-US" sz="2300" dirty="0"/>
              <a:t>G can be arranged so that the root is at the top, its neighboring vertices are vertices of depth 1, and so on…</a:t>
            </a:r>
          </a:p>
          <a:p>
            <a:pPr lvl="1" algn="just"/>
            <a:r>
              <a:rPr lang="en-US" altLang="en-US" sz="2300" dirty="0"/>
              <a:t>The set of all vertices of depth k is called level k of the tree</a:t>
            </a:r>
          </a:p>
        </p:txBody>
      </p:sp>
      <p:sp>
        <p:nvSpPr>
          <p:cNvPr id="6" name="object 2"/>
          <p:cNvSpPr txBox="1">
            <a:spLocks noGrp="1"/>
          </p:cNvSpPr>
          <p:nvPr>
            <p:ph type="title"/>
          </p:nvPr>
        </p:nvSpPr>
        <p:spPr>
          <a:xfrm>
            <a:off x="381000" y="286244"/>
            <a:ext cx="8382000" cy="677108"/>
          </a:xfrm>
          <a:prstGeom prst="rect">
            <a:avLst/>
          </a:prstGeom>
        </p:spPr>
        <p:txBody>
          <a:bodyPr vert="horz" wrap="square" lIns="0" tIns="0" rIns="0" bIns="0" rtlCol="0">
            <a:spAutoFit/>
          </a:bodyPr>
          <a:lstStyle/>
          <a:p>
            <a:pPr marL="19375"/>
            <a:r>
              <a:rPr spc="-4" dirty="0"/>
              <a:t>Definition2</a:t>
            </a:r>
            <a:endParaRPr dirty="0"/>
          </a:p>
        </p:txBody>
      </p:sp>
    </p:spTree>
    <p:extLst>
      <p:ext uri="{BB962C8B-B14F-4D97-AF65-F5344CB8AC3E}">
        <p14:creationId xmlns:p14="http://schemas.microsoft.com/office/powerpoint/2010/main" xmlns="" val="19322026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2771">
                                            <p:txEl>
                                              <p:pRg st="1" end="1"/>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2771">
                                            <p:txEl>
                                              <p:pRg st="2" end="2"/>
                                            </p:txEl>
                                          </p:spTgt>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32771">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P spid="4"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a:spLocks noGrp="1"/>
          </p:cNvSpPr>
          <p:nvPr>
            <p:ph type="title"/>
          </p:nvPr>
        </p:nvSpPr>
        <p:spPr>
          <a:xfrm>
            <a:off x="381000" y="286244"/>
            <a:ext cx="8382000" cy="677108"/>
          </a:xfrm>
          <a:prstGeom prst="rect">
            <a:avLst/>
          </a:prstGeom>
        </p:spPr>
        <p:txBody>
          <a:bodyPr vert="horz" wrap="square" lIns="0" tIns="0" rIns="0" bIns="0" rtlCol="0">
            <a:spAutoFit/>
          </a:bodyPr>
          <a:lstStyle/>
          <a:p>
            <a:pPr marL="19375"/>
            <a:r>
              <a:rPr spc="-4" dirty="0"/>
              <a:t>Definition2</a:t>
            </a:r>
            <a:endParaRPr dirty="0"/>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13222" t="27384" r="29483" b="23888"/>
          <a:stretch/>
        </p:blipFill>
        <p:spPr bwMode="auto">
          <a:xfrm>
            <a:off x="92240" y="1546412"/>
            <a:ext cx="8940220" cy="504264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57653429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dirty="0" smtClean="0"/>
              <a:t>Is it a </a:t>
            </a:r>
            <a:r>
              <a:rPr lang="en-US" altLang="en-US" dirty="0"/>
              <a:t>Tree?</a:t>
            </a:r>
          </a:p>
        </p:txBody>
      </p:sp>
      <p:sp>
        <p:nvSpPr>
          <p:cNvPr id="36903" name="Tree"/>
          <p:cNvSpPr>
            <a:spLocks noEditPoints="1" noChangeArrowheads="1"/>
          </p:cNvSpPr>
          <p:nvPr/>
        </p:nvSpPr>
        <p:spPr bwMode="auto">
          <a:xfrm>
            <a:off x="6400800" y="4038600"/>
            <a:ext cx="1809750" cy="1809750"/>
          </a:xfrm>
          <a:custGeom>
            <a:avLst/>
            <a:gdLst>
              <a:gd name="G0" fmla="+- 0 0 0"/>
              <a:gd name="G1" fmla="*/ 18900 1 3"/>
              <a:gd name="G2" fmla="*/ 18900 2 3"/>
              <a:gd name="G3" fmla="+- 18900 0 0"/>
              <a:gd name="T0" fmla="*/ 10800 w 21600"/>
              <a:gd name="T1" fmla="*/ 0 h 21600"/>
              <a:gd name="T2" fmla="*/ 6171 w 21600"/>
              <a:gd name="T3" fmla="*/ 6300 h 21600"/>
              <a:gd name="T4" fmla="*/ 3086 w 21600"/>
              <a:gd name="T5" fmla="*/ 12600 h 21600"/>
              <a:gd name="T6" fmla="*/ 0 w 21600"/>
              <a:gd name="T7" fmla="*/ 18900 h 21600"/>
              <a:gd name="T8" fmla="*/ 15429 w 21600"/>
              <a:gd name="T9" fmla="*/ 6300 h 21600"/>
              <a:gd name="T10" fmla="*/ 18514 w 21600"/>
              <a:gd name="T11" fmla="*/ 12600 h 21600"/>
              <a:gd name="T12" fmla="*/ 21600 w 21600"/>
              <a:gd name="T13" fmla="*/ 18900 h 21600"/>
              <a:gd name="T14" fmla="*/ 17694720 60000 65536"/>
              <a:gd name="T15" fmla="*/ 11796480 60000 65536"/>
              <a:gd name="T16" fmla="*/ 11796480 60000 65536"/>
              <a:gd name="T17" fmla="*/ 11796480 60000 65536"/>
              <a:gd name="T18" fmla="*/ 0 60000 65536"/>
              <a:gd name="T19" fmla="*/ 0 60000 65536"/>
              <a:gd name="T20" fmla="*/ 0 60000 65536"/>
              <a:gd name="T21" fmla="*/ 761 w 21600"/>
              <a:gd name="T22" fmla="*/ 22454 h 21600"/>
              <a:gd name="T23" fmla="*/ 21069 w 21600"/>
              <a:gd name="T24" fmla="*/ 28282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18900"/>
                </a:moveTo>
                <a:lnTo>
                  <a:pt x="9257" y="18900"/>
                </a:lnTo>
                <a:lnTo>
                  <a:pt x="9257" y="21600"/>
                </a:lnTo>
                <a:lnTo>
                  <a:pt x="12343" y="21600"/>
                </a:lnTo>
                <a:lnTo>
                  <a:pt x="12343" y="18900"/>
                </a:lnTo>
                <a:lnTo>
                  <a:pt x="21600" y="18900"/>
                </a:lnTo>
                <a:lnTo>
                  <a:pt x="12343" y="12600"/>
                </a:lnTo>
                <a:lnTo>
                  <a:pt x="18514" y="12600"/>
                </a:lnTo>
                <a:lnTo>
                  <a:pt x="12343" y="6300"/>
                </a:lnTo>
                <a:lnTo>
                  <a:pt x="15429" y="6300"/>
                </a:lnTo>
                <a:lnTo>
                  <a:pt x="10800" y="0"/>
                </a:lnTo>
                <a:lnTo>
                  <a:pt x="6171" y="6300"/>
                </a:lnTo>
                <a:lnTo>
                  <a:pt x="9257" y="6300"/>
                </a:lnTo>
                <a:lnTo>
                  <a:pt x="3086" y="12600"/>
                </a:lnTo>
                <a:lnTo>
                  <a:pt x="9257" y="12600"/>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lIns="91429" tIns="45714" rIns="91429" bIns="45714"/>
          <a:lstStyle/>
          <a:p>
            <a:endParaRPr lang="en-IN"/>
          </a:p>
        </p:txBody>
      </p:sp>
      <p:sp>
        <p:nvSpPr>
          <p:cNvPr id="36910" name="AutoShape 46"/>
          <p:cNvSpPr>
            <a:spLocks noChangeArrowheads="1"/>
          </p:cNvSpPr>
          <p:nvPr/>
        </p:nvSpPr>
        <p:spPr bwMode="auto">
          <a:xfrm rot="2700000">
            <a:off x="6400800" y="4114800"/>
            <a:ext cx="1905000" cy="1905000"/>
          </a:xfrm>
          <a:prstGeom prst="plus">
            <a:avLst>
              <a:gd name="adj" fmla="val 39417"/>
            </a:avLst>
          </a:prstGeom>
          <a:solidFill>
            <a:srgbClr val="FF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nchor="ctr"/>
          <a:lstStyle/>
          <a:p>
            <a:endParaRPr lang="en-IN"/>
          </a:p>
        </p:txBody>
      </p:sp>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92727" y="1581527"/>
            <a:ext cx="5485947" cy="3694946"/>
          </a:xfrm>
          <a:prstGeom prst="rect">
            <a:avLst/>
          </a:prstGeom>
        </p:spPr>
      </p:pic>
      <p:sp>
        <p:nvSpPr>
          <p:cNvPr id="60" name="Line 41"/>
          <p:cNvSpPr>
            <a:spLocks noChangeShapeType="1"/>
          </p:cNvSpPr>
          <p:nvPr/>
        </p:nvSpPr>
        <p:spPr bwMode="auto">
          <a:xfrm flipV="1">
            <a:off x="3186545" y="1882588"/>
            <a:ext cx="0" cy="874059"/>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2058" tIns="41029" rIns="82058" bIns="41029"/>
          <a:lstStyle/>
          <a:p>
            <a:endParaRPr lang="en-IN"/>
          </a:p>
        </p:txBody>
      </p:sp>
      <p:sp>
        <p:nvSpPr>
          <p:cNvPr id="61" name="Line 42"/>
          <p:cNvSpPr>
            <a:spLocks noChangeShapeType="1"/>
          </p:cNvSpPr>
          <p:nvPr/>
        </p:nvSpPr>
        <p:spPr bwMode="auto">
          <a:xfrm flipV="1">
            <a:off x="3186545" y="3092824"/>
            <a:ext cx="0" cy="739588"/>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2058" tIns="41029" rIns="82058" bIns="41029"/>
          <a:lstStyle/>
          <a:p>
            <a:endParaRPr lang="en-IN"/>
          </a:p>
        </p:txBody>
      </p:sp>
      <p:sp>
        <p:nvSpPr>
          <p:cNvPr id="62" name="Line 43"/>
          <p:cNvSpPr>
            <a:spLocks noChangeShapeType="1"/>
          </p:cNvSpPr>
          <p:nvPr/>
        </p:nvSpPr>
        <p:spPr bwMode="auto">
          <a:xfrm flipH="1" flipV="1">
            <a:off x="3394364" y="1882588"/>
            <a:ext cx="1177636" cy="874059"/>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2058" tIns="41029" rIns="82058" bIns="41029"/>
          <a:lstStyle/>
          <a:p>
            <a:endParaRPr lang="en-IN"/>
          </a:p>
        </p:txBody>
      </p:sp>
      <p:sp>
        <p:nvSpPr>
          <p:cNvPr id="63" name="Line 44"/>
          <p:cNvSpPr>
            <a:spLocks noChangeShapeType="1"/>
          </p:cNvSpPr>
          <p:nvPr/>
        </p:nvSpPr>
        <p:spPr bwMode="auto">
          <a:xfrm flipV="1">
            <a:off x="3325091" y="3092824"/>
            <a:ext cx="1246909" cy="739588"/>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2058" tIns="41029" rIns="82058" bIns="41029"/>
          <a:lstStyle/>
          <a:p>
            <a:endParaRPr lang="en-IN"/>
          </a:p>
        </p:txBody>
      </p:sp>
      <p:sp>
        <p:nvSpPr>
          <p:cNvPr id="3" name="Rectangle 2"/>
          <p:cNvSpPr/>
          <p:nvPr/>
        </p:nvSpPr>
        <p:spPr>
          <a:xfrm>
            <a:off x="3424100" y="2689412"/>
            <a:ext cx="870810" cy="434509"/>
          </a:xfrm>
          <a:prstGeom prst="rect">
            <a:avLst/>
          </a:prstGeom>
        </p:spPr>
        <p:txBody>
          <a:bodyPr wrap="none" lIns="82058" tIns="41029" rIns="82058" bIns="41029">
            <a:spAutoFit/>
          </a:bodyPr>
          <a:lstStyle/>
          <a:p>
            <a:r>
              <a:rPr lang="en-US" altLang="en-US" sz="2300" b="1" dirty="0">
                <a:solidFill>
                  <a:srgbClr val="FFC000"/>
                </a:solidFill>
              </a:rPr>
              <a:t>Cyclic</a:t>
            </a:r>
            <a:endParaRPr lang="en-IN" sz="2300" dirty="0"/>
          </a:p>
        </p:txBody>
      </p:sp>
    </p:spTree>
    <p:extLst>
      <p:ext uri="{BB962C8B-B14F-4D97-AF65-F5344CB8AC3E}">
        <p14:creationId xmlns:p14="http://schemas.microsoft.com/office/powerpoint/2010/main" xmlns="" val="28380181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910"/>
                                        </p:tgtEl>
                                        <p:attrNameLst>
                                          <p:attrName>style.visibility</p:attrName>
                                        </p:attrNameLst>
                                      </p:cBhvr>
                                      <p:to>
                                        <p:strVal val="visible"/>
                                      </p:to>
                                    </p:set>
                                    <p:animEffect transition="in" filter="fade">
                                      <p:cBhvr>
                                        <p:cTn id="7" dur="500"/>
                                        <p:tgtEl>
                                          <p:spTgt spid="369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2"/>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6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10" grpId="0" animBg="1"/>
      <p:bldP spid="60" grpId="0" animBg="1"/>
      <p:bldP spid="61" grpId="0" animBg="1"/>
      <p:bldP spid="62" grpId="0" animBg="1"/>
      <p:bldP spid="63" grpId="0" animBg="1"/>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1289</Words>
  <Application>Microsoft Office PowerPoint</Application>
  <PresentationFormat>On-screen Show (4:3)</PresentationFormat>
  <Paragraphs>315</Paragraphs>
  <Slides>38</Slides>
  <Notes>28</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 Data Structures </vt:lpstr>
      <vt:lpstr>Trees</vt:lpstr>
      <vt:lpstr>Slide 3</vt:lpstr>
      <vt:lpstr>A View Of  Natural Tree</vt:lpstr>
      <vt:lpstr>Computer Scientist’s View</vt:lpstr>
      <vt:lpstr>Definition1</vt:lpstr>
      <vt:lpstr>Definition2</vt:lpstr>
      <vt:lpstr>Definition2</vt:lpstr>
      <vt:lpstr>Is it a Tree?</vt:lpstr>
      <vt:lpstr>Example Tree</vt:lpstr>
      <vt:lpstr>Terminology - Subtrees</vt:lpstr>
      <vt:lpstr>Terminology - Leaves</vt:lpstr>
      <vt:lpstr>Parent, Grandparent, Siblings, Ancestors, Descendants1</vt:lpstr>
      <vt:lpstr>Levels</vt:lpstr>
      <vt:lpstr>Caution</vt:lpstr>
      <vt:lpstr>Height  Depth and Number of Levels</vt:lpstr>
      <vt:lpstr>Height and Depth of  Nodes </vt:lpstr>
      <vt:lpstr>Node Degree = Number Of Children</vt:lpstr>
      <vt:lpstr>Tree Degree = Max Node Degree</vt:lpstr>
      <vt:lpstr>Trees – A recursive View</vt:lpstr>
      <vt:lpstr>Trees – Applications</vt:lpstr>
      <vt:lpstr>Trees – Implementation</vt:lpstr>
      <vt:lpstr>Recap</vt:lpstr>
      <vt:lpstr>Types of Trees</vt:lpstr>
      <vt:lpstr>Binary Trees</vt:lpstr>
      <vt:lpstr>Definition</vt:lpstr>
      <vt:lpstr>Definition…</vt:lpstr>
      <vt:lpstr>Variations of binary tree</vt:lpstr>
      <vt:lpstr>Full Node</vt:lpstr>
      <vt:lpstr>Empty Node</vt:lpstr>
      <vt:lpstr>Full Binary Tree</vt:lpstr>
      <vt:lpstr>Applications</vt:lpstr>
      <vt:lpstr>Tree Traversals</vt:lpstr>
      <vt:lpstr>Tree Traversals - Preorder</vt:lpstr>
      <vt:lpstr>Tree Traversals - Postorder</vt:lpstr>
      <vt:lpstr>Tree Traversals - Inorder</vt:lpstr>
      <vt:lpstr>Class Room Work</vt:lpstr>
      <vt:lpstr>Binary Search Trees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Structures </dc:title>
  <dc:creator>raghu</dc:creator>
  <cp:lastModifiedBy>raghu</cp:lastModifiedBy>
  <cp:revision>2</cp:revision>
  <dcterms:created xsi:type="dcterms:W3CDTF">2022-04-12T12:48:02Z</dcterms:created>
  <dcterms:modified xsi:type="dcterms:W3CDTF">2022-04-12T12:49:13Z</dcterms:modified>
</cp:coreProperties>
</file>