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8" r:id="rId1"/>
  </p:sldMasterIdLst>
  <p:notesMasterIdLst>
    <p:notesMasterId r:id="rId56"/>
  </p:notesMasterIdLst>
  <p:sldIdLst>
    <p:sldId id="386" r:id="rId2"/>
    <p:sldId id="306" r:id="rId3"/>
    <p:sldId id="307" r:id="rId4"/>
    <p:sldId id="308" r:id="rId5"/>
    <p:sldId id="310" r:id="rId6"/>
    <p:sldId id="382" r:id="rId7"/>
    <p:sldId id="383" r:id="rId8"/>
    <p:sldId id="384" r:id="rId9"/>
    <p:sldId id="314" r:id="rId10"/>
    <p:sldId id="315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63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81" r:id="rId55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71" autoAdjust="0"/>
  </p:normalViewPr>
  <p:slideViewPr>
    <p:cSldViewPr snapToObjects="1"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12.xml"/><Relationship Id="rId1" Type="http://schemas.openxmlformats.org/officeDocument/2006/relationships/slide" Target="slides/slide11.xml"/><Relationship Id="rId4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E71F5-D370-BC47-A889-F929043257A6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800CB-6B77-1745-B1A2-745D56E906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947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800CB-6B77-1745-B1A2-745D56E9065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69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169D9B84-8247-48FA-856C-22ED2730220F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169D9B84-8247-48FA-856C-22ED2730220F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169D9B84-8247-48FA-856C-22ED2730220F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169D9B84-8247-48FA-856C-22ED2730220F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169D9B84-8247-48FA-856C-22ED2730220F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IN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0F75E9-4192-4F77-88EE-D331E10C7F35}" type="slidenum">
              <a:rPr lang="en-US" altLang="en-US" smtClean="0"/>
              <a:pPr/>
              <a:t>47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IN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EC14937-0A0E-4B6F-B68A-2B46389E6883}" type="slidenum">
              <a:rPr lang="en-US" altLang="en-US" smtClean="0"/>
              <a:pPr/>
              <a:t>51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3348220F-0586-014F-B7C2-CD4F1D846B17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220F-0586-014F-B7C2-CD4F1D846B17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6689-FB22-0C49-83A8-43CF80C6B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220F-0586-014F-B7C2-CD4F1D846B17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6689-FB22-0C49-83A8-43CF80C6B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220F-0586-014F-B7C2-CD4F1D846B17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6689-FB22-0C49-83A8-43CF80C6B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3348220F-0586-014F-B7C2-CD4F1D846B17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3348220F-0586-014F-B7C2-CD4F1D846B17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6689-FB22-0C49-83A8-43CF80C6B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220F-0586-014F-B7C2-CD4F1D846B17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6689-FB22-0C49-83A8-43CF80C6B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48220F-0586-014F-B7C2-CD4F1D846B17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6689-FB22-0C49-83A8-43CF80C6B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48220F-0586-014F-B7C2-CD4F1D846B17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6689-FB22-0C49-83A8-43CF80C6B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3348220F-0586-014F-B7C2-CD4F1D846B17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6689-FB22-0C49-83A8-43CF80C6B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220F-0586-014F-B7C2-CD4F1D846B17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6689-FB22-0C49-83A8-43CF80C6B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220F-0586-014F-B7C2-CD4F1D846B17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6689-FB22-0C49-83A8-43CF80C6B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220F-0586-014F-B7C2-CD4F1D846B17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6689-FB22-0C49-83A8-43CF80C6B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220F-0586-014F-B7C2-CD4F1D846B17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6689-FB22-0C49-83A8-43CF80C6B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3348220F-0586-014F-B7C2-CD4F1D846B17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348220F-0586-014F-B7C2-CD4F1D846B17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5F186689-FB22-0C49-83A8-43CF80C6B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220F-0586-014F-B7C2-CD4F1D846B17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6689-FB22-0C49-83A8-43CF80C6B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220F-0586-014F-B7C2-CD4F1D846B17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6689-FB22-0C49-83A8-43CF80C6B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220F-0586-014F-B7C2-CD4F1D846B17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5F186689-FB22-0C49-83A8-43CF80C6B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220F-0586-014F-B7C2-CD4F1D846B17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6689-FB22-0C49-83A8-43CF80C6B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348220F-0586-014F-B7C2-CD4F1D846B17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F186689-FB22-0C49-83A8-43CF80C6B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  <p:sldLayoutId id="2147483955" r:id="rId17"/>
    <p:sldLayoutId id="2147483956" r:id="rId18"/>
    <p:sldLayoutId id="2147483957" r:id="rId19"/>
    <p:sldLayoutId id="214748395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Sorting Algorithms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786314" y="2500306"/>
            <a:ext cx="4000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RAGHU.H.V,</a:t>
            </a:r>
          </a:p>
          <a:p>
            <a:pPr algn="r"/>
            <a:r>
              <a:rPr lang="en-US" sz="2800" dirty="0" smtClean="0"/>
              <a:t>C-DAC, </a:t>
            </a:r>
            <a:r>
              <a:rPr lang="en-US" sz="2800" dirty="0" err="1" smtClean="0"/>
              <a:t>Bengaluru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477167"/>
            <a:ext cx="7556313" cy="111610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Example of selection sort</a:t>
            </a:r>
          </a:p>
        </p:txBody>
      </p:sp>
      <p:sp>
        <p:nvSpPr>
          <p:cNvPr id="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97886" cy="365125"/>
          </a:xfrm>
        </p:spPr>
        <p:txBody>
          <a:bodyPr/>
          <a:lstStyle/>
          <a:p>
            <a:r>
              <a:rPr lang="en-US" dirty="0"/>
              <a:t>Page </a:t>
            </a:r>
            <a:fld id="{74D28E96-B6BD-144C-8D7A-015BD08E995B}" type="slidenum">
              <a:rPr lang="en-US"/>
              <a:pPr/>
              <a:t>10</a:t>
            </a:fld>
            <a:endParaRPr lang="en-US" dirty="0"/>
          </a:p>
        </p:txBody>
      </p:sp>
      <p:grpSp>
        <p:nvGrpSpPr>
          <p:cNvPr id="124" name="Group 4"/>
          <p:cNvGrpSpPr>
            <a:grpSpLocks/>
          </p:cNvGrpSpPr>
          <p:nvPr/>
        </p:nvGrpSpPr>
        <p:grpSpPr bwMode="auto">
          <a:xfrm>
            <a:off x="912813" y="1900238"/>
            <a:ext cx="1525587" cy="306387"/>
            <a:chOff x="575" y="1197"/>
            <a:chExt cx="961" cy="193"/>
          </a:xfrm>
        </p:grpSpPr>
        <p:sp>
          <p:nvSpPr>
            <p:cNvPr id="125" name="AutoShape 5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FF0000"/>
                  </a:solidFill>
                  <a:latin typeface="Trebuchet MS" pitchFamily="34" charset="0"/>
                </a:rPr>
                <a:t>7</a:t>
              </a:r>
              <a:endParaRPr lang="en-US" altLang="en-US" sz="2400" dirty="0">
                <a:solidFill>
                  <a:srgbClr val="FF0000"/>
                </a:solidFill>
                <a:latin typeface="Times" charset="0"/>
              </a:endParaRPr>
            </a:p>
          </p:txBody>
        </p:sp>
        <p:sp>
          <p:nvSpPr>
            <p:cNvPr id="126" name="AutoShape 6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rebuchet MS" pitchFamily="34" charset="0"/>
                </a:rPr>
                <a:t>2</a:t>
              </a:r>
              <a:endParaRPr lang="en-US" altLang="en-US" sz="2400">
                <a:latin typeface="Times" charset="0"/>
              </a:endParaRPr>
            </a:p>
          </p:txBody>
        </p:sp>
        <p:sp>
          <p:nvSpPr>
            <p:cNvPr id="127" name="AutoShape 7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rebuchet MS" pitchFamily="34" charset="0"/>
                </a:rPr>
                <a:t>8</a:t>
              </a:r>
              <a:endParaRPr lang="en-US" altLang="en-US" sz="2400">
                <a:latin typeface="Times" charset="0"/>
              </a:endParaRPr>
            </a:p>
          </p:txBody>
        </p:sp>
        <p:sp>
          <p:nvSpPr>
            <p:cNvPr id="128" name="AutoShape 8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rebuchet MS" pitchFamily="34" charset="0"/>
                </a:rPr>
                <a:t>5</a:t>
              </a:r>
              <a:endParaRPr lang="en-US" altLang="en-US" sz="2400">
                <a:latin typeface="Times" charset="0"/>
              </a:endParaRPr>
            </a:p>
          </p:txBody>
        </p:sp>
        <p:sp>
          <p:nvSpPr>
            <p:cNvPr id="129" name="AutoShape 9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rebuchet MS" pitchFamily="34" charset="0"/>
                </a:rPr>
                <a:t>4</a:t>
              </a:r>
              <a:endParaRPr lang="en-US" altLang="en-US" sz="2400">
                <a:latin typeface="Times" charset="0"/>
              </a:endParaRPr>
            </a:p>
          </p:txBody>
        </p:sp>
      </p:grpSp>
      <p:sp>
        <p:nvSpPr>
          <p:cNvPr id="130" name="Line 10"/>
          <p:cNvSpPr>
            <a:spLocks noChangeShapeType="1"/>
          </p:cNvSpPr>
          <p:nvPr/>
        </p:nvSpPr>
        <p:spPr bwMode="auto">
          <a:xfrm flipH="1" flipV="1">
            <a:off x="10668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" name="Line 11"/>
          <p:cNvSpPr>
            <a:spLocks noChangeShapeType="1"/>
          </p:cNvSpPr>
          <p:nvPr/>
        </p:nvSpPr>
        <p:spPr bwMode="auto">
          <a:xfrm flipH="1" flipV="1">
            <a:off x="13716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2" name="Line 12"/>
          <p:cNvSpPr>
            <a:spLocks noChangeShapeType="1"/>
          </p:cNvSpPr>
          <p:nvPr/>
        </p:nvSpPr>
        <p:spPr bwMode="auto">
          <a:xfrm flipH="1" flipV="1">
            <a:off x="16764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" name="Line 13"/>
          <p:cNvSpPr>
            <a:spLocks noChangeShapeType="1"/>
          </p:cNvSpPr>
          <p:nvPr/>
        </p:nvSpPr>
        <p:spPr bwMode="auto">
          <a:xfrm flipH="1" flipV="1">
            <a:off x="19812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4" name="Line 14"/>
          <p:cNvSpPr>
            <a:spLocks noChangeShapeType="1"/>
          </p:cNvSpPr>
          <p:nvPr/>
        </p:nvSpPr>
        <p:spPr bwMode="auto">
          <a:xfrm flipH="1" flipV="1">
            <a:off x="22860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35" name="Group 25"/>
          <p:cNvGrpSpPr>
            <a:grpSpLocks/>
          </p:cNvGrpSpPr>
          <p:nvPr/>
        </p:nvGrpSpPr>
        <p:grpSpPr bwMode="auto">
          <a:xfrm>
            <a:off x="914400" y="2209800"/>
            <a:ext cx="1525588" cy="838200"/>
            <a:chOff x="576" y="1392"/>
            <a:chExt cx="961" cy="528"/>
          </a:xfrm>
        </p:grpSpPr>
        <p:grpSp>
          <p:nvGrpSpPr>
            <p:cNvPr id="136" name="Group 15"/>
            <p:cNvGrpSpPr>
              <a:grpSpLocks/>
            </p:cNvGrpSpPr>
            <p:nvPr/>
          </p:nvGrpSpPr>
          <p:grpSpPr bwMode="auto">
            <a:xfrm>
              <a:off x="576" y="1727"/>
              <a:ext cx="961" cy="193"/>
              <a:chOff x="575" y="1197"/>
              <a:chExt cx="961" cy="193"/>
            </a:xfrm>
          </p:grpSpPr>
          <p:sp>
            <p:nvSpPr>
              <p:cNvPr id="139" name="AutoShape 16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solidFill>
                      <a:srgbClr val="00B050"/>
                    </a:solidFill>
                    <a:latin typeface="Trebuchet MS" pitchFamily="34" charset="0"/>
                  </a:rPr>
                  <a:t>2</a:t>
                </a:r>
                <a:endParaRPr lang="en-US" altLang="en-US" sz="2400" dirty="0">
                  <a:solidFill>
                    <a:srgbClr val="00B050"/>
                  </a:solidFill>
                  <a:latin typeface="Times" charset="0"/>
                </a:endParaRPr>
              </a:p>
            </p:txBody>
          </p:sp>
          <p:sp>
            <p:nvSpPr>
              <p:cNvPr id="140" name="AutoShape 17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solidFill>
                      <a:srgbClr val="FF0000"/>
                    </a:solidFill>
                    <a:latin typeface="Trebuchet MS" pitchFamily="34" charset="0"/>
                  </a:rPr>
                  <a:t>7</a:t>
                </a:r>
              </a:p>
            </p:txBody>
          </p:sp>
          <p:sp>
            <p:nvSpPr>
              <p:cNvPr id="141" name="AutoShape 18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rebuchet MS" pitchFamily="34" charset="0"/>
                  </a:rPr>
                  <a:t>8</a:t>
                </a:r>
                <a:endParaRPr lang="en-US" altLang="en-US" sz="2400" dirty="0">
                  <a:latin typeface="Times" charset="0"/>
                </a:endParaRPr>
              </a:p>
            </p:txBody>
          </p:sp>
          <p:sp>
            <p:nvSpPr>
              <p:cNvPr id="142" name="AutoShape 19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rebuchet MS" pitchFamily="34" charset="0"/>
                  </a:rPr>
                  <a:t>5</a:t>
                </a:r>
                <a:endParaRPr lang="en-US" altLang="en-US" sz="2400">
                  <a:latin typeface="Times" charset="0"/>
                </a:endParaRPr>
              </a:p>
            </p:txBody>
          </p:sp>
          <p:sp>
            <p:nvSpPr>
              <p:cNvPr id="143" name="AutoShape 20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rebuchet MS" pitchFamily="34" charset="0"/>
                  </a:rPr>
                  <a:t>4</a:t>
                </a:r>
                <a:endParaRPr lang="en-US" altLang="en-US" sz="2400">
                  <a:latin typeface="Times" charset="0"/>
                </a:endParaRPr>
              </a:p>
            </p:txBody>
          </p:sp>
        </p:grpSp>
        <p:sp>
          <p:nvSpPr>
            <p:cNvPr id="137" name="Line 21"/>
            <p:cNvSpPr>
              <a:spLocks noChangeShapeType="1"/>
            </p:cNvSpPr>
            <p:nvPr/>
          </p:nvSpPr>
          <p:spPr bwMode="auto">
            <a:xfrm>
              <a:off x="672" y="1392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8" name="Line 22"/>
            <p:cNvSpPr>
              <a:spLocks noChangeShapeType="1"/>
            </p:cNvSpPr>
            <p:nvPr/>
          </p:nvSpPr>
          <p:spPr bwMode="auto">
            <a:xfrm flipH="1">
              <a:off x="672" y="1392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44" name="Line 33"/>
          <p:cNvSpPr>
            <a:spLocks noChangeShapeType="1"/>
          </p:cNvSpPr>
          <p:nvPr/>
        </p:nvSpPr>
        <p:spPr bwMode="auto">
          <a:xfrm flipH="1" flipV="1">
            <a:off x="1373188" y="30480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5" name="Line 34"/>
          <p:cNvSpPr>
            <a:spLocks noChangeShapeType="1"/>
          </p:cNvSpPr>
          <p:nvPr/>
        </p:nvSpPr>
        <p:spPr bwMode="auto">
          <a:xfrm flipH="1" flipV="1">
            <a:off x="1677988" y="30480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6" name="Line 35"/>
          <p:cNvSpPr>
            <a:spLocks noChangeShapeType="1"/>
          </p:cNvSpPr>
          <p:nvPr/>
        </p:nvSpPr>
        <p:spPr bwMode="auto">
          <a:xfrm flipH="1" flipV="1">
            <a:off x="1982788" y="30480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7" name="Line 36"/>
          <p:cNvSpPr>
            <a:spLocks noChangeShapeType="1"/>
          </p:cNvSpPr>
          <p:nvPr/>
        </p:nvSpPr>
        <p:spPr bwMode="auto">
          <a:xfrm flipH="1" flipV="1">
            <a:off x="2287588" y="30480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48" name="Group 39"/>
          <p:cNvGrpSpPr>
            <a:grpSpLocks/>
          </p:cNvGrpSpPr>
          <p:nvPr/>
        </p:nvGrpSpPr>
        <p:grpSpPr bwMode="auto">
          <a:xfrm>
            <a:off x="914400" y="3048000"/>
            <a:ext cx="1525588" cy="838200"/>
            <a:chOff x="576" y="1920"/>
            <a:chExt cx="961" cy="528"/>
          </a:xfrm>
        </p:grpSpPr>
        <p:grpSp>
          <p:nvGrpSpPr>
            <p:cNvPr id="149" name="Group 26"/>
            <p:cNvGrpSpPr>
              <a:grpSpLocks/>
            </p:cNvGrpSpPr>
            <p:nvPr/>
          </p:nvGrpSpPr>
          <p:grpSpPr bwMode="auto">
            <a:xfrm>
              <a:off x="576" y="2255"/>
              <a:ext cx="961" cy="193"/>
              <a:chOff x="575" y="1197"/>
              <a:chExt cx="961" cy="193"/>
            </a:xfrm>
          </p:grpSpPr>
          <p:sp>
            <p:nvSpPr>
              <p:cNvPr id="152" name="AutoShape 27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solidFill>
                      <a:srgbClr val="00B050"/>
                    </a:solidFill>
                    <a:latin typeface="Trebuchet MS" pitchFamily="34" charset="0"/>
                  </a:rPr>
                  <a:t>2</a:t>
                </a:r>
              </a:p>
            </p:txBody>
          </p:sp>
          <p:sp>
            <p:nvSpPr>
              <p:cNvPr id="153" name="AutoShape 28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solidFill>
                      <a:srgbClr val="00B050"/>
                    </a:solidFill>
                    <a:latin typeface="Trebuchet MS" pitchFamily="34" charset="0"/>
                  </a:rPr>
                  <a:t>4</a:t>
                </a:r>
              </a:p>
            </p:txBody>
          </p:sp>
          <p:sp>
            <p:nvSpPr>
              <p:cNvPr id="154" name="AutoShape 29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solidFill>
                      <a:srgbClr val="FF0000"/>
                    </a:solidFill>
                    <a:latin typeface="Trebuchet MS" pitchFamily="34" charset="0"/>
                  </a:rPr>
                  <a:t>8</a:t>
                </a:r>
              </a:p>
            </p:txBody>
          </p:sp>
          <p:sp>
            <p:nvSpPr>
              <p:cNvPr id="155" name="AutoShape 30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rebuchet MS" pitchFamily="34" charset="0"/>
                  </a:rPr>
                  <a:t>5</a:t>
                </a:r>
                <a:endParaRPr lang="en-US" altLang="en-US" sz="2400" dirty="0">
                  <a:latin typeface="Times" charset="0"/>
                </a:endParaRPr>
              </a:p>
            </p:txBody>
          </p:sp>
          <p:sp>
            <p:nvSpPr>
              <p:cNvPr id="156" name="AutoShape 31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rebuchet MS" pitchFamily="34" charset="0"/>
                  </a:rPr>
                  <a:t>7</a:t>
                </a:r>
                <a:endParaRPr lang="en-US" altLang="en-US" sz="2400" dirty="0">
                  <a:latin typeface="Times" charset="0"/>
                </a:endParaRPr>
              </a:p>
            </p:txBody>
          </p:sp>
        </p:grpSp>
        <p:sp>
          <p:nvSpPr>
            <p:cNvPr id="150" name="Line 37"/>
            <p:cNvSpPr>
              <a:spLocks noChangeShapeType="1"/>
            </p:cNvSpPr>
            <p:nvPr/>
          </p:nvSpPr>
          <p:spPr bwMode="auto">
            <a:xfrm flipH="1">
              <a:off x="864" y="1920"/>
              <a:ext cx="576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" name="Line 38"/>
            <p:cNvSpPr>
              <a:spLocks noChangeShapeType="1"/>
            </p:cNvSpPr>
            <p:nvPr/>
          </p:nvSpPr>
          <p:spPr bwMode="auto">
            <a:xfrm>
              <a:off x="864" y="1920"/>
              <a:ext cx="576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7" name="Line 40"/>
          <p:cNvSpPr>
            <a:spLocks noChangeShapeType="1"/>
          </p:cNvSpPr>
          <p:nvPr/>
        </p:nvSpPr>
        <p:spPr bwMode="auto">
          <a:xfrm flipV="1">
            <a:off x="1676400" y="38862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8" name="Line 41"/>
          <p:cNvSpPr>
            <a:spLocks noChangeShapeType="1"/>
          </p:cNvSpPr>
          <p:nvPr/>
        </p:nvSpPr>
        <p:spPr bwMode="auto">
          <a:xfrm flipV="1">
            <a:off x="1981200" y="38862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9" name="Line 42"/>
          <p:cNvSpPr>
            <a:spLocks noChangeShapeType="1"/>
          </p:cNvSpPr>
          <p:nvPr/>
        </p:nvSpPr>
        <p:spPr bwMode="auto">
          <a:xfrm flipV="1">
            <a:off x="2286000" y="38862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60" name="Group 59"/>
          <p:cNvGrpSpPr>
            <a:grpSpLocks/>
          </p:cNvGrpSpPr>
          <p:nvPr/>
        </p:nvGrpSpPr>
        <p:grpSpPr bwMode="auto">
          <a:xfrm>
            <a:off x="914400" y="3886200"/>
            <a:ext cx="1525588" cy="838200"/>
            <a:chOff x="576" y="2448"/>
            <a:chExt cx="961" cy="528"/>
          </a:xfrm>
        </p:grpSpPr>
        <p:grpSp>
          <p:nvGrpSpPr>
            <p:cNvPr id="161" name="Group 45"/>
            <p:cNvGrpSpPr>
              <a:grpSpLocks/>
            </p:cNvGrpSpPr>
            <p:nvPr/>
          </p:nvGrpSpPr>
          <p:grpSpPr bwMode="auto">
            <a:xfrm>
              <a:off x="576" y="2783"/>
              <a:ext cx="961" cy="193"/>
              <a:chOff x="575" y="1197"/>
              <a:chExt cx="961" cy="193"/>
            </a:xfrm>
          </p:grpSpPr>
          <p:sp>
            <p:nvSpPr>
              <p:cNvPr id="164" name="AutoShape 46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solidFill>
                      <a:srgbClr val="00B050"/>
                    </a:solidFill>
                    <a:latin typeface="Trebuchet MS" pitchFamily="34" charset="0"/>
                  </a:rPr>
                  <a:t>2</a:t>
                </a:r>
              </a:p>
            </p:txBody>
          </p:sp>
          <p:sp>
            <p:nvSpPr>
              <p:cNvPr id="165" name="AutoShape 47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solidFill>
                      <a:srgbClr val="00B050"/>
                    </a:solidFill>
                    <a:latin typeface="Trebuchet MS" pitchFamily="34" charset="0"/>
                  </a:rPr>
                  <a:t>4</a:t>
                </a:r>
              </a:p>
            </p:txBody>
          </p:sp>
          <p:sp>
            <p:nvSpPr>
              <p:cNvPr id="166" name="AutoShape 48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solidFill>
                      <a:srgbClr val="00B050"/>
                    </a:solidFill>
                    <a:latin typeface="Trebuchet MS" pitchFamily="34" charset="0"/>
                  </a:rPr>
                  <a:t>5</a:t>
                </a:r>
              </a:p>
            </p:txBody>
          </p:sp>
          <p:sp>
            <p:nvSpPr>
              <p:cNvPr id="167" name="AutoShape 49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solidFill>
                      <a:srgbClr val="FF0000"/>
                    </a:solidFill>
                    <a:latin typeface="Trebuchet MS" pitchFamily="34" charset="0"/>
                  </a:rPr>
                  <a:t>8</a:t>
                </a:r>
              </a:p>
            </p:txBody>
          </p:sp>
          <p:sp>
            <p:nvSpPr>
              <p:cNvPr id="168" name="AutoShape 50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rebuchet MS" pitchFamily="34" charset="0"/>
                  </a:rPr>
                  <a:t>7</a:t>
                </a:r>
                <a:endParaRPr lang="en-US" altLang="en-US" sz="2400">
                  <a:latin typeface="Times" charset="0"/>
                </a:endParaRPr>
              </a:p>
            </p:txBody>
          </p:sp>
        </p:grpSp>
        <p:sp>
          <p:nvSpPr>
            <p:cNvPr id="162" name="Line 51"/>
            <p:cNvSpPr>
              <a:spLocks noChangeShapeType="1"/>
            </p:cNvSpPr>
            <p:nvPr/>
          </p:nvSpPr>
          <p:spPr bwMode="auto">
            <a:xfrm flipH="1">
              <a:off x="1056" y="2448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" name="Line 52"/>
            <p:cNvSpPr>
              <a:spLocks noChangeShapeType="1"/>
            </p:cNvSpPr>
            <p:nvPr/>
          </p:nvSpPr>
          <p:spPr bwMode="auto">
            <a:xfrm>
              <a:off x="1056" y="2448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69" name="Group 71"/>
          <p:cNvGrpSpPr>
            <a:grpSpLocks/>
          </p:cNvGrpSpPr>
          <p:nvPr/>
        </p:nvGrpSpPr>
        <p:grpSpPr bwMode="auto">
          <a:xfrm>
            <a:off x="914400" y="4724400"/>
            <a:ext cx="1525588" cy="838200"/>
            <a:chOff x="576" y="2976"/>
            <a:chExt cx="961" cy="528"/>
          </a:xfrm>
        </p:grpSpPr>
        <p:grpSp>
          <p:nvGrpSpPr>
            <p:cNvPr id="170" name="Group 61"/>
            <p:cNvGrpSpPr>
              <a:grpSpLocks/>
            </p:cNvGrpSpPr>
            <p:nvPr/>
          </p:nvGrpSpPr>
          <p:grpSpPr bwMode="auto">
            <a:xfrm>
              <a:off x="576" y="3311"/>
              <a:ext cx="961" cy="193"/>
              <a:chOff x="575" y="1197"/>
              <a:chExt cx="961" cy="193"/>
            </a:xfrm>
          </p:grpSpPr>
          <p:sp>
            <p:nvSpPr>
              <p:cNvPr id="173" name="AutoShape 62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solidFill>
                      <a:srgbClr val="00B050"/>
                    </a:solidFill>
                    <a:latin typeface="Trebuchet MS" pitchFamily="34" charset="0"/>
                  </a:rPr>
                  <a:t>2</a:t>
                </a:r>
              </a:p>
            </p:txBody>
          </p:sp>
          <p:sp>
            <p:nvSpPr>
              <p:cNvPr id="174" name="AutoShape 63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solidFill>
                      <a:srgbClr val="00B050"/>
                    </a:solidFill>
                    <a:latin typeface="Trebuchet MS" pitchFamily="34" charset="0"/>
                  </a:rPr>
                  <a:t>4</a:t>
                </a:r>
              </a:p>
            </p:txBody>
          </p:sp>
          <p:sp>
            <p:nvSpPr>
              <p:cNvPr id="175" name="AutoShape 64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solidFill>
                      <a:srgbClr val="00B050"/>
                    </a:solidFill>
                    <a:latin typeface="Trebuchet MS" pitchFamily="34" charset="0"/>
                  </a:rPr>
                  <a:t>5</a:t>
                </a:r>
              </a:p>
            </p:txBody>
          </p:sp>
          <p:sp>
            <p:nvSpPr>
              <p:cNvPr id="176" name="AutoShape 65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solidFill>
                      <a:srgbClr val="00B050"/>
                    </a:solidFill>
                    <a:latin typeface="Trebuchet MS" pitchFamily="34" charset="0"/>
                  </a:rPr>
                  <a:t>7</a:t>
                </a:r>
              </a:p>
            </p:txBody>
          </p:sp>
          <p:sp>
            <p:nvSpPr>
              <p:cNvPr id="177" name="AutoShape 66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solidFill>
                      <a:srgbClr val="FF0000"/>
                    </a:solidFill>
                    <a:latin typeface="Trebuchet MS" pitchFamily="34" charset="0"/>
                  </a:rPr>
                  <a:t>8</a:t>
                </a:r>
              </a:p>
            </p:txBody>
          </p:sp>
        </p:grpSp>
        <p:sp>
          <p:nvSpPr>
            <p:cNvPr id="171" name="Line 67"/>
            <p:cNvSpPr>
              <a:spLocks noChangeShapeType="1"/>
            </p:cNvSpPr>
            <p:nvPr/>
          </p:nvSpPr>
          <p:spPr bwMode="auto">
            <a:xfrm flipH="1">
              <a:off x="1248" y="2976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2" name="Line 68"/>
            <p:cNvSpPr>
              <a:spLocks noChangeShapeType="1"/>
            </p:cNvSpPr>
            <p:nvPr/>
          </p:nvSpPr>
          <p:spPr bwMode="auto">
            <a:xfrm>
              <a:off x="1248" y="2976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78" name="Line 69"/>
          <p:cNvSpPr>
            <a:spLocks noChangeShapeType="1"/>
          </p:cNvSpPr>
          <p:nvPr/>
        </p:nvSpPr>
        <p:spPr bwMode="auto">
          <a:xfrm flipV="1">
            <a:off x="1981200" y="47244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9" name="Line 70"/>
          <p:cNvSpPr>
            <a:spLocks noChangeShapeType="1"/>
          </p:cNvSpPr>
          <p:nvPr/>
        </p:nvSpPr>
        <p:spPr bwMode="auto">
          <a:xfrm flipV="1">
            <a:off x="2286000" y="47244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6052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animBg="1"/>
      <p:bldP spid="132" grpId="0" animBg="1"/>
      <p:bldP spid="133" grpId="0" animBg="1"/>
      <p:bldP spid="134" grpId="0" animBg="1"/>
      <p:bldP spid="144" grpId="0" animBg="1"/>
      <p:bldP spid="145" grpId="0" animBg="1"/>
      <p:bldP spid="146" grpId="0" animBg="1"/>
      <p:bldP spid="147" grpId="0" animBg="1"/>
      <p:bldP spid="157" grpId="0" animBg="1"/>
      <p:bldP spid="158" grpId="0" animBg="1"/>
      <p:bldP spid="159" grpId="0" animBg="1"/>
      <p:bldP spid="178" grpId="0" animBg="1"/>
      <p:bldP spid="1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9525"/>
            <a:ext cx="7556500" cy="1116013"/>
          </a:xfrm>
        </p:spPr>
        <p:txBody>
          <a:bodyPr/>
          <a:lstStyle/>
          <a:p>
            <a:pPr eaLnBrk="1" hangingPunct="1"/>
            <a:r>
              <a:rPr lang="en-US" altLang="en-US" smtClean="0"/>
              <a:t>Quick Sort Algorithm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700213"/>
            <a:ext cx="7556500" cy="44656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/>
              <a:t>Given an array of 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 elements (e.g., integers):</a:t>
            </a:r>
          </a:p>
          <a:p>
            <a:pPr eaLnBrk="1" hangingPunct="1"/>
            <a:r>
              <a:rPr lang="en-US" altLang="en-US" sz="2400" smtClean="0"/>
              <a:t>If array only contains one element, return</a:t>
            </a:r>
          </a:p>
          <a:p>
            <a:pPr eaLnBrk="1" hangingPunct="1"/>
            <a:r>
              <a:rPr lang="en-US" altLang="en-US" sz="2400" smtClean="0"/>
              <a:t>Else</a:t>
            </a:r>
          </a:p>
          <a:p>
            <a:pPr lvl="1" eaLnBrk="1" hangingPunct="1"/>
            <a:r>
              <a:rPr lang="en-US" altLang="en-US" sz="2400" smtClean="0"/>
              <a:t>pick one element to use as </a:t>
            </a:r>
            <a:r>
              <a:rPr lang="en-US" altLang="en-US" sz="2400" i="1" smtClean="0"/>
              <a:t>pivot.</a:t>
            </a:r>
          </a:p>
          <a:p>
            <a:pPr lvl="1" eaLnBrk="1" hangingPunct="1"/>
            <a:r>
              <a:rPr lang="en-US" altLang="en-US" sz="2400" smtClean="0"/>
              <a:t>Partition elements into two sub-arrays:</a:t>
            </a:r>
          </a:p>
          <a:p>
            <a:pPr lvl="2" eaLnBrk="1" hangingPunct="1"/>
            <a:r>
              <a:rPr lang="en-US" altLang="en-US" sz="2400" smtClean="0"/>
              <a:t>Elements less than or equal to pivot</a:t>
            </a:r>
          </a:p>
          <a:p>
            <a:pPr lvl="2" eaLnBrk="1" hangingPunct="1"/>
            <a:r>
              <a:rPr lang="en-US" altLang="en-US" sz="2400" smtClean="0"/>
              <a:t>Elements greater than pivot</a:t>
            </a:r>
          </a:p>
          <a:p>
            <a:pPr lvl="1" eaLnBrk="1" hangingPunct="1"/>
            <a:r>
              <a:rPr lang="en-US" altLang="en-US" sz="2400" smtClean="0"/>
              <a:t>Quicksort two sub-arrays</a:t>
            </a:r>
          </a:p>
          <a:p>
            <a:pPr lvl="1" eaLnBrk="1" hangingPunct="1"/>
            <a:r>
              <a:rPr lang="en-US" altLang="en-US" sz="2400" smtClean="0"/>
              <a:t>Return results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CD070F19-ED7F-497F-8BA0-C781A943C2DE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47713"/>
          </a:xfrm>
        </p:spPr>
        <p:txBody>
          <a:bodyPr/>
          <a:lstStyle/>
          <a:p>
            <a:pPr eaLnBrk="1" hangingPunct="1"/>
            <a:r>
              <a:rPr lang="en-US" altLang="en-US" smtClean="0"/>
              <a:t>QuickSort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/>
              <a:t>We are given array of n integers to sort: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4478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0574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2766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8862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44958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51054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7150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63246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2356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75E433D3-8939-47A5-899C-DEF6D9B68C96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Pick Pivot Element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71600"/>
            <a:ext cx="7772400" cy="4114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2400" smtClean="0"/>
              <a:t>There are a number of ways to pick the pivot element.  </a:t>
            </a:r>
          </a:p>
          <a:p>
            <a:pPr algn="just" eaLnBrk="1" hangingPunct="1">
              <a:buFontTx/>
              <a:buNone/>
            </a:pPr>
            <a:r>
              <a:rPr lang="en-US" altLang="en-US" sz="2400" smtClean="0"/>
              <a:t>In this example, we will use the first element in the array:</a:t>
            </a:r>
          </a:p>
          <a:p>
            <a:pPr eaLnBrk="1" hangingPunct="1">
              <a:buFontTx/>
              <a:buNone/>
            </a:pPr>
            <a:endParaRPr lang="en-US" altLang="en-US" sz="2400" smtClean="0"/>
          </a:p>
          <a:p>
            <a:pPr eaLnBrk="1" hangingPunct="1">
              <a:buFontTx/>
              <a:buNone/>
            </a:pPr>
            <a:endParaRPr lang="en-US" altLang="en-US" sz="2400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447800" y="2971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057400" y="2971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667000" y="2971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276600" y="2971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886200" y="2971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4495800" y="2971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5105400" y="2971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5715000" y="2971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6324600" y="2971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2458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7FF3E6AE-0FA4-4C0C-823B-C517F682A647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Partitioning Array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7772400" cy="446563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Given a pivot, partition the elements of the array such that the resulting array consists of: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smtClean="0"/>
              <a:t>One sub-array that contains elements &gt; pivot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smtClean="0"/>
              <a:t>Another sub-array that contains elements &lt;= pivot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endParaRPr lang="en-US" alt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The sub-arrays are stored in the original data array.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Partitioning loops through, swapping elements below/above pivot.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2800" smtClean="0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666207D4-234A-4003-837E-DB09C96CB7E7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26635" name="Text Box 12"/>
          <p:cNvSpPr txBox="1">
            <a:spLocks noChangeArrowheads="1"/>
          </p:cNvSpPr>
          <p:nvPr/>
        </p:nvSpPr>
        <p:spPr bwMode="auto">
          <a:xfrm>
            <a:off x="3048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0</a:t>
            </a:r>
          </a:p>
        </p:txBody>
      </p:sp>
      <p:sp>
        <p:nvSpPr>
          <p:cNvPr id="26636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65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[0]      [1]     [2]      [3]      [4]     [5]     [6]      [7]      [8]</a:t>
            </a:r>
          </a:p>
        </p:txBody>
      </p:sp>
      <p:sp>
        <p:nvSpPr>
          <p:cNvPr id="26637" name="Text Box 18"/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26638" name="Text Box 19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26639" name="Line 20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0" name="Line 21"/>
          <p:cNvSpPr>
            <a:spLocks noChangeShapeType="1"/>
          </p:cNvSpPr>
          <p:nvPr/>
        </p:nvSpPr>
        <p:spPr bwMode="auto">
          <a:xfrm flipV="1">
            <a:off x="2971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2664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217089B6-418E-4F14-B85A-A49709D7E2A4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3048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0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65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[0]      [1]     [2]       [3]      [4]    [5]      [6]     [7]      [8]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2971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data[too_big_index] &lt;= data[pivot]</a:t>
            </a:r>
          </a:p>
          <a:p>
            <a:pPr marL="457200" indent="-457200"/>
            <a:r>
              <a:rPr lang="en-US" altLang="en-US">
                <a:latin typeface="Rockwell" pitchFamily="-102" charset="0"/>
              </a:rPr>
              <a:t>		++too_big_index</a:t>
            </a:r>
          </a:p>
          <a:p>
            <a:pPr marL="457200" indent="-457200"/>
            <a:endParaRPr lang="en-US" altLang="en-US">
              <a:latin typeface="Rockwell" pitchFamily="-102" charset="0"/>
            </a:endParaRPr>
          </a:p>
        </p:txBody>
      </p:sp>
      <p:sp>
        <p:nvSpPr>
          <p:cNvPr id="2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2766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122B0012-C8C6-4B3E-B569-5DFD558BA5CF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048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0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65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[0]      [1]     [2]     [3]       [4]     [5]      [6]     [7]      [8]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7432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V="1">
            <a:off x="3505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data[too_big_index] &lt;= data[pivot]</a:t>
            </a:r>
          </a:p>
          <a:p>
            <a:pPr marL="457200" indent="-457200"/>
            <a:r>
              <a:rPr lang="en-US" altLang="en-US">
                <a:latin typeface="Rockwell" pitchFamily="-102" charset="0"/>
              </a:rPr>
              <a:t>		++too_big_index</a:t>
            </a:r>
          </a:p>
          <a:p>
            <a:pPr marL="457200" indent="-457200"/>
            <a:endParaRPr lang="en-US" altLang="en-US">
              <a:latin typeface="Rockwell" pitchFamily="-102" charset="0"/>
            </a:endParaRPr>
          </a:p>
        </p:txBody>
      </p:sp>
      <p:sp>
        <p:nvSpPr>
          <p:cNvPr id="2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2869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82C3CACE-12F0-40AD-AC11-2214656E00D8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3048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0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65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[0]      [1]     [2]      [3]     [4]      [5]      [6]     [7]      [8]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data[too_big_index] &lt;= data[pivot]</a:t>
            </a:r>
          </a:p>
          <a:p>
            <a:pPr marL="457200" indent="-457200"/>
            <a:r>
              <a:rPr lang="en-US" altLang="en-US">
                <a:latin typeface="Rockwell" pitchFamily="-102" charset="0"/>
              </a:rPr>
              <a:t>		++too_big_index</a:t>
            </a:r>
          </a:p>
          <a:p>
            <a:pPr marL="457200" indent="-457200"/>
            <a:endParaRPr lang="en-US" altLang="en-US">
              <a:latin typeface="Rockwell" pitchFamily="-102" charset="0"/>
            </a:endParaRPr>
          </a:p>
        </p:txBody>
      </p:sp>
      <p:sp>
        <p:nvSpPr>
          <p:cNvPr id="2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2971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83B0D5E6-5A63-438A-AF04-E5A8AF1F925F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3048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0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65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[0]      [1]     [2]      [3]     [4]      [5]      [6]     [7]      [8]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8578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data[too_big_index] &lt;=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data[too_small_index] &gt;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--too_small_index</a:t>
            </a:r>
          </a:p>
          <a:p>
            <a:pPr marL="457200" indent="-457200"/>
            <a:endParaRPr lang="en-US" altLang="en-US">
              <a:latin typeface="Rockwell" pitchFamily="-102" charset="0"/>
            </a:endParaRPr>
          </a:p>
          <a:p>
            <a:pPr marL="914400" lvl="1" indent="-457200">
              <a:buFontTx/>
              <a:buAutoNum type="arabicPeriod"/>
            </a:pPr>
            <a:endParaRPr lang="en-US" altLang="en-US">
              <a:latin typeface="Rockwell" pitchFamily="-102" charset="0"/>
            </a:endParaRPr>
          </a:p>
          <a:p>
            <a:pPr marL="457200" indent="-457200"/>
            <a:endParaRPr lang="en-US" altLang="en-US">
              <a:latin typeface="Rockwell" pitchFamily="-102" charset="0"/>
            </a:endParaRPr>
          </a:p>
        </p:txBody>
      </p:sp>
      <p:sp>
        <p:nvSpPr>
          <p:cNvPr id="3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25475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3073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7B62E37D-3D3F-49B7-A710-098AFEC96E3B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8638"/>
            <a:ext cx="7556313" cy="1116106"/>
          </a:xfrm>
        </p:spPr>
        <p:txBody>
          <a:bodyPr/>
          <a:lstStyle/>
          <a:p>
            <a:r>
              <a:rPr lang="en-IN" dirty="0" smtClean="0"/>
              <a:t>Sorting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7745934" cy="4793035"/>
          </a:xfrm>
        </p:spPr>
        <p:txBody>
          <a:bodyPr/>
          <a:lstStyle/>
          <a:p>
            <a:pPr algn="just"/>
            <a:r>
              <a:rPr lang="en-IN" sz="2400" dirty="0" smtClean="0"/>
              <a:t>Sorting is a process in which records are arranged in ascending or descending order.</a:t>
            </a:r>
          </a:p>
          <a:p>
            <a:pPr algn="just"/>
            <a:r>
              <a:rPr lang="en-IN" sz="2400" dirty="0" smtClean="0"/>
              <a:t>The process of sorting is essential for database applications.</a:t>
            </a:r>
          </a:p>
          <a:p>
            <a:pPr algn="just"/>
            <a:r>
              <a:rPr lang="en-IN" sz="2400" dirty="0" smtClean="0"/>
              <a:t>Real life </a:t>
            </a:r>
            <a:r>
              <a:rPr lang="en-IN" sz="2400" dirty="0"/>
              <a:t>e</a:t>
            </a:r>
            <a:r>
              <a:rPr lang="en-IN" sz="2400" dirty="0" smtClean="0"/>
              <a:t>xample of sort :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IN" sz="2000" dirty="0" smtClean="0"/>
              <a:t>In telephone directory the names of the subscribers and their </a:t>
            </a:r>
            <a:r>
              <a:rPr lang="en-IN" sz="2000" dirty="0"/>
              <a:t>p</a:t>
            </a:r>
            <a:r>
              <a:rPr lang="en-IN" sz="2000" dirty="0" smtClean="0"/>
              <a:t>hone numbers  are written in alphabetical order. The records of the list of these telephone holders are to  be sorted by their names.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IN" sz="2000" dirty="0" smtClean="0"/>
              <a:t>Dictionary</a:t>
            </a:r>
            <a:endParaRPr lang="en-IN" sz="2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97886" cy="365125"/>
          </a:xfrm>
        </p:spPr>
        <p:txBody>
          <a:bodyPr/>
          <a:lstStyle/>
          <a:p>
            <a:r>
              <a:rPr lang="en-US" dirty="0"/>
              <a:t>Page </a:t>
            </a:r>
            <a:fld id="{74D28E96-B6BD-144C-8D7A-015BD08E995B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931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048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0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65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[0]      [1]     [2]      [3]      [4]     [5]      [6]     [7]      [8]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8578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data[too_big_index] &lt;=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data[too_small_index] &gt;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--too_small_index</a:t>
            </a:r>
          </a:p>
          <a:p>
            <a:pPr marL="457200" indent="-457200"/>
            <a:endParaRPr lang="en-US" altLang="en-US">
              <a:latin typeface="Rockwell" pitchFamily="-102" charset="0"/>
            </a:endParaRPr>
          </a:p>
          <a:p>
            <a:pPr marL="914400" lvl="1" indent="-457200">
              <a:buFontTx/>
              <a:buAutoNum type="arabicPeriod"/>
            </a:pPr>
            <a:endParaRPr lang="en-US" altLang="en-US">
              <a:latin typeface="Rockwell" pitchFamily="-102" charset="0"/>
            </a:endParaRPr>
          </a:p>
          <a:p>
            <a:pPr marL="457200" indent="-457200"/>
            <a:endParaRPr lang="en-US" altLang="en-US">
              <a:latin typeface="Rockwell" pitchFamily="-102" charset="0"/>
            </a:endParaRPr>
          </a:p>
        </p:txBody>
      </p:sp>
      <p:sp>
        <p:nvSpPr>
          <p:cNvPr id="3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3176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0FC84596-2CE1-4369-9FEE-B98219799BEB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3048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0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65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[0]      [1]     [2]     [3]      [4]      [5]      [6]     [7]      [8]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data[too_big_index] &lt;=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data[too_small_index] &gt;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If too_big_index &lt; too_small_index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swap data[too_big_index] and data[too_small_index]</a:t>
            </a:r>
          </a:p>
          <a:p>
            <a:pPr marL="457200" indent="-457200"/>
            <a:endParaRPr lang="en-US" altLang="en-US">
              <a:latin typeface="Rockwell" pitchFamily="-102" charset="0"/>
            </a:endParaRPr>
          </a:p>
          <a:p>
            <a:pPr marL="914400" lvl="1" indent="-457200">
              <a:buFontTx/>
              <a:buAutoNum type="arabicPeriod"/>
            </a:pPr>
            <a:endParaRPr lang="en-US" altLang="en-US">
              <a:latin typeface="Rockwell" pitchFamily="-102" charset="0"/>
            </a:endParaRPr>
          </a:p>
          <a:p>
            <a:pPr marL="457200" indent="-457200"/>
            <a:endParaRPr lang="en-US" altLang="en-US">
              <a:latin typeface="Rockwell" pitchFamily="-102" charset="0"/>
            </a:endParaRPr>
          </a:p>
        </p:txBody>
      </p:sp>
      <p:sp>
        <p:nvSpPr>
          <p:cNvPr id="32786" name="Freeform 20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>
              <a:gd name="T0" fmla="*/ 0 w 1592"/>
              <a:gd name="T1" fmla="*/ 2147483647 h 560"/>
              <a:gd name="T2" fmla="*/ 2147483647 w 1592"/>
              <a:gd name="T3" fmla="*/ 2147483647 h 560"/>
              <a:gd name="T4" fmla="*/ 2147483647 w 1592"/>
              <a:gd name="T5" fmla="*/ 2147483647 h 560"/>
              <a:gd name="T6" fmla="*/ 2147483647 w 1592"/>
              <a:gd name="T7" fmla="*/ 2147483647 h 560"/>
              <a:gd name="T8" fmla="*/ 0 60000 65536"/>
              <a:gd name="T9" fmla="*/ 0 60000 65536"/>
              <a:gd name="T10" fmla="*/ 0 60000 65536"/>
              <a:gd name="T11" fmla="*/ 0 60000 65536"/>
              <a:gd name="T12" fmla="*/ 0 w 1592"/>
              <a:gd name="T13" fmla="*/ 0 h 560"/>
              <a:gd name="T14" fmla="*/ 1592 w 1592"/>
              <a:gd name="T15" fmla="*/ 560 h 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3278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8216767D-F19D-4CED-A290-63EB264E7792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3048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0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08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[0]      [1]     [2]      [3]      [4]     [5]     [6]      [7]     [8]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data[too_big_index] &lt;=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data[too_small_index] &gt;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If too_big_index &lt; too_small_index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swap data[too_big_index] and data[too_small_index]</a:t>
            </a:r>
          </a:p>
          <a:p>
            <a:pPr marL="457200" indent="-457200"/>
            <a:endParaRPr lang="en-US" altLang="en-US">
              <a:latin typeface="Rockwell" pitchFamily="-102" charset="0"/>
            </a:endParaRPr>
          </a:p>
          <a:p>
            <a:pPr marL="914400" lvl="1" indent="-457200">
              <a:buFontTx/>
              <a:buAutoNum type="arabicPeriod"/>
            </a:pPr>
            <a:endParaRPr lang="en-US" altLang="en-US">
              <a:latin typeface="Rockwell" pitchFamily="-102" charset="0"/>
            </a:endParaRPr>
          </a:p>
          <a:p>
            <a:pPr marL="457200" indent="-457200"/>
            <a:endParaRPr lang="en-US" altLang="en-US">
              <a:latin typeface="Rockwell" pitchFamily="-102" charset="0"/>
            </a:endParaRPr>
          </a:p>
        </p:txBody>
      </p:sp>
      <p:sp>
        <p:nvSpPr>
          <p:cNvPr id="33810" name="Freeform 18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>
              <a:gd name="T0" fmla="*/ 0 w 1592"/>
              <a:gd name="T1" fmla="*/ 2147483647 h 560"/>
              <a:gd name="T2" fmla="*/ 2147483647 w 1592"/>
              <a:gd name="T3" fmla="*/ 2147483647 h 560"/>
              <a:gd name="T4" fmla="*/ 2147483647 w 1592"/>
              <a:gd name="T5" fmla="*/ 2147483647 h 560"/>
              <a:gd name="T6" fmla="*/ 2147483647 w 1592"/>
              <a:gd name="T7" fmla="*/ 2147483647 h 560"/>
              <a:gd name="T8" fmla="*/ 0 60000 65536"/>
              <a:gd name="T9" fmla="*/ 0 60000 65536"/>
              <a:gd name="T10" fmla="*/ 0 60000 65536"/>
              <a:gd name="T11" fmla="*/ 0 60000 65536"/>
              <a:gd name="T12" fmla="*/ 0 w 1592"/>
              <a:gd name="T13" fmla="*/ 0 h 560"/>
              <a:gd name="T14" fmla="*/ 1592 w 1592"/>
              <a:gd name="T15" fmla="*/ 560 h 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3381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2482ADB3-275D-42FE-A32A-DA3271D7B9EC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3048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0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65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[0]      [1]      [2]     [3]     [4]      [5]      [6]     [7]      [8]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data[too_big_index] &lt;=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data[too_small_index] &gt;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If too_big_index &lt; too_small_index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too_small_index &gt; too_big_index, go to 1.</a:t>
            </a:r>
          </a:p>
          <a:p>
            <a:pPr marL="457200" indent="-457200"/>
            <a:endParaRPr lang="en-US" altLang="en-US">
              <a:latin typeface="Rockwell" pitchFamily="-102" charset="0"/>
            </a:endParaRPr>
          </a:p>
          <a:p>
            <a:pPr marL="914400" lvl="1" indent="-457200">
              <a:buFontTx/>
              <a:buAutoNum type="arabicPeriod"/>
            </a:pPr>
            <a:endParaRPr lang="en-US" altLang="en-US">
              <a:latin typeface="Rockwell" pitchFamily="-102" charset="0"/>
            </a:endParaRPr>
          </a:p>
          <a:p>
            <a:pPr marL="457200" indent="-457200"/>
            <a:endParaRPr lang="en-US" altLang="en-US">
              <a:latin typeface="Rockwell" pitchFamily="-102" charset="0"/>
            </a:endParaRPr>
          </a:p>
        </p:txBody>
      </p:sp>
      <p:sp>
        <p:nvSpPr>
          <p:cNvPr id="3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3483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B5A5C5B8-FD11-41DC-BDBA-029207AF7E07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3048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0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522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[0]      [1]      [2]     [3]      [4]      [5]     [6]     [7]      [8]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data[too_big_index] &lt;=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data[too_small_index] &gt;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If too_big_index &lt; too_small_index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too_small_index &gt; too_big_index, go to 1.</a:t>
            </a:r>
          </a:p>
          <a:p>
            <a:pPr marL="457200" indent="-457200"/>
            <a:endParaRPr lang="en-US" altLang="en-US">
              <a:latin typeface="Rockwell" pitchFamily="-102" charset="0"/>
            </a:endParaRPr>
          </a:p>
          <a:p>
            <a:pPr marL="914400" lvl="1" indent="-457200">
              <a:buFontTx/>
              <a:buAutoNum type="arabicPeriod"/>
            </a:pPr>
            <a:endParaRPr lang="en-US" altLang="en-US">
              <a:latin typeface="Rockwell" pitchFamily="-102" charset="0"/>
            </a:endParaRPr>
          </a:p>
          <a:p>
            <a:pPr marL="457200" indent="-457200"/>
            <a:endParaRPr lang="en-US" altLang="en-US">
              <a:latin typeface="Rockwell" pitchFamily="-102" charset="0"/>
            </a:endParaRP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3586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B2B10FA8-6480-453E-B3CE-6BC8A9C93897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810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0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65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[0]      [1]       [2]    [3]      [4]    [5]       [6]     [7]     [8]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data[too_big_index] &lt;=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data[too_small_index] &gt;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If too_big_index &lt; too_small_index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too_small_index &gt; too_big_index, go to 1.</a:t>
            </a:r>
          </a:p>
          <a:p>
            <a:pPr marL="457200" indent="-457200"/>
            <a:endParaRPr lang="en-US" altLang="en-US">
              <a:latin typeface="Rockwell" pitchFamily="-102" charset="0"/>
            </a:endParaRPr>
          </a:p>
          <a:p>
            <a:pPr marL="914400" lvl="1" indent="-457200">
              <a:buFontTx/>
              <a:buAutoNum type="arabicPeriod"/>
            </a:pPr>
            <a:endParaRPr lang="en-US" altLang="en-US">
              <a:latin typeface="Rockwell" pitchFamily="-102" charset="0"/>
            </a:endParaRPr>
          </a:p>
          <a:p>
            <a:pPr marL="457200" indent="-457200"/>
            <a:endParaRPr lang="en-US" altLang="en-US">
              <a:latin typeface="Rockwell" pitchFamily="-102" charset="0"/>
            </a:endParaRPr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3688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B3ACED16-3A41-4474-A269-8DD21D463E2D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048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0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65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[0]      [1]      [2]    [3]       [4]      [5]    [6]      [7]      [8]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data[too_big_index] &lt;=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data[too_small_index] &gt;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If too_big_index &lt; too_small_index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too_small_index &gt; too_big_index, go to 1.</a:t>
            </a:r>
          </a:p>
          <a:p>
            <a:pPr marL="457200" indent="-457200"/>
            <a:endParaRPr lang="en-US" altLang="en-US">
              <a:latin typeface="Rockwell" pitchFamily="-102" charset="0"/>
            </a:endParaRPr>
          </a:p>
          <a:p>
            <a:pPr marL="914400" lvl="1" indent="-457200">
              <a:buFontTx/>
              <a:buAutoNum type="arabicPeriod"/>
            </a:pPr>
            <a:endParaRPr lang="en-US" altLang="en-US">
              <a:latin typeface="Rockwell" pitchFamily="-102" charset="0"/>
            </a:endParaRPr>
          </a:p>
          <a:p>
            <a:pPr marL="457200" indent="-457200"/>
            <a:endParaRPr lang="en-US" altLang="en-US">
              <a:latin typeface="Rockwell" pitchFamily="-102" charset="0"/>
            </a:endParaRPr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3790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2D7AB06F-09C1-4968-B3C4-917DB0DD5D9C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3048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0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65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[0]      [1]      [2]     [3]      [4]     [5]      [6]     [7]      [8]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data[too_big_index] &lt;=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data[too_small_index] &gt;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If too_big_index &lt; too_small_index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too_small_index &gt; too_big_index, go to 1.</a:t>
            </a:r>
          </a:p>
          <a:p>
            <a:pPr marL="457200" indent="-457200"/>
            <a:endParaRPr lang="en-US" altLang="en-US">
              <a:latin typeface="Rockwell" pitchFamily="-102" charset="0"/>
            </a:endParaRPr>
          </a:p>
          <a:p>
            <a:pPr marL="914400" lvl="1" indent="-457200">
              <a:buFontTx/>
              <a:buAutoNum type="arabicPeriod"/>
            </a:pPr>
            <a:endParaRPr lang="en-US" altLang="en-US">
              <a:latin typeface="Rockwell" pitchFamily="-102" charset="0"/>
            </a:endParaRPr>
          </a:p>
          <a:p>
            <a:pPr marL="457200" indent="-457200"/>
            <a:endParaRPr lang="en-US" altLang="en-US">
              <a:latin typeface="Rockwell" pitchFamily="-102" charset="0"/>
            </a:endParaRPr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3893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DB565012-6B08-41A3-B283-C4EBDD364337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3048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0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65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[0]      [1]     [2]      [3]      [4]     [5]      [6]     [7]      [8]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data[too_big_index] &lt;=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data[too_small_index] &gt;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If too_big_index &lt; too_small_index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too_small_index &gt; too_big_index, go to 1.</a:t>
            </a:r>
          </a:p>
          <a:p>
            <a:pPr marL="457200" indent="-457200"/>
            <a:endParaRPr lang="en-US" altLang="en-US">
              <a:latin typeface="Rockwell" pitchFamily="-102" charset="0"/>
            </a:endParaRPr>
          </a:p>
          <a:p>
            <a:pPr marL="914400" lvl="1" indent="-457200">
              <a:buFontTx/>
              <a:buAutoNum type="arabicPeriod"/>
            </a:pPr>
            <a:endParaRPr lang="en-US" altLang="en-US">
              <a:latin typeface="Rockwell" pitchFamily="-102" charset="0"/>
            </a:endParaRPr>
          </a:p>
          <a:p>
            <a:pPr marL="457200" indent="-457200"/>
            <a:endParaRPr lang="en-US" altLang="en-US">
              <a:latin typeface="Rockwell" pitchFamily="-102" charset="0"/>
            </a:endParaRP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>
              <a:gd name="T0" fmla="*/ 0 w 1592"/>
              <a:gd name="T1" fmla="*/ 2147483647 h 560"/>
              <a:gd name="T2" fmla="*/ 2147483647 w 1592"/>
              <a:gd name="T3" fmla="*/ 2147483647 h 560"/>
              <a:gd name="T4" fmla="*/ 2147483647 w 1592"/>
              <a:gd name="T5" fmla="*/ 2147483647 h 560"/>
              <a:gd name="T6" fmla="*/ 2147483647 w 1592"/>
              <a:gd name="T7" fmla="*/ 2147483647 h 560"/>
              <a:gd name="T8" fmla="*/ 0 60000 65536"/>
              <a:gd name="T9" fmla="*/ 0 60000 65536"/>
              <a:gd name="T10" fmla="*/ 0 60000 65536"/>
              <a:gd name="T11" fmla="*/ 0 60000 65536"/>
              <a:gd name="T12" fmla="*/ 0 w 1592"/>
              <a:gd name="T13" fmla="*/ 0 h 560"/>
              <a:gd name="T14" fmla="*/ 1592 w 1592"/>
              <a:gd name="T15" fmla="*/ 560 h 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3995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873B8CD4-9C7D-4151-8442-4E4E0969E711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data[too_big_index] &lt;=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data[too_small_index] &gt;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If too_big_index &lt; too_small_index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too_small_index &gt; too_big_index, go to 1.</a:t>
            </a:r>
          </a:p>
          <a:p>
            <a:pPr marL="457200" indent="-457200"/>
            <a:endParaRPr lang="en-US" altLang="en-US">
              <a:latin typeface="Rockwell" pitchFamily="-102" charset="0"/>
            </a:endParaRPr>
          </a:p>
          <a:p>
            <a:pPr marL="914400" lvl="1" indent="-457200">
              <a:buFontTx/>
              <a:buAutoNum type="arabicPeriod"/>
            </a:pPr>
            <a:endParaRPr lang="en-US" altLang="en-US">
              <a:latin typeface="Rockwell" pitchFamily="-102" charset="0"/>
            </a:endParaRPr>
          </a:p>
          <a:p>
            <a:pPr marL="457200" indent="-457200"/>
            <a:endParaRPr lang="en-US" altLang="en-US">
              <a:latin typeface="Rockwell" pitchFamily="-102" charset="0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3048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0</a:t>
            </a:r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65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[0]      [1]     [2]      [3]     [4]      [5]      [6]     [7]      [8]</a:t>
            </a:r>
          </a:p>
        </p:txBody>
      </p:sp>
      <p:sp>
        <p:nvSpPr>
          <p:cNvPr id="40974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40976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9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>
              <a:gd name="T0" fmla="*/ 0 w 1592"/>
              <a:gd name="T1" fmla="*/ 2147483647 h 560"/>
              <a:gd name="T2" fmla="*/ 2147483647 w 1592"/>
              <a:gd name="T3" fmla="*/ 2147483647 h 560"/>
              <a:gd name="T4" fmla="*/ 2147483647 w 1592"/>
              <a:gd name="T5" fmla="*/ 2147483647 h 560"/>
              <a:gd name="T6" fmla="*/ 2147483647 w 1592"/>
              <a:gd name="T7" fmla="*/ 2147483647 h 560"/>
              <a:gd name="T8" fmla="*/ 0 60000 65536"/>
              <a:gd name="T9" fmla="*/ 0 60000 65536"/>
              <a:gd name="T10" fmla="*/ 0 60000 65536"/>
              <a:gd name="T11" fmla="*/ 0 60000 65536"/>
              <a:gd name="T12" fmla="*/ 0 w 1592"/>
              <a:gd name="T13" fmla="*/ 0 h 560"/>
              <a:gd name="T14" fmla="*/ 1592 w 1592"/>
              <a:gd name="T15" fmla="*/ 560 h 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4098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0D756D89-E6B2-450E-BD0F-83442B78660A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Sorting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28800"/>
            <a:ext cx="7745934" cy="3729026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Bubble Sort</a:t>
            </a:r>
          </a:p>
          <a:p>
            <a:pPr algn="just"/>
            <a:r>
              <a:rPr lang="en-IN" sz="2400" dirty="0"/>
              <a:t>Selection Sort</a:t>
            </a:r>
            <a:endParaRPr lang="en-IN" sz="2400" dirty="0" smtClean="0"/>
          </a:p>
          <a:p>
            <a:pPr algn="just"/>
            <a:r>
              <a:rPr lang="en-IN" sz="2400" dirty="0" smtClean="0"/>
              <a:t>Insertion Sort</a:t>
            </a:r>
          </a:p>
          <a:p>
            <a:pPr algn="just"/>
            <a:r>
              <a:rPr lang="en-IN" sz="2400" dirty="0" smtClean="0"/>
              <a:t>Quick Sort</a:t>
            </a:r>
          </a:p>
          <a:p>
            <a:pPr algn="just"/>
            <a:r>
              <a:rPr lang="en-IN" sz="2400" dirty="0" smtClean="0"/>
              <a:t>Heap Sort</a:t>
            </a:r>
          </a:p>
          <a:p>
            <a:pPr algn="just"/>
            <a:r>
              <a:rPr lang="en-IN" sz="2400" dirty="0" smtClean="0"/>
              <a:t>Merge </a:t>
            </a:r>
            <a:r>
              <a:rPr lang="en-IN" sz="2400" dirty="0" smtClean="0"/>
              <a:t>Sort</a:t>
            </a:r>
            <a:endParaRPr lang="en-IN" dirty="0" smtClean="0"/>
          </a:p>
          <a:p>
            <a:pPr marL="0" indent="0" algn="just">
              <a:buNone/>
            </a:pPr>
            <a:endParaRPr lang="en-IN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97886" cy="365125"/>
          </a:xfrm>
        </p:spPr>
        <p:txBody>
          <a:bodyPr/>
          <a:lstStyle/>
          <a:p>
            <a:r>
              <a:rPr lang="en-US" dirty="0"/>
              <a:t>Page </a:t>
            </a:r>
            <a:fld id="{74D28E96-B6BD-144C-8D7A-015BD08E995B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887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data[too_big_index] &lt;=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data[too_small_index] &gt;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If too_big_index &lt; too_small_index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too_small_index &gt; too_big_index, go to 1.</a:t>
            </a:r>
          </a:p>
          <a:p>
            <a:pPr marL="457200" indent="-457200"/>
            <a:endParaRPr lang="en-US" altLang="en-US">
              <a:latin typeface="Rockwell" pitchFamily="-102" charset="0"/>
            </a:endParaRPr>
          </a:p>
          <a:p>
            <a:pPr marL="914400" lvl="1" indent="-457200">
              <a:buFontTx/>
              <a:buAutoNum type="arabicPeriod"/>
            </a:pPr>
            <a:endParaRPr lang="en-US" altLang="en-US">
              <a:latin typeface="Rockwell" pitchFamily="-102" charset="0"/>
            </a:endParaRPr>
          </a:p>
          <a:p>
            <a:pPr marL="457200" indent="-457200"/>
            <a:endParaRPr lang="en-US" altLang="en-US">
              <a:latin typeface="Rockwell" pitchFamily="-102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3810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0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08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[0]      [1]      [2]     [3]      [4]     [5]      [6]     [7]     [8]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4200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C3AA1043-5886-4728-A53C-2B3CDADA6EAC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data[too_big_index] &lt;=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data[too_small_index] &gt;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If too_big_index &lt; too_small_index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too_small_index &gt; too_big_index, go to 1.</a:t>
            </a:r>
          </a:p>
          <a:p>
            <a:pPr marL="457200" indent="-457200"/>
            <a:endParaRPr lang="en-US" altLang="en-US">
              <a:latin typeface="Rockwell" pitchFamily="-102" charset="0"/>
            </a:endParaRPr>
          </a:p>
          <a:p>
            <a:pPr marL="914400" lvl="1" indent="-457200">
              <a:buFontTx/>
              <a:buAutoNum type="arabicPeriod"/>
            </a:pPr>
            <a:endParaRPr lang="en-US" altLang="en-US">
              <a:latin typeface="Rockwell" pitchFamily="-102" charset="0"/>
            </a:endParaRPr>
          </a:p>
          <a:p>
            <a:pPr marL="457200" indent="-457200"/>
            <a:endParaRPr lang="en-US" altLang="en-US">
              <a:latin typeface="Rockwell" pitchFamily="-102" charset="0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3810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0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65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[0]      [1]     [2]      [3]      [4]     [5]     [6]     [7]       [8]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4302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3B4D2661-C906-4B93-9EDB-EA000524F56D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data[too_big_index] &lt;=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data[too_small_index] &gt;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If too_big_index &lt; too_small_index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too_small_index &gt; too_big_index, go to 1.</a:t>
            </a:r>
          </a:p>
          <a:p>
            <a:pPr marL="457200" indent="-457200"/>
            <a:endParaRPr lang="en-US" altLang="en-US">
              <a:latin typeface="Rockwell" pitchFamily="-102" charset="0"/>
            </a:endParaRPr>
          </a:p>
          <a:p>
            <a:pPr marL="914400" lvl="1" indent="-457200">
              <a:buFontTx/>
              <a:buAutoNum type="arabicPeriod"/>
            </a:pPr>
            <a:endParaRPr lang="en-US" altLang="en-US">
              <a:latin typeface="Rockwell" pitchFamily="-102" charset="0"/>
            </a:endParaRPr>
          </a:p>
          <a:p>
            <a:pPr marL="457200" indent="-457200"/>
            <a:endParaRPr lang="en-US" altLang="en-US">
              <a:latin typeface="Rockwell" pitchFamily="-102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3810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0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65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[0]      [1]     [2]      [3]      [4]     [5]       [6]     [7]     [8]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4405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9EE9E65A-AC16-4FA0-A9C0-AA3805657449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data[too_big_index] &lt;=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data[too_small_index] &gt;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If too_big_index &lt; too_small_index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too_small_index &gt; too_big_index, go to 1.</a:t>
            </a:r>
          </a:p>
          <a:p>
            <a:pPr marL="457200" indent="-457200"/>
            <a:endParaRPr lang="en-US" altLang="en-US">
              <a:latin typeface="Rockwell" pitchFamily="-102" charset="0"/>
            </a:endParaRPr>
          </a:p>
          <a:p>
            <a:pPr marL="914400" lvl="1" indent="-457200">
              <a:buFontTx/>
              <a:buAutoNum type="arabicPeriod"/>
            </a:pPr>
            <a:endParaRPr lang="en-US" altLang="en-US">
              <a:latin typeface="Rockwell" pitchFamily="-102" charset="0"/>
            </a:endParaRPr>
          </a:p>
          <a:p>
            <a:pPr marL="457200" indent="-457200"/>
            <a:endParaRPr lang="en-US" altLang="en-US">
              <a:latin typeface="Rockwell" pitchFamily="-102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3810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0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08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[0]       [1]     [2]      [3]     [4]     [5]      [6]     [7]     [8]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3962400" y="5583238"/>
            <a:ext cx="289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4507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B43CD1CA-354F-4E0D-BBD7-4E7606B739B8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data[too_big_index] &lt;=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data[too_small_index] &gt;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If too_big_index &lt; too_small_index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too_small_index &gt; too_big_index, go to 1.</a:t>
            </a:r>
          </a:p>
          <a:p>
            <a:pPr marL="457200" indent="-457200"/>
            <a:endParaRPr lang="en-US" altLang="en-US">
              <a:latin typeface="Rockwell" pitchFamily="-102" charset="0"/>
            </a:endParaRPr>
          </a:p>
          <a:p>
            <a:pPr marL="914400" lvl="1" indent="-457200">
              <a:buFontTx/>
              <a:buAutoNum type="arabicPeriod"/>
            </a:pPr>
            <a:endParaRPr lang="en-US" altLang="en-US">
              <a:latin typeface="Rockwell" pitchFamily="-102" charset="0"/>
            </a:endParaRPr>
          </a:p>
          <a:p>
            <a:pPr marL="457200" indent="-457200"/>
            <a:endParaRPr lang="en-US" altLang="en-US">
              <a:latin typeface="Rockwell" pitchFamily="-102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3810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0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08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 [0]      [1]      [2]     [3]     [4]     [5]      [6]     [7]     [8]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flipH="1" flipV="1">
            <a:off x="5638800" y="5257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4610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1F74A673-7C6E-491F-9D8D-4DEF0DFB4890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data[too_big_index] &lt;=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data[too_small_index] &gt;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If too_big_index &lt; too_small_index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too_small_index &gt; too_big_index, go to 1.</a:t>
            </a:r>
          </a:p>
          <a:p>
            <a:pPr marL="457200" indent="-457200"/>
            <a:endParaRPr lang="en-US" altLang="en-US">
              <a:latin typeface="Rockwell" pitchFamily="-102" charset="0"/>
            </a:endParaRPr>
          </a:p>
          <a:p>
            <a:pPr marL="914400" lvl="1" indent="-457200">
              <a:buFontTx/>
              <a:buAutoNum type="arabicPeriod"/>
            </a:pPr>
            <a:endParaRPr lang="en-US" altLang="en-US">
              <a:latin typeface="Rockwell" pitchFamily="-102" charset="0"/>
            </a:endParaRPr>
          </a:p>
          <a:p>
            <a:pPr marL="457200" indent="-457200"/>
            <a:endParaRPr lang="en-US" altLang="en-US">
              <a:latin typeface="Rockwell" pitchFamily="-102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3810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0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65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[0]      [1]      [2]     [3]      [4]      [5]     [6]     [7]      [8]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4712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661516FC-7BE4-4A4C-97D0-3D7C9AF25477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data[too_big_index] &lt;=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data[too_small_index] &gt;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If too_big_index &lt; too_small_index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too_small_index &gt; too_big_index, go to 1.</a:t>
            </a:r>
          </a:p>
          <a:p>
            <a:pPr marL="457200" indent="-457200"/>
            <a:endParaRPr lang="en-US" altLang="en-US">
              <a:latin typeface="Rockwell" pitchFamily="-102" charset="0"/>
            </a:endParaRPr>
          </a:p>
          <a:p>
            <a:pPr marL="914400" lvl="1" indent="-457200">
              <a:buFontTx/>
              <a:buAutoNum type="arabicPeriod"/>
            </a:pPr>
            <a:endParaRPr lang="en-US" altLang="en-US">
              <a:latin typeface="Rockwell" pitchFamily="-102" charset="0"/>
            </a:endParaRPr>
          </a:p>
          <a:p>
            <a:pPr marL="457200" indent="-457200"/>
            <a:endParaRPr lang="en-US" altLang="en-US">
              <a:latin typeface="Rockwell" pitchFamily="-102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3048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0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65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[0]      [1]     [2]      [3]      [4]     [5]     [6]      [7]      [8]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4814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B0C696E3-E3B9-46BC-A52F-1CD801253E2E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data[too_big_index] &lt;=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data[too_small_index] &gt;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If too_big_index &lt; too_small_index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too_small_index &gt; too_big_index, go to 1.</a:t>
            </a:r>
          </a:p>
          <a:p>
            <a:pPr marL="457200" indent="-457200"/>
            <a:endParaRPr lang="en-US" altLang="en-US">
              <a:latin typeface="Rockwell" pitchFamily="-102" charset="0"/>
            </a:endParaRPr>
          </a:p>
          <a:p>
            <a:pPr marL="914400" lvl="1" indent="-457200">
              <a:buFontTx/>
              <a:buAutoNum type="arabicPeriod"/>
            </a:pPr>
            <a:endParaRPr lang="en-US" altLang="en-US">
              <a:latin typeface="Rockwell" pitchFamily="-102" charset="0"/>
            </a:endParaRPr>
          </a:p>
          <a:p>
            <a:pPr marL="457200" indent="-457200"/>
            <a:endParaRPr lang="en-US" altLang="en-US">
              <a:latin typeface="Rockwell" pitchFamily="-102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3810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0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65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[0]      [1]     [2]      [3]      [4]     [5]     [6]      [7]      [8]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4917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38156C84-DDF6-4DC4-8B3D-8778FDF51AB1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data[too_big_index] &lt;=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data[too_small_index] &gt;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If too_big_index &lt; too_small_index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too_small_index &gt; too_big_index, go to 1.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Swap data[too_small_index] and data[pivot_index]</a:t>
            </a:r>
          </a:p>
          <a:p>
            <a:pPr marL="457200" indent="-457200"/>
            <a:endParaRPr lang="en-US" altLang="en-US">
              <a:latin typeface="Rockwell" pitchFamily="-102" charset="0"/>
            </a:endParaRPr>
          </a:p>
          <a:p>
            <a:pPr marL="914400" lvl="1" indent="-457200">
              <a:buFontTx/>
              <a:buAutoNum type="arabicPeriod"/>
            </a:pPr>
            <a:endParaRPr lang="en-US" altLang="en-US">
              <a:latin typeface="Rockwell" pitchFamily="-102" charset="0"/>
            </a:endParaRPr>
          </a:p>
          <a:p>
            <a:pPr marL="457200" indent="-457200"/>
            <a:endParaRPr lang="en-US" altLang="en-US">
              <a:latin typeface="Rockwell" pitchFamily="-102" charset="0"/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381000" y="4281488"/>
            <a:ext cx="163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0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65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[0]       [1]     [2]    [3]       [4]     [5]      [6]     [7]      [8]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5019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667BEEFE-57F7-42E1-815F-5E3C72B06D0A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data[too_big_index] &lt;=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++too_big_index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data[too_small_index] &gt; data[pivot]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--too_small_index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If too_big_index &lt; too_small_index</a:t>
            </a:r>
          </a:p>
          <a:p>
            <a:pPr marL="914400" lvl="1" indent="-457200"/>
            <a:r>
              <a:rPr lang="en-US" altLang="en-US">
                <a:latin typeface="Rockwell" pitchFamily="-102" charset="0"/>
              </a:rPr>
              <a:t>	swap data[too_big_index] and data[too_small_index]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While too_small_index &gt; too_big_index, go to 1.</a:t>
            </a:r>
          </a:p>
          <a:p>
            <a:pPr marL="457200" indent="-457200">
              <a:buFontTx/>
              <a:buAutoNum type="arabicPeriod"/>
            </a:pPr>
            <a:r>
              <a:rPr lang="en-US" altLang="en-US">
                <a:latin typeface="Rockwell" pitchFamily="-102" charset="0"/>
              </a:rPr>
              <a:t>Swap data[too_small_index] and data[pivot_index]</a:t>
            </a:r>
          </a:p>
          <a:p>
            <a:pPr marL="457200" indent="-457200"/>
            <a:endParaRPr lang="en-US" altLang="en-US">
              <a:latin typeface="Rockwell" pitchFamily="-102" charset="0"/>
            </a:endParaRPr>
          </a:p>
          <a:p>
            <a:pPr marL="914400" lvl="1" indent="-457200">
              <a:buFontTx/>
              <a:buAutoNum type="arabicPeriod"/>
            </a:pPr>
            <a:endParaRPr lang="en-US" altLang="en-US">
              <a:latin typeface="Rockwell" pitchFamily="-102" charset="0"/>
            </a:endParaRPr>
          </a:p>
          <a:p>
            <a:pPr marL="457200" indent="-457200"/>
            <a:endParaRPr lang="en-US" altLang="en-US">
              <a:latin typeface="Rockwell" pitchFamily="-102" charset="0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52400" y="4343400"/>
            <a:ext cx="1828800" cy="376238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pivot_index = 4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65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[0]      [1]     [2]      [3]      [4]     [5]      [6]     [7]      [8]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too_big_index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too_small_index</a:t>
            </a: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25475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Explanation</a:t>
            </a:r>
          </a:p>
        </p:txBody>
      </p:sp>
      <p:sp>
        <p:nvSpPr>
          <p:cNvPr id="5122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4FEA964A-ACEE-424B-BDC6-42534AD67E5B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40650"/>
          </a:xfrm>
        </p:spPr>
        <p:txBody>
          <a:bodyPr/>
          <a:lstStyle/>
          <a:p>
            <a:r>
              <a:rPr lang="en-IN" dirty="0" smtClean="0"/>
              <a:t>Bubble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7"/>
            <a:ext cx="7745934" cy="4752529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900" dirty="0"/>
              <a:t>Compare each element</a:t>
            </a:r>
            <a:r>
              <a:rPr lang="en-US" sz="2900" dirty="0" smtClean="0"/>
              <a:t> (except the last one) with </a:t>
            </a:r>
            <a:r>
              <a:rPr lang="en-US" sz="2900" dirty="0"/>
              <a:t>its neighbor to the right</a:t>
            </a:r>
          </a:p>
          <a:p>
            <a:pPr lvl="1" algn="just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900" dirty="0"/>
              <a:t>If they are out of order, swap them</a:t>
            </a:r>
          </a:p>
          <a:p>
            <a:pPr lvl="1" algn="just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900" dirty="0"/>
              <a:t>This puts the largest element at the very end</a:t>
            </a:r>
          </a:p>
          <a:p>
            <a:pPr lvl="1" algn="just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900" dirty="0"/>
              <a:t>The last element is now in the correct and final </a:t>
            </a:r>
            <a:r>
              <a:rPr lang="en-US" sz="2900" dirty="0" smtClean="0"/>
              <a:t>place</a:t>
            </a:r>
          </a:p>
          <a:p>
            <a:pPr algn="just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900" dirty="0" smtClean="0"/>
              <a:t>Compare </a:t>
            </a:r>
            <a:r>
              <a:rPr lang="en-US" sz="2900" dirty="0"/>
              <a:t>each element (except the last</a:t>
            </a:r>
            <a:r>
              <a:rPr lang="en-US" sz="2900" dirty="0" smtClean="0"/>
              <a:t> two) </a:t>
            </a:r>
            <a:r>
              <a:rPr lang="en-US" sz="2900" dirty="0"/>
              <a:t>with its neighbor to the right</a:t>
            </a:r>
          </a:p>
          <a:p>
            <a:pPr lvl="1" algn="just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900" dirty="0"/>
              <a:t>If they are out of order, swap them</a:t>
            </a:r>
          </a:p>
          <a:p>
            <a:pPr lvl="1" algn="just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900" dirty="0"/>
              <a:t>This puts </a:t>
            </a:r>
            <a:r>
              <a:rPr lang="en-US" sz="2900" dirty="0" smtClean="0"/>
              <a:t>the second </a:t>
            </a:r>
            <a:r>
              <a:rPr lang="en-US" sz="2900" dirty="0"/>
              <a:t>largest element next to last</a:t>
            </a:r>
          </a:p>
          <a:p>
            <a:pPr lvl="1" algn="just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900" dirty="0" smtClean="0"/>
              <a:t>The last two elements are </a:t>
            </a:r>
            <a:r>
              <a:rPr lang="en-US" sz="2900" dirty="0"/>
              <a:t>now in the correct and final place</a:t>
            </a:r>
          </a:p>
          <a:p>
            <a:pPr algn="just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900" dirty="0"/>
              <a:t>Compare each element (except the last</a:t>
            </a:r>
            <a:r>
              <a:rPr lang="en-US" sz="2900" dirty="0" smtClean="0"/>
              <a:t> </a:t>
            </a:r>
            <a:r>
              <a:rPr lang="en-US" sz="2900" i="1" dirty="0" smtClean="0"/>
              <a:t>three</a:t>
            </a:r>
            <a:r>
              <a:rPr lang="en-US" sz="2900" dirty="0" smtClean="0"/>
              <a:t>) </a:t>
            </a:r>
            <a:r>
              <a:rPr lang="en-US" sz="2900" dirty="0"/>
              <a:t>with its neighbor to the right</a:t>
            </a:r>
          </a:p>
          <a:p>
            <a:pPr lvl="1" algn="just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900" dirty="0"/>
              <a:t>If they are out of order, swap them</a:t>
            </a:r>
          </a:p>
          <a:p>
            <a:pPr lvl="1" algn="just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900" dirty="0"/>
              <a:t>This puts the </a:t>
            </a:r>
            <a:r>
              <a:rPr lang="en-US" sz="2900" dirty="0" smtClean="0"/>
              <a:t>third largest </a:t>
            </a:r>
            <a:r>
              <a:rPr lang="en-US" sz="2900" dirty="0"/>
              <a:t>element next to second largest</a:t>
            </a:r>
          </a:p>
          <a:p>
            <a:pPr lvl="1" algn="just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900" dirty="0"/>
              <a:t>The last </a:t>
            </a:r>
            <a:r>
              <a:rPr lang="en-US" sz="2900" dirty="0" smtClean="0"/>
              <a:t>three elements </a:t>
            </a:r>
            <a:r>
              <a:rPr lang="en-US" sz="2900" dirty="0"/>
              <a:t>are now in their correct and final </a:t>
            </a:r>
            <a:r>
              <a:rPr lang="en-US" sz="2900" dirty="0" smtClean="0"/>
              <a:t>places</a:t>
            </a:r>
          </a:p>
          <a:p>
            <a:pPr algn="just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900" dirty="0" smtClean="0"/>
              <a:t>Continue </a:t>
            </a:r>
            <a:r>
              <a:rPr lang="en-US" sz="2900" dirty="0"/>
              <a:t>as above until you have no unsorted elements on the </a:t>
            </a:r>
            <a:r>
              <a:rPr lang="en-US" sz="2900" dirty="0" smtClean="0"/>
              <a:t>left</a:t>
            </a:r>
          </a:p>
          <a:p>
            <a:pPr algn="just"/>
            <a:endParaRPr lang="en-IN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97886" cy="365125"/>
          </a:xfrm>
        </p:spPr>
        <p:txBody>
          <a:bodyPr/>
          <a:lstStyle/>
          <a:p>
            <a:r>
              <a:rPr lang="en-US" dirty="0"/>
              <a:t>Page </a:t>
            </a:r>
            <a:fld id="{74D28E96-B6BD-144C-8D7A-015BD08E995B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51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Partition Result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873250" y="3200400"/>
            <a:ext cx="5465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 [0]     [1]     [2]      [3]      [4]     [5]      [6]     [7]      [8]</a:t>
            </a: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938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&lt;= data[pivot]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76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&gt; data[pivot]</a:t>
            </a:r>
          </a:p>
        </p:txBody>
      </p:sp>
      <p:sp>
        <p:nvSpPr>
          <p:cNvPr id="5224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56CC041B-5D5F-4334-87EA-95FFC4907A8C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Recursion: Quicksort Sub-arrays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7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20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30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40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50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60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80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Rockwell" pitchFamily="-102" charset="0"/>
              </a:rPr>
              <a:t>100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873250" y="3200400"/>
            <a:ext cx="5522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 [0]     [1]     [2]     [3]      [4]       [5]      [6]     [7]      [8]</a:t>
            </a: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938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&lt;= data[pivot]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76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Rockwell" pitchFamily="-102" charset="0"/>
              </a:rPr>
              <a:t>&gt; data[pivot]</a:t>
            </a:r>
          </a:p>
        </p:txBody>
      </p:sp>
      <p:sp>
        <p:nvSpPr>
          <p:cNvPr id="53267" name="AutoShape 21"/>
          <p:cNvSpPr>
            <a:spLocks/>
          </p:cNvSpPr>
          <p:nvPr/>
        </p:nvSpPr>
        <p:spPr bwMode="auto">
          <a:xfrm rot="5400000" flipV="1">
            <a:off x="3009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>
              <a:latin typeface="Rockwell" pitchFamily="-102" charset="0"/>
            </a:endParaRPr>
          </a:p>
        </p:txBody>
      </p:sp>
      <p:sp>
        <p:nvSpPr>
          <p:cNvPr id="53268" name="AutoShape 22"/>
          <p:cNvSpPr>
            <a:spLocks/>
          </p:cNvSpPr>
          <p:nvPr/>
        </p:nvSpPr>
        <p:spPr bwMode="auto">
          <a:xfrm rot="5400000" flipV="1">
            <a:off x="6057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>
              <a:latin typeface="Rockwell" pitchFamily="-102" charset="0"/>
            </a:endParaRPr>
          </a:p>
        </p:txBody>
      </p:sp>
      <p:sp>
        <p:nvSpPr>
          <p:cNvPr id="5326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01613" y="64230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01F80C3A-9B3C-44AF-BA7F-165C2F07C209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484188"/>
            <a:ext cx="7556500" cy="641350"/>
          </a:xfrm>
        </p:spPr>
        <p:txBody>
          <a:bodyPr/>
          <a:lstStyle/>
          <a:p>
            <a:r>
              <a:rPr lang="en-US" altLang="en-US" smtClean="0"/>
              <a:t>What is a “heap”?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645025"/>
          </a:xfrm>
        </p:spPr>
        <p:txBody>
          <a:bodyPr/>
          <a:lstStyle/>
          <a:p>
            <a:pPr marL="533400" indent="-533400">
              <a:defRPr/>
            </a:pPr>
            <a:r>
              <a:rPr lang="en-US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Definitions of heap:</a:t>
            </a:r>
          </a:p>
          <a:p>
            <a:pPr marL="914400" lvl="1" indent="-457200" algn="just">
              <a:buFontTx/>
              <a:buAutoNum type="arabicPeriod"/>
              <a:defRPr/>
            </a:pPr>
            <a:r>
              <a:rPr lang="en-US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large area of memory from which the programmer can allocate blocks as needed, and deallocate them (or allow them to be garbage collected) when no longer needed</a:t>
            </a:r>
          </a:p>
          <a:p>
            <a:pPr marL="914400" lvl="1" indent="-457200" algn="just">
              <a:buFontTx/>
              <a:buAutoNum type="arabicPeriod"/>
              <a:defRPr/>
            </a:pPr>
            <a:r>
              <a:rPr lang="en-US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balanced, left-justified binary tree in which no node has a value greater than the value in its parent</a:t>
            </a:r>
          </a:p>
          <a:p>
            <a:pPr marL="533400" indent="-533400">
              <a:defRPr/>
            </a:pPr>
            <a:r>
              <a:rPr lang="en-US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These two definitions have little in common</a:t>
            </a:r>
          </a:p>
          <a:p>
            <a:pPr marL="533400" indent="-533400">
              <a:defRPr/>
            </a:pPr>
            <a:r>
              <a:rPr lang="en-US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Heapsort uses the second definition</a:t>
            </a:r>
          </a:p>
        </p:txBody>
      </p:sp>
      <p:sp>
        <p:nvSpPr>
          <p:cNvPr id="6656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36550" y="6470650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F5955F5D-0384-4192-ADB7-C1691850765D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heap property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71600"/>
            <a:ext cx="7772400" cy="1120775"/>
          </a:xfrm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  <a:defRPr/>
            </a:pPr>
            <a:r>
              <a:rPr lang="en-US" altLang="en-US" sz="2400" smtClean="0"/>
              <a:t>A node has the </a:t>
            </a:r>
            <a:r>
              <a:rPr lang="en-US" altLang="en-US" sz="2400" smtClean="0">
                <a:solidFill>
                  <a:schemeClr val="tx2"/>
                </a:solidFill>
              </a:rPr>
              <a:t>heap property</a:t>
            </a:r>
            <a:r>
              <a:rPr lang="en-US" altLang="en-US" sz="2400" smtClean="0"/>
              <a:t> if the value in the node is as large as or larger than the values in its children</a:t>
            </a:r>
          </a:p>
        </p:txBody>
      </p:sp>
      <p:sp>
        <p:nvSpPr>
          <p:cNvPr id="10265" name="Rectangle 25"/>
          <p:cNvSpPr>
            <a:spLocks noGrp="1" noChangeArrowheads="1"/>
          </p:cNvSpPr>
          <p:nvPr>
            <p:ph type="body" sz="half" idx="2"/>
          </p:nvPr>
        </p:nvSpPr>
        <p:spPr>
          <a:xfrm>
            <a:off x="323850" y="5257800"/>
            <a:ext cx="8001000" cy="12620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400" smtClean="0"/>
              <a:t>All leaf nodes automatically have the heap property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smtClean="0"/>
              <a:t>A binary tree is a </a:t>
            </a:r>
            <a:r>
              <a:rPr lang="en-US" altLang="en-US" sz="2400" smtClean="0">
                <a:solidFill>
                  <a:schemeClr val="tx2"/>
                </a:solidFill>
              </a:rPr>
              <a:t>heap</a:t>
            </a:r>
            <a:r>
              <a:rPr lang="en-US" altLang="en-US" sz="2400" smtClean="0"/>
              <a:t> if </a:t>
            </a:r>
            <a:r>
              <a:rPr lang="en-US" altLang="en-US" sz="2400" i="1" smtClean="0"/>
              <a:t>all</a:t>
            </a:r>
            <a:r>
              <a:rPr lang="en-US" altLang="en-US" sz="2400" smtClean="0"/>
              <a:t> nodes in it have the heap property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90600" y="2895600"/>
            <a:ext cx="2057400" cy="2193925"/>
            <a:chOff x="624" y="2256"/>
            <a:chExt cx="1296" cy="1382"/>
          </a:xfrm>
        </p:grpSpPr>
        <p:sp>
          <p:nvSpPr>
            <p:cNvPr id="68629" name="Oval 4"/>
            <p:cNvSpPr>
              <a:spLocks noChangeArrowheads="1"/>
            </p:cNvSpPr>
            <p:nvPr/>
          </p:nvSpPr>
          <p:spPr bwMode="auto">
            <a:xfrm>
              <a:off x="1056" y="2256"/>
              <a:ext cx="432" cy="336"/>
            </a:xfrm>
            <a:prstGeom prst="ellipse">
              <a:avLst/>
            </a:prstGeom>
            <a:noFill/>
            <a:ln w="15875">
              <a:solidFill>
                <a:srgbClr val="66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66CCFF"/>
                  </a:solidFill>
                  <a:latin typeface="Verdana" pitchFamily="34" charset="0"/>
                </a:rPr>
                <a:t>12</a:t>
              </a:r>
            </a:p>
          </p:txBody>
        </p:sp>
        <p:sp>
          <p:nvSpPr>
            <p:cNvPr id="68630" name="Oval 5"/>
            <p:cNvSpPr>
              <a:spLocks noChangeArrowheads="1"/>
            </p:cNvSpPr>
            <p:nvPr/>
          </p:nvSpPr>
          <p:spPr bwMode="auto">
            <a:xfrm>
              <a:off x="672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Verdana" pitchFamily="34" charset="0"/>
                </a:rPr>
                <a:t>8</a:t>
              </a:r>
            </a:p>
          </p:txBody>
        </p:sp>
        <p:sp>
          <p:nvSpPr>
            <p:cNvPr id="68631" name="Oval 6"/>
            <p:cNvSpPr>
              <a:spLocks noChangeArrowheads="1"/>
            </p:cNvSpPr>
            <p:nvPr/>
          </p:nvSpPr>
          <p:spPr bwMode="auto">
            <a:xfrm>
              <a:off x="1488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Verdana" pitchFamily="34" charset="0"/>
                </a:rPr>
                <a:t>3</a:t>
              </a:r>
            </a:p>
          </p:txBody>
        </p:sp>
        <p:sp>
          <p:nvSpPr>
            <p:cNvPr id="68632" name="Line 7"/>
            <p:cNvSpPr>
              <a:spLocks noChangeShapeType="1"/>
            </p:cNvSpPr>
            <p:nvPr/>
          </p:nvSpPr>
          <p:spPr bwMode="auto">
            <a:xfrm flipH="1">
              <a:off x="960" y="254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3" name="Line 8"/>
            <p:cNvSpPr>
              <a:spLocks noChangeShapeType="1"/>
            </p:cNvSpPr>
            <p:nvPr/>
          </p:nvSpPr>
          <p:spPr bwMode="auto">
            <a:xfrm>
              <a:off x="1392" y="254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4" name="Text Box 19"/>
            <p:cNvSpPr txBox="1">
              <a:spLocks noChangeArrowheads="1"/>
            </p:cNvSpPr>
            <p:nvPr/>
          </p:nvSpPr>
          <p:spPr bwMode="auto">
            <a:xfrm>
              <a:off x="624" y="3120"/>
              <a:ext cx="1248" cy="51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itchFamily="-102" charset="0"/>
                </a:rPr>
                <a:t>Blue node has heap property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505200" y="2895600"/>
            <a:ext cx="1981200" cy="2193925"/>
            <a:chOff x="2208" y="2256"/>
            <a:chExt cx="1248" cy="1382"/>
          </a:xfrm>
        </p:grpSpPr>
        <p:sp>
          <p:nvSpPr>
            <p:cNvPr id="68623" name="Oval 9"/>
            <p:cNvSpPr>
              <a:spLocks noChangeArrowheads="1"/>
            </p:cNvSpPr>
            <p:nvPr/>
          </p:nvSpPr>
          <p:spPr bwMode="auto">
            <a:xfrm>
              <a:off x="2592" y="2256"/>
              <a:ext cx="432" cy="336"/>
            </a:xfrm>
            <a:prstGeom prst="ellipse">
              <a:avLst/>
            </a:prstGeom>
            <a:noFill/>
            <a:ln w="15875">
              <a:solidFill>
                <a:srgbClr val="66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66CCFF"/>
                  </a:solidFill>
                  <a:latin typeface="Verdana" pitchFamily="34" charset="0"/>
                </a:rPr>
                <a:t>12</a:t>
              </a:r>
            </a:p>
          </p:txBody>
        </p:sp>
        <p:sp>
          <p:nvSpPr>
            <p:cNvPr id="68624" name="Oval 10"/>
            <p:cNvSpPr>
              <a:spLocks noChangeArrowheads="1"/>
            </p:cNvSpPr>
            <p:nvPr/>
          </p:nvSpPr>
          <p:spPr bwMode="auto">
            <a:xfrm>
              <a:off x="2208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Verdana" pitchFamily="34" charset="0"/>
                </a:rPr>
                <a:t>8</a:t>
              </a:r>
            </a:p>
          </p:txBody>
        </p:sp>
        <p:sp>
          <p:nvSpPr>
            <p:cNvPr id="68625" name="Oval 11"/>
            <p:cNvSpPr>
              <a:spLocks noChangeArrowheads="1"/>
            </p:cNvSpPr>
            <p:nvPr/>
          </p:nvSpPr>
          <p:spPr bwMode="auto">
            <a:xfrm>
              <a:off x="3024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Verdana" pitchFamily="34" charset="0"/>
                </a:rPr>
                <a:t>12</a:t>
              </a:r>
            </a:p>
          </p:txBody>
        </p:sp>
        <p:sp>
          <p:nvSpPr>
            <p:cNvPr id="68626" name="Line 12"/>
            <p:cNvSpPr>
              <a:spLocks noChangeShapeType="1"/>
            </p:cNvSpPr>
            <p:nvPr/>
          </p:nvSpPr>
          <p:spPr bwMode="auto">
            <a:xfrm flipH="1">
              <a:off x="2496" y="254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7" name="Line 13"/>
            <p:cNvSpPr>
              <a:spLocks noChangeShapeType="1"/>
            </p:cNvSpPr>
            <p:nvPr/>
          </p:nvSpPr>
          <p:spPr bwMode="auto">
            <a:xfrm>
              <a:off x="2928" y="254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8" name="Text Box 20"/>
            <p:cNvSpPr txBox="1">
              <a:spLocks noChangeArrowheads="1"/>
            </p:cNvSpPr>
            <p:nvPr/>
          </p:nvSpPr>
          <p:spPr bwMode="auto">
            <a:xfrm>
              <a:off x="2208" y="3120"/>
              <a:ext cx="1248" cy="51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itchFamily="-102" charset="0"/>
                </a:rPr>
                <a:t>Blue node has heap property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715000" y="2895600"/>
            <a:ext cx="2590800" cy="2193925"/>
            <a:chOff x="3600" y="2256"/>
            <a:chExt cx="1632" cy="1382"/>
          </a:xfrm>
        </p:grpSpPr>
        <p:sp>
          <p:nvSpPr>
            <p:cNvPr id="68617" name="Oval 14"/>
            <p:cNvSpPr>
              <a:spLocks noChangeArrowheads="1"/>
            </p:cNvSpPr>
            <p:nvPr/>
          </p:nvSpPr>
          <p:spPr bwMode="auto">
            <a:xfrm>
              <a:off x="4128" y="2256"/>
              <a:ext cx="432" cy="336"/>
            </a:xfrm>
            <a:prstGeom prst="ellipse">
              <a:avLst/>
            </a:prstGeom>
            <a:noFill/>
            <a:ln w="15875">
              <a:solidFill>
                <a:srgbClr val="66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66CCFF"/>
                  </a:solidFill>
                  <a:latin typeface="Verdana" pitchFamily="34" charset="0"/>
                </a:rPr>
                <a:t>12</a:t>
              </a:r>
            </a:p>
          </p:txBody>
        </p:sp>
        <p:sp>
          <p:nvSpPr>
            <p:cNvPr id="68618" name="Oval 15"/>
            <p:cNvSpPr>
              <a:spLocks noChangeArrowheads="1"/>
            </p:cNvSpPr>
            <p:nvPr/>
          </p:nvSpPr>
          <p:spPr bwMode="auto">
            <a:xfrm>
              <a:off x="3744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Verdana" pitchFamily="34" charset="0"/>
                </a:rPr>
                <a:t>8</a:t>
              </a:r>
            </a:p>
          </p:txBody>
        </p:sp>
        <p:sp>
          <p:nvSpPr>
            <p:cNvPr id="68619" name="Oval 16"/>
            <p:cNvSpPr>
              <a:spLocks noChangeArrowheads="1"/>
            </p:cNvSpPr>
            <p:nvPr/>
          </p:nvSpPr>
          <p:spPr bwMode="auto">
            <a:xfrm>
              <a:off x="4560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Verdana" pitchFamily="34" charset="0"/>
                </a:rPr>
                <a:t>14</a:t>
              </a:r>
            </a:p>
          </p:txBody>
        </p:sp>
        <p:sp>
          <p:nvSpPr>
            <p:cNvPr id="68620" name="Line 17"/>
            <p:cNvSpPr>
              <a:spLocks noChangeShapeType="1"/>
            </p:cNvSpPr>
            <p:nvPr/>
          </p:nvSpPr>
          <p:spPr bwMode="auto">
            <a:xfrm flipH="1">
              <a:off x="4032" y="254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1" name="Line 18"/>
            <p:cNvSpPr>
              <a:spLocks noChangeShapeType="1"/>
            </p:cNvSpPr>
            <p:nvPr/>
          </p:nvSpPr>
          <p:spPr bwMode="auto">
            <a:xfrm>
              <a:off x="4464" y="254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2" name="Text Box 21"/>
            <p:cNvSpPr txBox="1">
              <a:spLocks noChangeArrowheads="1"/>
            </p:cNvSpPr>
            <p:nvPr/>
          </p:nvSpPr>
          <p:spPr bwMode="auto">
            <a:xfrm>
              <a:off x="3600" y="3120"/>
              <a:ext cx="1632" cy="51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itchFamily="-102" charset="0"/>
                </a:rPr>
                <a:t>Blue node does not have heap property</a:t>
              </a:r>
            </a:p>
          </p:txBody>
        </p:sp>
      </p:grpSp>
      <p:sp>
        <p:nvSpPr>
          <p:cNvPr id="6861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95288" y="6519863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39CD6E5B-B533-4A2A-960A-E4780CBC5B0A}" type="slidenum">
              <a:rPr lang="en-US" altLang="en-US" smtClean="0"/>
              <a:pPr/>
              <a:t>43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4" autoUpdateAnimBg="0"/>
      <p:bldP spid="10265" grpId="0" build="p" bldLvl="4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484188"/>
            <a:ext cx="7556500" cy="712787"/>
          </a:xfrm>
        </p:spPr>
        <p:txBody>
          <a:bodyPr/>
          <a:lstStyle/>
          <a:p>
            <a:r>
              <a:rPr lang="en-US" altLang="en-US" sz="4000" smtClean="0">
                <a:latin typeface="Verdana" pitchFamily="34" charset="0"/>
              </a:rPr>
              <a:t>shiftUp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71600"/>
            <a:ext cx="7772400" cy="1120775"/>
          </a:xfrm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  <a:defRPr/>
            </a:pPr>
            <a:r>
              <a:rPr lang="en-US" altLang="en-US" sz="2400" smtClean="0"/>
              <a:t>Given a node that does not have the heap property, you can give it the heap property by exchanging its value with the value of the larger child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5084763"/>
            <a:ext cx="7848600" cy="1223962"/>
          </a:xfrm>
        </p:spPr>
        <p:txBody>
          <a:bodyPr/>
          <a:lstStyle/>
          <a:p>
            <a:r>
              <a:rPr lang="en-US" altLang="en-US" sz="2400" smtClean="0"/>
              <a:t>This is sometimes called </a:t>
            </a:r>
            <a:r>
              <a:rPr lang="en-US" altLang="en-US" sz="2400" smtClean="0">
                <a:solidFill>
                  <a:schemeClr val="tx2"/>
                </a:solidFill>
              </a:rPr>
              <a:t>shifting up</a:t>
            </a:r>
          </a:p>
          <a:p>
            <a:r>
              <a:rPr lang="en-US" altLang="en-US" sz="2400" smtClean="0"/>
              <a:t>Notice that the child may have </a:t>
            </a:r>
            <a:r>
              <a:rPr lang="en-US" altLang="en-US" sz="2400" i="1" smtClean="0"/>
              <a:t>lost</a:t>
            </a:r>
            <a:r>
              <a:rPr lang="en-US" altLang="en-US" sz="2400" smtClean="0"/>
              <a:t> the heap property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05400" y="2819400"/>
            <a:ext cx="1981200" cy="2193925"/>
            <a:chOff x="2208" y="2256"/>
            <a:chExt cx="1248" cy="1382"/>
          </a:xfrm>
        </p:grpSpPr>
        <p:sp>
          <p:nvSpPr>
            <p:cNvPr id="69647" name="Oval 6"/>
            <p:cNvSpPr>
              <a:spLocks noChangeArrowheads="1"/>
            </p:cNvSpPr>
            <p:nvPr/>
          </p:nvSpPr>
          <p:spPr bwMode="auto">
            <a:xfrm>
              <a:off x="2592" y="2256"/>
              <a:ext cx="432" cy="336"/>
            </a:xfrm>
            <a:prstGeom prst="ellipse">
              <a:avLst/>
            </a:prstGeom>
            <a:noFill/>
            <a:ln w="15875">
              <a:solidFill>
                <a:srgbClr val="66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66CCFF"/>
                  </a:solidFill>
                  <a:latin typeface="Verdana" pitchFamily="34" charset="0"/>
                </a:rPr>
                <a:t>14</a:t>
              </a:r>
            </a:p>
          </p:txBody>
        </p:sp>
        <p:sp>
          <p:nvSpPr>
            <p:cNvPr id="69648" name="Oval 7"/>
            <p:cNvSpPr>
              <a:spLocks noChangeArrowheads="1"/>
            </p:cNvSpPr>
            <p:nvPr/>
          </p:nvSpPr>
          <p:spPr bwMode="auto">
            <a:xfrm>
              <a:off x="2208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Verdana" pitchFamily="34" charset="0"/>
                </a:rPr>
                <a:t>8</a:t>
              </a:r>
            </a:p>
          </p:txBody>
        </p:sp>
        <p:sp>
          <p:nvSpPr>
            <p:cNvPr id="69649" name="Oval 8"/>
            <p:cNvSpPr>
              <a:spLocks noChangeArrowheads="1"/>
            </p:cNvSpPr>
            <p:nvPr/>
          </p:nvSpPr>
          <p:spPr bwMode="auto">
            <a:xfrm>
              <a:off x="3024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Verdana" pitchFamily="34" charset="0"/>
                </a:rPr>
                <a:t>12</a:t>
              </a:r>
            </a:p>
          </p:txBody>
        </p:sp>
        <p:sp>
          <p:nvSpPr>
            <p:cNvPr id="69650" name="Line 9"/>
            <p:cNvSpPr>
              <a:spLocks noChangeShapeType="1"/>
            </p:cNvSpPr>
            <p:nvPr/>
          </p:nvSpPr>
          <p:spPr bwMode="auto">
            <a:xfrm flipH="1">
              <a:off x="2496" y="254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Line 10"/>
            <p:cNvSpPr>
              <a:spLocks noChangeShapeType="1"/>
            </p:cNvSpPr>
            <p:nvPr/>
          </p:nvSpPr>
          <p:spPr bwMode="auto">
            <a:xfrm>
              <a:off x="2928" y="254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2" name="Text Box 11"/>
            <p:cNvSpPr txBox="1">
              <a:spLocks noChangeArrowheads="1"/>
            </p:cNvSpPr>
            <p:nvPr/>
          </p:nvSpPr>
          <p:spPr bwMode="auto">
            <a:xfrm>
              <a:off x="2208" y="3120"/>
              <a:ext cx="1248" cy="51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itchFamily="-102" charset="0"/>
                </a:rPr>
                <a:t>Blue node has heap property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447800" y="2819400"/>
            <a:ext cx="2590800" cy="2193925"/>
            <a:chOff x="3600" y="2256"/>
            <a:chExt cx="1632" cy="1382"/>
          </a:xfrm>
        </p:grpSpPr>
        <p:sp>
          <p:nvSpPr>
            <p:cNvPr id="69641" name="Oval 13"/>
            <p:cNvSpPr>
              <a:spLocks noChangeArrowheads="1"/>
            </p:cNvSpPr>
            <p:nvPr/>
          </p:nvSpPr>
          <p:spPr bwMode="auto">
            <a:xfrm>
              <a:off x="4128" y="2256"/>
              <a:ext cx="432" cy="336"/>
            </a:xfrm>
            <a:prstGeom prst="ellipse">
              <a:avLst/>
            </a:prstGeom>
            <a:noFill/>
            <a:ln w="15875">
              <a:solidFill>
                <a:srgbClr val="66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solidFill>
                    <a:srgbClr val="66CCFF"/>
                  </a:solidFill>
                  <a:latin typeface="Verdana" pitchFamily="34" charset="0"/>
                </a:rPr>
                <a:t>12</a:t>
              </a:r>
            </a:p>
          </p:txBody>
        </p:sp>
        <p:sp>
          <p:nvSpPr>
            <p:cNvPr id="69642" name="Oval 14"/>
            <p:cNvSpPr>
              <a:spLocks noChangeArrowheads="1"/>
            </p:cNvSpPr>
            <p:nvPr/>
          </p:nvSpPr>
          <p:spPr bwMode="auto">
            <a:xfrm>
              <a:off x="3744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Verdana" pitchFamily="34" charset="0"/>
                </a:rPr>
                <a:t>8</a:t>
              </a:r>
            </a:p>
          </p:txBody>
        </p:sp>
        <p:sp>
          <p:nvSpPr>
            <p:cNvPr id="69643" name="Oval 15"/>
            <p:cNvSpPr>
              <a:spLocks noChangeArrowheads="1"/>
            </p:cNvSpPr>
            <p:nvPr/>
          </p:nvSpPr>
          <p:spPr bwMode="auto">
            <a:xfrm>
              <a:off x="4560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400">
                  <a:latin typeface="Verdana" pitchFamily="34" charset="0"/>
                </a:rPr>
                <a:t>14</a:t>
              </a:r>
            </a:p>
          </p:txBody>
        </p:sp>
        <p:sp>
          <p:nvSpPr>
            <p:cNvPr id="69644" name="Line 16"/>
            <p:cNvSpPr>
              <a:spLocks noChangeShapeType="1"/>
            </p:cNvSpPr>
            <p:nvPr/>
          </p:nvSpPr>
          <p:spPr bwMode="auto">
            <a:xfrm flipH="1">
              <a:off x="4032" y="254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5" name="Line 17"/>
            <p:cNvSpPr>
              <a:spLocks noChangeShapeType="1"/>
            </p:cNvSpPr>
            <p:nvPr/>
          </p:nvSpPr>
          <p:spPr bwMode="auto">
            <a:xfrm>
              <a:off x="4464" y="254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6" name="Text Box 18"/>
            <p:cNvSpPr txBox="1">
              <a:spLocks noChangeArrowheads="1"/>
            </p:cNvSpPr>
            <p:nvPr/>
          </p:nvSpPr>
          <p:spPr bwMode="auto">
            <a:xfrm>
              <a:off x="3600" y="3120"/>
              <a:ext cx="1632" cy="51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itchFamily="-102" charset="0"/>
                </a:rPr>
                <a:t>Blue node does not have heap property</a:t>
              </a:r>
            </a:p>
          </p:txBody>
        </p:sp>
      </p:grpSp>
      <p:sp>
        <p:nvSpPr>
          <p:cNvPr id="11283" name="AutoShape 19"/>
          <p:cNvSpPr>
            <a:spLocks noChangeArrowheads="1"/>
          </p:cNvSpPr>
          <p:nvPr/>
        </p:nvSpPr>
        <p:spPr bwMode="auto">
          <a:xfrm>
            <a:off x="4038600" y="3200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400">
              <a:latin typeface="Times New Roman" pitchFamily="-102" charset="0"/>
            </a:endParaRPr>
          </a:p>
        </p:txBody>
      </p:sp>
      <p:sp>
        <p:nvSpPr>
          <p:cNvPr id="6964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95288" y="63087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7DCD6AE5-6F1F-48B0-8451-DE9B802278C7}" type="slidenum">
              <a:rPr lang="en-US" altLang="en-US" smtClean="0"/>
              <a:pPr/>
              <a:t>44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4" autoUpdateAnimBg="0"/>
      <p:bldP spid="11268" grpId="0" build="p" bldLvl="4" autoUpdateAnimBg="0"/>
      <p:bldP spid="1128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Constructing a heap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95400" y="1752600"/>
            <a:ext cx="533400" cy="381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en-US" sz="2000">
                <a:latin typeface="Verdana" pitchFamily="34" charset="0"/>
              </a:rPr>
              <a:t>8</a:t>
            </a:r>
          </a:p>
        </p:txBody>
      </p:sp>
      <p:sp>
        <p:nvSpPr>
          <p:cNvPr id="70660" name="Line 5"/>
          <p:cNvSpPr>
            <a:spLocks noChangeShapeType="1"/>
          </p:cNvSpPr>
          <p:nvPr/>
        </p:nvSpPr>
        <p:spPr bwMode="auto">
          <a:xfrm>
            <a:off x="762000" y="3429000"/>
            <a:ext cx="7620000" cy="0"/>
          </a:xfrm>
          <a:prstGeom prst="line">
            <a:avLst/>
          </a:prstGeom>
          <a:noFill/>
          <a:ln w="6350">
            <a:solidFill>
              <a:srgbClr val="66CCFF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0661" name="Line 6"/>
          <p:cNvSpPr>
            <a:spLocks noChangeShapeType="1"/>
          </p:cNvSpPr>
          <p:nvPr/>
        </p:nvSpPr>
        <p:spPr bwMode="auto">
          <a:xfrm>
            <a:off x="2590800" y="1600200"/>
            <a:ext cx="0" cy="1828800"/>
          </a:xfrm>
          <a:prstGeom prst="line">
            <a:avLst/>
          </a:prstGeom>
          <a:noFill/>
          <a:ln w="6350">
            <a:solidFill>
              <a:srgbClr val="66CCFF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2895600" y="1752600"/>
            <a:ext cx="990600" cy="1143000"/>
            <a:chOff x="1824" y="1104"/>
            <a:chExt cx="624" cy="720"/>
          </a:xfrm>
        </p:grpSpPr>
        <p:sp>
          <p:nvSpPr>
            <p:cNvPr id="70715" name="Oval 7"/>
            <p:cNvSpPr>
              <a:spLocks noChangeArrowheads="1"/>
            </p:cNvSpPr>
            <p:nvPr/>
          </p:nvSpPr>
          <p:spPr bwMode="auto">
            <a:xfrm>
              <a:off x="2112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70716" name="Oval 8"/>
            <p:cNvSpPr>
              <a:spLocks noChangeArrowheads="1"/>
            </p:cNvSpPr>
            <p:nvPr/>
          </p:nvSpPr>
          <p:spPr bwMode="auto">
            <a:xfrm>
              <a:off x="1824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70717" name="Line 9"/>
            <p:cNvSpPr>
              <a:spLocks noChangeShapeType="1"/>
            </p:cNvSpPr>
            <p:nvPr/>
          </p:nvSpPr>
          <p:spPr bwMode="auto">
            <a:xfrm flipH="1">
              <a:off x="2016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62" name="AutoShape 10"/>
          <p:cNvSpPr>
            <a:spLocks noChangeArrowheads="1"/>
          </p:cNvSpPr>
          <p:nvPr/>
        </p:nvSpPr>
        <p:spPr bwMode="auto">
          <a:xfrm>
            <a:off x="4191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altLang="en-US" sz="2400">
              <a:latin typeface="Times New Roman" pitchFamily="-102" charset="0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3048000" y="2057400"/>
            <a:ext cx="650875" cy="533400"/>
            <a:chOff x="1920" y="1296"/>
            <a:chExt cx="410" cy="336"/>
          </a:xfrm>
        </p:grpSpPr>
        <p:sp>
          <p:nvSpPr>
            <p:cNvPr id="70713" name="Freeform 11"/>
            <p:cNvSpPr>
              <a:spLocks/>
            </p:cNvSpPr>
            <p:nvPr/>
          </p:nvSpPr>
          <p:spPr bwMode="auto">
            <a:xfrm>
              <a:off x="1920" y="1296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64"/>
                <a:gd name="T14" fmla="*/ 162 w 16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>
              <a:solidFill>
                <a:srgbClr val="FF9999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14" name="Freeform 12"/>
            <p:cNvSpPr>
              <a:spLocks/>
            </p:cNvSpPr>
            <p:nvPr/>
          </p:nvSpPr>
          <p:spPr bwMode="auto">
            <a:xfrm>
              <a:off x="2160" y="1374"/>
              <a:ext cx="170" cy="258"/>
            </a:xfrm>
            <a:custGeom>
              <a:avLst/>
              <a:gdLst>
                <a:gd name="T0" fmla="*/ 156 w 170"/>
                <a:gd name="T1" fmla="*/ 0 h 258"/>
                <a:gd name="T2" fmla="*/ 144 w 170"/>
                <a:gd name="T3" fmla="*/ 126 h 258"/>
                <a:gd name="T4" fmla="*/ 0 w 170"/>
                <a:gd name="T5" fmla="*/ 258 h 258"/>
                <a:gd name="T6" fmla="*/ 0 60000 65536"/>
                <a:gd name="T7" fmla="*/ 0 60000 65536"/>
                <a:gd name="T8" fmla="*/ 0 60000 65536"/>
                <a:gd name="T9" fmla="*/ 0 w 170"/>
                <a:gd name="T10" fmla="*/ 0 h 258"/>
                <a:gd name="T11" fmla="*/ 170 w 170"/>
                <a:gd name="T12" fmla="*/ 258 h 2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258">
                  <a:moveTo>
                    <a:pt x="156" y="0"/>
                  </a:moveTo>
                  <a:cubicBezTo>
                    <a:pt x="154" y="21"/>
                    <a:pt x="170" y="83"/>
                    <a:pt x="144" y="126"/>
                  </a:cubicBezTo>
                  <a:cubicBezTo>
                    <a:pt x="118" y="169"/>
                    <a:pt x="30" y="231"/>
                    <a:pt x="0" y="258"/>
                  </a:cubicBezTo>
                </a:path>
              </a:pathLst>
            </a:custGeom>
            <a:noFill/>
            <a:ln w="15875">
              <a:solidFill>
                <a:srgbClr val="FF9999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4724400" y="1752600"/>
            <a:ext cx="990600" cy="1143000"/>
            <a:chOff x="2976" y="1104"/>
            <a:chExt cx="624" cy="720"/>
          </a:xfrm>
        </p:grpSpPr>
        <p:sp>
          <p:nvSpPr>
            <p:cNvPr id="70710" name="Oval 13"/>
            <p:cNvSpPr>
              <a:spLocks noChangeArrowheads="1"/>
            </p:cNvSpPr>
            <p:nvPr/>
          </p:nvSpPr>
          <p:spPr bwMode="auto">
            <a:xfrm>
              <a:off x="3264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70711" name="Oval 14"/>
            <p:cNvSpPr>
              <a:spLocks noChangeArrowheads="1"/>
            </p:cNvSpPr>
            <p:nvPr/>
          </p:nvSpPr>
          <p:spPr bwMode="auto">
            <a:xfrm>
              <a:off x="2976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70712" name="Line 15"/>
            <p:cNvSpPr>
              <a:spLocks noChangeShapeType="1"/>
            </p:cNvSpPr>
            <p:nvPr/>
          </p:nvSpPr>
          <p:spPr bwMode="auto">
            <a:xfrm flipH="1">
              <a:off x="3168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666" name="Line 18"/>
          <p:cNvSpPr>
            <a:spLocks noChangeShapeType="1"/>
          </p:cNvSpPr>
          <p:nvPr/>
        </p:nvSpPr>
        <p:spPr bwMode="auto">
          <a:xfrm>
            <a:off x="5943600" y="1600200"/>
            <a:ext cx="0" cy="1828800"/>
          </a:xfrm>
          <a:prstGeom prst="line">
            <a:avLst/>
          </a:prstGeom>
          <a:noFill/>
          <a:ln w="6350">
            <a:solidFill>
              <a:srgbClr val="66CCFF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6324600" y="1752600"/>
            <a:ext cx="1524000" cy="1143000"/>
            <a:chOff x="3984" y="1104"/>
            <a:chExt cx="960" cy="720"/>
          </a:xfrm>
        </p:grpSpPr>
        <p:sp>
          <p:nvSpPr>
            <p:cNvPr id="70705" name="Oval 19"/>
            <p:cNvSpPr>
              <a:spLocks noChangeArrowheads="1"/>
            </p:cNvSpPr>
            <p:nvPr/>
          </p:nvSpPr>
          <p:spPr bwMode="auto">
            <a:xfrm>
              <a:off x="4272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70706" name="Oval 20"/>
            <p:cNvSpPr>
              <a:spLocks noChangeArrowheads="1"/>
            </p:cNvSpPr>
            <p:nvPr/>
          </p:nvSpPr>
          <p:spPr bwMode="auto">
            <a:xfrm>
              <a:off x="3984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70707" name="Line 21"/>
            <p:cNvSpPr>
              <a:spLocks noChangeShapeType="1"/>
            </p:cNvSpPr>
            <p:nvPr/>
          </p:nvSpPr>
          <p:spPr bwMode="auto">
            <a:xfrm flipH="1">
              <a:off x="4176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08" name="Oval 22"/>
            <p:cNvSpPr>
              <a:spLocks noChangeArrowheads="1"/>
            </p:cNvSpPr>
            <p:nvPr/>
          </p:nvSpPr>
          <p:spPr bwMode="auto">
            <a:xfrm>
              <a:off x="4608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5</a:t>
              </a:r>
            </a:p>
          </p:txBody>
        </p:sp>
        <p:sp>
          <p:nvSpPr>
            <p:cNvPr id="70709" name="Line 23"/>
            <p:cNvSpPr>
              <a:spLocks noChangeShapeType="1"/>
            </p:cNvSpPr>
            <p:nvPr/>
          </p:nvSpPr>
          <p:spPr bwMode="auto">
            <a:xfrm>
              <a:off x="4464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33400" y="3733800"/>
            <a:ext cx="2057400" cy="1905000"/>
            <a:chOff x="336" y="2352"/>
            <a:chExt cx="1296" cy="1200"/>
          </a:xfrm>
        </p:grpSpPr>
        <p:sp>
          <p:nvSpPr>
            <p:cNvPr id="70698" name="Oval 24"/>
            <p:cNvSpPr>
              <a:spLocks noChangeArrowheads="1"/>
            </p:cNvSpPr>
            <p:nvPr/>
          </p:nvSpPr>
          <p:spPr bwMode="auto">
            <a:xfrm>
              <a:off x="960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70699" name="Oval 25"/>
            <p:cNvSpPr>
              <a:spLocks noChangeArrowheads="1"/>
            </p:cNvSpPr>
            <p:nvPr/>
          </p:nvSpPr>
          <p:spPr bwMode="auto">
            <a:xfrm>
              <a:off x="672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70700" name="Line 26"/>
            <p:cNvSpPr>
              <a:spLocks noChangeShapeType="1"/>
            </p:cNvSpPr>
            <p:nvPr/>
          </p:nvSpPr>
          <p:spPr bwMode="auto">
            <a:xfrm flipH="1">
              <a:off x="864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01" name="Oval 27"/>
            <p:cNvSpPr>
              <a:spLocks noChangeArrowheads="1"/>
            </p:cNvSpPr>
            <p:nvPr/>
          </p:nvSpPr>
          <p:spPr bwMode="auto">
            <a:xfrm>
              <a:off x="1296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5</a:t>
              </a:r>
            </a:p>
          </p:txBody>
        </p:sp>
        <p:sp>
          <p:nvSpPr>
            <p:cNvPr id="70702" name="Line 28"/>
            <p:cNvSpPr>
              <a:spLocks noChangeShapeType="1"/>
            </p:cNvSpPr>
            <p:nvPr/>
          </p:nvSpPr>
          <p:spPr bwMode="auto">
            <a:xfrm>
              <a:off x="1152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03" name="Oval 29"/>
            <p:cNvSpPr>
              <a:spLocks noChangeArrowheads="1"/>
            </p:cNvSpPr>
            <p:nvPr/>
          </p:nvSpPr>
          <p:spPr bwMode="auto">
            <a:xfrm>
              <a:off x="336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12</a:t>
              </a:r>
            </a:p>
          </p:txBody>
        </p:sp>
        <p:sp>
          <p:nvSpPr>
            <p:cNvPr id="70704" name="Line 30"/>
            <p:cNvSpPr>
              <a:spLocks noChangeShapeType="1"/>
            </p:cNvSpPr>
            <p:nvPr/>
          </p:nvSpPr>
          <p:spPr bwMode="auto">
            <a:xfrm flipH="1">
              <a:off x="528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714375" y="4781550"/>
            <a:ext cx="619125" cy="552450"/>
            <a:chOff x="450" y="3012"/>
            <a:chExt cx="390" cy="348"/>
          </a:xfrm>
        </p:grpSpPr>
        <p:sp>
          <p:nvSpPr>
            <p:cNvPr id="70696" name="Freeform 31"/>
            <p:cNvSpPr>
              <a:spLocks/>
            </p:cNvSpPr>
            <p:nvPr/>
          </p:nvSpPr>
          <p:spPr bwMode="auto">
            <a:xfrm>
              <a:off x="450" y="3012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64"/>
                <a:gd name="T14" fmla="*/ 162 w 16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>
              <a:solidFill>
                <a:srgbClr val="FF9999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97" name="Freeform 32"/>
            <p:cNvSpPr>
              <a:spLocks/>
            </p:cNvSpPr>
            <p:nvPr/>
          </p:nvSpPr>
          <p:spPr bwMode="auto">
            <a:xfrm>
              <a:off x="696" y="3120"/>
              <a:ext cx="144" cy="240"/>
            </a:xfrm>
            <a:custGeom>
              <a:avLst/>
              <a:gdLst>
                <a:gd name="T0" fmla="*/ 144 w 144"/>
                <a:gd name="T1" fmla="*/ 0 h 240"/>
                <a:gd name="T2" fmla="*/ 114 w 144"/>
                <a:gd name="T3" fmla="*/ 126 h 240"/>
                <a:gd name="T4" fmla="*/ 0 w 144"/>
                <a:gd name="T5" fmla="*/ 240 h 240"/>
                <a:gd name="T6" fmla="*/ 0 60000 65536"/>
                <a:gd name="T7" fmla="*/ 0 60000 65536"/>
                <a:gd name="T8" fmla="*/ 0 60000 65536"/>
                <a:gd name="T9" fmla="*/ 0 w 144"/>
                <a:gd name="T10" fmla="*/ 0 h 240"/>
                <a:gd name="T11" fmla="*/ 144 w 14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>
              <a:solidFill>
                <a:srgbClr val="FF9999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2971800" y="3733800"/>
            <a:ext cx="2057400" cy="1905000"/>
            <a:chOff x="1872" y="2352"/>
            <a:chExt cx="1296" cy="1200"/>
          </a:xfrm>
        </p:grpSpPr>
        <p:sp>
          <p:nvSpPr>
            <p:cNvPr id="70689" name="Oval 33"/>
            <p:cNvSpPr>
              <a:spLocks noChangeArrowheads="1"/>
            </p:cNvSpPr>
            <p:nvPr/>
          </p:nvSpPr>
          <p:spPr bwMode="auto">
            <a:xfrm>
              <a:off x="2496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70690" name="Oval 34"/>
            <p:cNvSpPr>
              <a:spLocks noChangeArrowheads="1"/>
            </p:cNvSpPr>
            <p:nvPr/>
          </p:nvSpPr>
          <p:spPr bwMode="auto">
            <a:xfrm>
              <a:off x="2208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12</a:t>
              </a:r>
            </a:p>
          </p:txBody>
        </p:sp>
        <p:sp>
          <p:nvSpPr>
            <p:cNvPr id="70691" name="Line 35"/>
            <p:cNvSpPr>
              <a:spLocks noChangeShapeType="1"/>
            </p:cNvSpPr>
            <p:nvPr/>
          </p:nvSpPr>
          <p:spPr bwMode="auto">
            <a:xfrm flipH="1">
              <a:off x="2400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92" name="Oval 36"/>
            <p:cNvSpPr>
              <a:spLocks noChangeArrowheads="1"/>
            </p:cNvSpPr>
            <p:nvPr/>
          </p:nvSpPr>
          <p:spPr bwMode="auto">
            <a:xfrm>
              <a:off x="2832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5</a:t>
              </a:r>
            </a:p>
          </p:txBody>
        </p:sp>
        <p:sp>
          <p:nvSpPr>
            <p:cNvPr id="70693" name="Line 37"/>
            <p:cNvSpPr>
              <a:spLocks noChangeShapeType="1"/>
            </p:cNvSpPr>
            <p:nvPr/>
          </p:nvSpPr>
          <p:spPr bwMode="auto">
            <a:xfrm>
              <a:off x="2688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94" name="Oval 38"/>
            <p:cNvSpPr>
              <a:spLocks noChangeArrowheads="1"/>
            </p:cNvSpPr>
            <p:nvPr/>
          </p:nvSpPr>
          <p:spPr bwMode="auto">
            <a:xfrm>
              <a:off x="1872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70695" name="Line 39"/>
            <p:cNvSpPr>
              <a:spLocks noChangeShapeType="1"/>
            </p:cNvSpPr>
            <p:nvPr/>
          </p:nvSpPr>
          <p:spPr bwMode="auto">
            <a:xfrm flipH="1">
              <a:off x="2064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5410200" y="3733800"/>
            <a:ext cx="2057400" cy="1905000"/>
            <a:chOff x="3408" y="2352"/>
            <a:chExt cx="1296" cy="1200"/>
          </a:xfrm>
        </p:grpSpPr>
        <p:sp>
          <p:nvSpPr>
            <p:cNvPr id="70682" name="Oval 40"/>
            <p:cNvSpPr>
              <a:spLocks noChangeArrowheads="1"/>
            </p:cNvSpPr>
            <p:nvPr/>
          </p:nvSpPr>
          <p:spPr bwMode="auto">
            <a:xfrm>
              <a:off x="4032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12</a:t>
              </a:r>
            </a:p>
          </p:txBody>
        </p:sp>
        <p:sp>
          <p:nvSpPr>
            <p:cNvPr id="70683" name="Oval 41"/>
            <p:cNvSpPr>
              <a:spLocks noChangeArrowheads="1"/>
            </p:cNvSpPr>
            <p:nvPr/>
          </p:nvSpPr>
          <p:spPr bwMode="auto">
            <a:xfrm>
              <a:off x="3744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70684" name="Line 42"/>
            <p:cNvSpPr>
              <a:spLocks noChangeShapeType="1"/>
            </p:cNvSpPr>
            <p:nvPr/>
          </p:nvSpPr>
          <p:spPr bwMode="auto">
            <a:xfrm flipH="1">
              <a:off x="3936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5" name="Oval 43"/>
            <p:cNvSpPr>
              <a:spLocks noChangeArrowheads="1"/>
            </p:cNvSpPr>
            <p:nvPr/>
          </p:nvSpPr>
          <p:spPr bwMode="auto">
            <a:xfrm>
              <a:off x="4368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5</a:t>
              </a:r>
            </a:p>
          </p:txBody>
        </p:sp>
        <p:sp>
          <p:nvSpPr>
            <p:cNvPr id="70686" name="Line 44"/>
            <p:cNvSpPr>
              <a:spLocks noChangeShapeType="1"/>
            </p:cNvSpPr>
            <p:nvPr/>
          </p:nvSpPr>
          <p:spPr bwMode="auto">
            <a:xfrm>
              <a:off x="4224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7" name="Oval 45"/>
            <p:cNvSpPr>
              <a:spLocks noChangeArrowheads="1"/>
            </p:cNvSpPr>
            <p:nvPr/>
          </p:nvSpPr>
          <p:spPr bwMode="auto">
            <a:xfrm>
              <a:off x="3408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70688" name="Line 46"/>
            <p:cNvSpPr>
              <a:spLocks noChangeShapeType="1"/>
            </p:cNvSpPr>
            <p:nvPr/>
          </p:nvSpPr>
          <p:spPr bwMode="auto">
            <a:xfrm flipH="1">
              <a:off x="3600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3648075" y="4038600"/>
            <a:ext cx="619125" cy="552450"/>
            <a:chOff x="2298" y="2544"/>
            <a:chExt cx="390" cy="348"/>
          </a:xfrm>
        </p:grpSpPr>
        <p:sp>
          <p:nvSpPr>
            <p:cNvPr id="70680" name="Freeform 47"/>
            <p:cNvSpPr>
              <a:spLocks/>
            </p:cNvSpPr>
            <p:nvPr/>
          </p:nvSpPr>
          <p:spPr bwMode="auto">
            <a:xfrm>
              <a:off x="2298" y="2544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64"/>
                <a:gd name="T14" fmla="*/ 162 w 16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>
              <a:solidFill>
                <a:srgbClr val="FF9999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1" name="Freeform 48"/>
            <p:cNvSpPr>
              <a:spLocks/>
            </p:cNvSpPr>
            <p:nvPr/>
          </p:nvSpPr>
          <p:spPr bwMode="auto">
            <a:xfrm>
              <a:off x="2544" y="2652"/>
              <a:ext cx="144" cy="240"/>
            </a:xfrm>
            <a:custGeom>
              <a:avLst/>
              <a:gdLst>
                <a:gd name="T0" fmla="*/ 144 w 144"/>
                <a:gd name="T1" fmla="*/ 0 h 240"/>
                <a:gd name="T2" fmla="*/ 114 w 144"/>
                <a:gd name="T3" fmla="*/ 126 h 240"/>
                <a:gd name="T4" fmla="*/ 0 w 144"/>
                <a:gd name="T5" fmla="*/ 240 h 240"/>
                <a:gd name="T6" fmla="*/ 0 60000 65536"/>
                <a:gd name="T7" fmla="*/ 0 60000 65536"/>
                <a:gd name="T8" fmla="*/ 0 60000 65536"/>
                <a:gd name="T9" fmla="*/ 0 w 144"/>
                <a:gd name="T10" fmla="*/ 0 h 240"/>
                <a:gd name="T11" fmla="*/ 144 w 14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>
              <a:solidFill>
                <a:srgbClr val="FF9999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201" name="AutoShape 49"/>
          <p:cNvSpPr>
            <a:spLocks noChangeArrowheads="1"/>
          </p:cNvSpPr>
          <p:nvPr/>
        </p:nvSpPr>
        <p:spPr bwMode="auto">
          <a:xfrm>
            <a:off x="2819400" y="4191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altLang="en-US" sz="2400">
              <a:latin typeface="Times New Roman" pitchFamily="-102" charset="0"/>
            </a:endParaRPr>
          </a:p>
        </p:txBody>
      </p:sp>
      <p:sp>
        <p:nvSpPr>
          <p:cNvPr id="49202" name="AutoShape 50"/>
          <p:cNvSpPr>
            <a:spLocks noChangeArrowheads="1"/>
          </p:cNvSpPr>
          <p:nvPr/>
        </p:nvSpPr>
        <p:spPr bwMode="auto">
          <a:xfrm>
            <a:off x="5334000" y="4191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altLang="en-US" sz="2400">
              <a:latin typeface="Times New Roman" pitchFamily="-102" charset="0"/>
            </a:endParaRPr>
          </a:p>
        </p:txBody>
      </p:sp>
      <p:sp>
        <p:nvSpPr>
          <p:cNvPr id="70675" name="Text Box 51"/>
          <p:cNvSpPr txBox="1">
            <a:spLocks noChangeArrowheads="1"/>
          </p:cNvSpPr>
          <p:nvPr/>
        </p:nvSpPr>
        <p:spPr bwMode="auto">
          <a:xfrm>
            <a:off x="2286000" y="3048000"/>
            <a:ext cx="381000" cy="366713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66CCFF"/>
                </a:solidFill>
                <a:latin typeface="Times New Roman" pitchFamily="-102" charset="0"/>
              </a:rPr>
              <a:t>1</a:t>
            </a:r>
          </a:p>
        </p:txBody>
      </p:sp>
      <p:sp>
        <p:nvSpPr>
          <p:cNvPr id="70676" name="Text Box 52"/>
          <p:cNvSpPr txBox="1">
            <a:spLocks noChangeArrowheads="1"/>
          </p:cNvSpPr>
          <p:nvPr/>
        </p:nvSpPr>
        <p:spPr bwMode="auto">
          <a:xfrm>
            <a:off x="5638800" y="3048000"/>
            <a:ext cx="381000" cy="366713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66CCFF"/>
                </a:solidFill>
                <a:latin typeface="Times New Roman" pitchFamily="-102" charset="0"/>
              </a:rPr>
              <a:t>2</a:t>
            </a:r>
          </a:p>
        </p:txBody>
      </p:sp>
      <p:sp>
        <p:nvSpPr>
          <p:cNvPr id="70677" name="Text Box 53"/>
          <p:cNvSpPr txBox="1">
            <a:spLocks noChangeArrowheads="1"/>
          </p:cNvSpPr>
          <p:nvPr/>
        </p:nvSpPr>
        <p:spPr bwMode="auto">
          <a:xfrm>
            <a:off x="8077200" y="3048000"/>
            <a:ext cx="381000" cy="366713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66CCFF"/>
                </a:solidFill>
                <a:latin typeface="Times New Roman" pitchFamily="-102" charset="0"/>
              </a:rPr>
              <a:t>3</a:t>
            </a:r>
          </a:p>
        </p:txBody>
      </p:sp>
      <p:sp>
        <p:nvSpPr>
          <p:cNvPr id="70678" name="Text Box 54"/>
          <p:cNvSpPr txBox="1">
            <a:spLocks noChangeArrowheads="1"/>
          </p:cNvSpPr>
          <p:nvPr/>
        </p:nvSpPr>
        <p:spPr bwMode="auto">
          <a:xfrm>
            <a:off x="8077200" y="5500688"/>
            <a:ext cx="381000" cy="366712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66CCFF"/>
                </a:solidFill>
                <a:latin typeface="Times New Roman" pitchFamily="-102" charset="0"/>
              </a:rPr>
              <a:t>4</a:t>
            </a:r>
          </a:p>
        </p:txBody>
      </p:sp>
      <p:sp>
        <p:nvSpPr>
          <p:cNvPr id="7067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95288" y="63087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14099B2B-FD4C-4A77-8B08-5180027415BF}" type="slidenum">
              <a:rPr lang="en-US" altLang="en-US" smtClean="0"/>
              <a:pPr/>
              <a:t>45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  <p:bldP spid="49162" grpId="0" animBg="1"/>
      <p:bldP spid="49201" grpId="0" animBg="1"/>
      <p:bldP spid="4920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Constructing a heap Cont….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1752600"/>
            <a:ext cx="2057400" cy="1905000"/>
            <a:chOff x="768" y="1104"/>
            <a:chExt cx="1296" cy="12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68" y="1104"/>
              <a:ext cx="1296" cy="1200"/>
              <a:chOff x="3408" y="2352"/>
              <a:chExt cx="1296" cy="1200"/>
            </a:xfrm>
          </p:grpSpPr>
          <p:sp>
            <p:nvSpPr>
              <p:cNvPr id="71718" name="Oval 7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000">
                    <a:latin typeface="Verdana" pitchFamily="34" charset="0"/>
                  </a:rPr>
                  <a:t>12</a:t>
                </a:r>
              </a:p>
            </p:txBody>
          </p:sp>
          <p:sp>
            <p:nvSpPr>
              <p:cNvPr id="71719" name="Oval 8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000">
                    <a:latin typeface="Verdana" pitchFamily="34" charset="0"/>
                  </a:rPr>
                  <a:t>10</a:t>
                </a:r>
              </a:p>
            </p:txBody>
          </p:sp>
          <p:sp>
            <p:nvSpPr>
              <p:cNvPr id="71720" name="Line 9"/>
              <p:cNvSpPr>
                <a:spLocks noChangeShapeType="1"/>
              </p:cNvSpPr>
              <p:nvPr/>
            </p:nvSpPr>
            <p:spPr bwMode="auto">
              <a:xfrm flipH="1">
                <a:off x="3936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21" name="Oval 10"/>
              <p:cNvSpPr>
                <a:spLocks noChangeArrowheads="1"/>
              </p:cNvSpPr>
              <p:nvPr/>
            </p:nvSpPr>
            <p:spPr bwMode="auto">
              <a:xfrm>
                <a:off x="4368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000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71722" name="Line 11"/>
              <p:cNvSpPr>
                <a:spLocks noChangeShapeType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23" name="Oval 12"/>
              <p:cNvSpPr>
                <a:spLocks noChangeArrowheads="1"/>
              </p:cNvSpPr>
              <p:nvPr/>
            </p:nvSpPr>
            <p:spPr bwMode="auto">
              <a:xfrm>
                <a:off x="3408" y="331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000">
                    <a:latin typeface="Verdana" pitchFamily="34" charset="0"/>
                  </a:rPr>
                  <a:t>8</a:t>
                </a:r>
              </a:p>
            </p:txBody>
          </p:sp>
          <p:sp>
            <p:nvSpPr>
              <p:cNvPr id="71724" name="Line 13"/>
              <p:cNvSpPr>
                <a:spLocks noChangeShapeType="1"/>
              </p:cNvSpPr>
              <p:nvPr/>
            </p:nvSpPr>
            <p:spPr bwMode="auto">
              <a:xfrm flipH="1">
                <a:off x="3600" y="307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16" name="Oval 14"/>
            <p:cNvSpPr>
              <a:spLocks noChangeArrowheads="1"/>
            </p:cNvSpPr>
            <p:nvPr/>
          </p:nvSpPr>
          <p:spPr bwMode="auto">
            <a:xfrm>
              <a:off x="1488" y="206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71717" name="Line 15"/>
            <p:cNvSpPr>
              <a:spLocks noChangeShapeType="1"/>
            </p:cNvSpPr>
            <p:nvPr/>
          </p:nvSpPr>
          <p:spPr bwMode="auto">
            <a:xfrm>
              <a:off x="1344" y="182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828800" y="2771775"/>
            <a:ext cx="539750" cy="595313"/>
            <a:chOff x="1280" y="1746"/>
            <a:chExt cx="340" cy="375"/>
          </a:xfrm>
        </p:grpSpPr>
        <p:sp>
          <p:nvSpPr>
            <p:cNvPr id="71713" name="Freeform 17"/>
            <p:cNvSpPr>
              <a:spLocks/>
            </p:cNvSpPr>
            <p:nvPr/>
          </p:nvSpPr>
          <p:spPr bwMode="auto">
            <a:xfrm>
              <a:off x="1280" y="1861"/>
              <a:ext cx="197" cy="260"/>
            </a:xfrm>
            <a:custGeom>
              <a:avLst/>
              <a:gdLst>
                <a:gd name="T0" fmla="*/ 197 w 197"/>
                <a:gd name="T1" fmla="*/ 260 h 260"/>
                <a:gd name="T2" fmla="*/ 114 w 197"/>
                <a:gd name="T3" fmla="*/ 233 h 260"/>
                <a:gd name="T4" fmla="*/ 41 w 197"/>
                <a:gd name="T5" fmla="*/ 164 h 260"/>
                <a:gd name="T6" fmla="*/ 0 w 197"/>
                <a:gd name="T7" fmla="*/ 0 h 2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7"/>
                <a:gd name="T13" fmla="*/ 0 h 260"/>
                <a:gd name="T14" fmla="*/ 197 w 197"/>
                <a:gd name="T15" fmla="*/ 260 h 2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7" h="260">
                  <a:moveTo>
                    <a:pt x="197" y="260"/>
                  </a:moveTo>
                  <a:cubicBezTo>
                    <a:pt x="183" y="256"/>
                    <a:pt x="140" y="249"/>
                    <a:pt x="114" y="233"/>
                  </a:cubicBezTo>
                  <a:cubicBezTo>
                    <a:pt x="88" y="217"/>
                    <a:pt x="60" y="203"/>
                    <a:pt x="41" y="164"/>
                  </a:cubicBezTo>
                  <a:cubicBezTo>
                    <a:pt x="22" y="125"/>
                    <a:pt x="9" y="34"/>
                    <a:pt x="0" y="0"/>
                  </a:cubicBezTo>
                </a:path>
              </a:pathLst>
            </a:custGeom>
            <a:noFill/>
            <a:ln w="15875">
              <a:solidFill>
                <a:srgbClr val="FF9999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14" name="Freeform 18"/>
            <p:cNvSpPr>
              <a:spLocks/>
            </p:cNvSpPr>
            <p:nvPr/>
          </p:nvSpPr>
          <p:spPr bwMode="auto">
            <a:xfrm>
              <a:off x="1463" y="1746"/>
              <a:ext cx="157" cy="283"/>
            </a:xfrm>
            <a:custGeom>
              <a:avLst/>
              <a:gdLst>
                <a:gd name="T0" fmla="*/ 0 w 157"/>
                <a:gd name="T1" fmla="*/ 0 h 283"/>
                <a:gd name="T2" fmla="*/ 91 w 157"/>
                <a:gd name="T3" fmla="*/ 41 h 283"/>
                <a:gd name="T4" fmla="*/ 147 w 157"/>
                <a:gd name="T5" fmla="*/ 151 h 283"/>
                <a:gd name="T6" fmla="*/ 152 w 157"/>
                <a:gd name="T7" fmla="*/ 283 h 2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283"/>
                <a:gd name="T14" fmla="*/ 157 w 157"/>
                <a:gd name="T15" fmla="*/ 283 h 2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283">
                  <a:moveTo>
                    <a:pt x="0" y="0"/>
                  </a:moveTo>
                  <a:cubicBezTo>
                    <a:pt x="15" y="7"/>
                    <a:pt x="67" y="16"/>
                    <a:pt x="91" y="41"/>
                  </a:cubicBezTo>
                  <a:cubicBezTo>
                    <a:pt x="115" y="66"/>
                    <a:pt x="137" y="111"/>
                    <a:pt x="147" y="151"/>
                  </a:cubicBezTo>
                  <a:cubicBezTo>
                    <a:pt x="157" y="191"/>
                    <a:pt x="151" y="256"/>
                    <a:pt x="152" y="283"/>
                  </a:cubicBezTo>
                </a:path>
              </a:pathLst>
            </a:custGeom>
            <a:noFill/>
            <a:ln w="15875">
              <a:solidFill>
                <a:srgbClr val="FF9999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19" name="AutoShape 19"/>
          <p:cNvSpPr>
            <a:spLocks noChangeArrowheads="1"/>
          </p:cNvSpPr>
          <p:nvPr/>
        </p:nvSpPr>
        <p:spPr bwMode="auto">
          <a:xfrm>
            <a:off x="3352800" y="2286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altLang="en-US" sz="2400">
              <a:latin typeface="Times New Roman" pitchFamily="-102" charset="0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505200" y="1752600"/>
            <a:ext cx="2057400" cy="1905000"/>
            <a:chOff x="768" y="1104"/>
            <a:chExt cx="1296" cy="1200"/>
          </a:xfrm>
        </p:grpSpPr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768" y="1104"/>
              <a:ext cx="1296" cy="1200"/>
              <a:chOff x="3408" y="2352"/>
              <a:chExt cx="1296" cy="1200"/>
            </a:xfrm>
          </p:grpSpPr>
          <p:sp>
            <p:nvSpPr>
              <p:cNvPr id="71706" name="Oval 22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000">
                    <a:latin typeface="Verdana" pitchFamily="34" charset="0"/>
                  </a:rPr>
                  <a:t>12</a:t>
                </a:r>
              </a:p>
            </p:txBody>
          </p:sp>
          <p:sp>
            <p:nvSpPr>
              <p:cNvPr id="71707" name="Oval 23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000">
                    <a:latin typeface="Verdana" pitchFamily="34" charset="0"/>
                  </a:rPr>
                  <a:t>14</a:t>
                </a:r>
              </a:p>
            </p:txBody>
          </p:sp>
          <p:sp>
            <p:nvSpPr>
              <p:cNvPr id="71708" name="Line 24"/>
              <p:cNvSpPr>
                <a:spLocks noChangeShapeType="1"/>
              </p:cNvSpPr>
              <p:nvPr/>
            </p:nvSpPr>
            <p:spPr bwMode="auto">
              <a:xfrm flipH="1">
                <a:off x="3936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09" name="Oval 25"/>
              <p:cNvSpPr>
                <a:spLocks noChangeArrowheads="1"/>
              </p:cNvSpPr>
              <p:nvPr/>
            </p:nvSpPr>
            <p:spPr bwMode="auto">
              <a:xfrm>
                <a:off x="4368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000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71710" name="Line 26"/>
              <p:cNvSpPr>
                <a:spLocks noChangeShapeType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11" name="Oval 27"/>
              <p:cNvSpPr>
                <a:spLocks noChangeArrowheads="1"/>
              </p:cNvSpPr>
              <p:nvPr/>
            </p:nvSpPr>
            <p:spPr bwMode="auto">
              <a:xfrm>
                <a:off x="3408" y="331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000">
                    <a:latin typeface="Verdana" pitchFamily="34" charset="0"/>
                  </a:rPr>
                  <a:t>8</a:t>
                </a:r>
              </a:p>
            </p:txBody>
          </p:sp>
          <p:sp>
            <p:nvSpPr>
              <p:cNvPr id="71712" name="Line 28"/>
              <p:cNvSpPr>
                <a:spLocks noChangeShapeType="1"/>
              </p:cNvSpPr>
              <p:nvPr/>
            </p:nvSpPr>
            <p:spPr bwMode="auto">
              <a:xfrm flipH="1">
                <a:off x="3600" y="307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04" name="Oval 29"/>
            <p:cNvSpPr>
              <a:spLocks noChangeArrowheads="1"/>
            </p:cNvSpPr>
            <p:nvPr/>
          </p:nvSpPr>
          <p:spPr bwMode="auto">
            <a:xfrm>
              <a:off x="1488" y="206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71705" name="Line 30"/>
            <p:cNvSpPr>
              <a:spLocks noChangeShapeType="1"/>
            </p:cNvSpPr>
            <p:nvPr/>
          </p:nvSpPr>
          <p:spPr bwMode="auto">
            <a:xfrm>
              <a:off x="1344" y="182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31" name="AutoShape 31"/>
          <p:cNvSpPr>
            <a:spLocks noChangeArrowheads="1"/>
          </p:cNvSpPr>
          <p:nvPr/>
        </p:nvSpPr>
        <p:spPr bwMode="auto">
          <a:xfrm>
            <a:off x="5943600" y="2286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altLang="en-US" sz="2400">
              <a:latin typeface="Times New Roman" pitchFamily="-102" charset="0"/>
            </a:endParaRP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6172200" y="1752600"/>
            <a:ext cx="2057400" cy="1905000"/>
            <a:chOff x="768" y="1104"/>
            <a:chExt cx="1296" cy="1200"/>
          </a:xfrm>
        </p:grpSpPr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768" y="1104"/>
              <a:ext cx="1296" cy="1200"/>
              <a:chOff x="3408" y="2352"/>
              <a:chExt cx="1296" cy="1200"/>
            </a:xfrm>
          </p:grpSpPr>
          <p:sp>
            <p:nvSpPr>
              <p:cNvPr id="71696" name="Oval 34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000">
                    <a:latin typeface="Verdana" pitchFamily="34" charset="0"/>
                  </a:rPr>
                  <a:t>14</a:t>
                </a:r>
              </a:p>
            </p:txBody>
          </p:sp>
          <p:sp>
            <p:nvSpPr>
              <p:cNvPr id="71697" name="Oval 35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000">
                    <a:latin typeface="Verdana" pitchFamily="34" charset="0"/>
                  </a:rPr>
                  <a:t>12</a:t>
                </a:r>
              </a:p>
            </p:txBody>
          </p:sp>
          <p:sp>
            <p:nvSpPr>
              <p:cNvPr id="71698" name="Line 36"/>
              <p:cNvSpPr>
                <a:spLocks noChangeShapeType="1"/>
              </p:cNvSpPr>
              <p:nvPr/>
            </p:nvSpPr>
            <p:spPr bwMode="auto">
              <a:xfrm flipH="1">
                <a:off x="3936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99" name="Oval 37"/>
              <p:cNvSpPr>
                <a:spLocks noChangeArrowheads="1"/>
              </p:cNvSpPr>
              <p:nvPr/>
            </p:nvSpPr>
            <p:spPr bwMode="auto">
              <a:xfrm>
                <a:off x="4368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000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71700" name="Line 38"/>
              <p:cNvSpPr>
                <a:spLocks noChangeShapeType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01" name="Oval 39"/>
              <p:cNvSpPr>
                <a:spLocks noChangeArrowheads="1"/>
              </p:cNvSpPr>
              <p:nvPr/>
            </p:nvSpPr>
            <p:spPr bwMode="auto">
              <a:xfrm>
                <a:off x="3408" y="331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en-US" sz="2000">
                    <a:latin typeface="Verdana" pitchFamily="34" charset="0"/>
                  </a:rPr>
                  <a:t>8</a:t>
                </a:r>
              </a:p>
            </p:txBody>
          </p:sp>
          <p:sp>
            <p:nvSpPr>
              <p:cNvPr id="71702" name="Line 40"/>
              <p:cNvSpPr>
                <a:spLocks noChangeShapeType="1"/>
              </p:cNvSpPr>
              <p:nvPr/>
            </p:nvSpPr>
            <p:spPr bwMode="auto">
              <a:xfrm flipH="1">
                <a:off x="3600" y="307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694" name="Oval 41"/>
            <p:cNvSpPr>
              <a:spLocks noChangeArrowheads="1"/>
            </p:cNvSpPr>
            <p:nvPr/>
          </p:nvSpPr>
          <p:spPr bwMode="auto">
            <a:xfrm>
              <a:off x="1488" y="206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71695" name="Line 42"/>
            <p:cNvSpPr>
              <a:spLocks noChangeShapeType="1"/>
            </p:cNvSpPr>
            <p:nvPr/>
          </p:nvSpPr>
          <p:spPr bwMode="auto">
            <a:xfrm>
              <a:off x="1344" y="182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4181475" y="2038350"/>
            <a:ext cx="619125" cy="552450"/>
            <a:chOff x="2298" y="2544"/>
            <a:chExt cx="390" cy="348"/>
          </a:xfrm>
        </p:grpSpPr>
        <p:sp>
          <p:nvSpPr>
            <p:cNvPr id="71691" name="Freeform 44"/>
            <p:cNvSpPr>
              <a:spLocks/>
            </p:cNvSpPr>
            <p:nvPr/>
          </p:nvSpPr>
          <p:spPr bwMode="auto">
            <a:xfrm>
              <a:off x="2298" y="2544"/>
              <a:ext cx="162" cy="264"/>
            </a:xfrm>
            <a:custGeom>
              <a:avLst/>
              <a:gdLst>
                <a:gd name="T0" fmla="*/ 0 w 162"/>
                <a:gd name="T1" fmla="*/ 264 h 264"/>
                <a:gd name="T2" fmla="*/ 30 w 162"/>
                <a:gd name="T3" fmla="*/ 162 h 264"/>
                <a:gd name="T4" fmla="*/ 90 w 162"/>
                <a:gd name="T5" fmla="*/ 66 h 264"/>
                <a:gd name="T6" fmla="*/ 162 w 16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64"/>
                <a:gd name="T14" fmla="*/ 162 w 16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>
              <a:solidFill>
                <a:srgbClr val="FF9999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2" name="Freeform 45"/>
            <p:cNvSpPr>
              <a:spLocks/>
            </p:cNvSpPr>
            <p:nvPr/>
          </p:nvSpPr>
          <p:spPr bwMode="auto">
            <a:xfrm>
              <a:off x="2544" y="2652"/>
              <a:ext cx="144" cy="240"/>
            </a:xfrm>
            <a:custGeom>
              <a:avLst/>
              <a:gdLst>
                <a:gd name="T0" fmla="*/ 144 w 144"/>
                <a:gd name="T1" fmla="*/ 0 h 240"/>
                <a:gd name="T2" fmla="*/ 114 w 144"/>
                <a:gd name="T3" fmla="*/ 126 h 240"/>
                <a:gd name="T4" fmla="*/ 0 w 144"/>
                <a:gd name="T5" fmla="*/ 240 h 240"/>
                <a:gd name="T6" fmla="*/ 0 60000 65536"/>
                <a:gd name="T7" fmla="*/ 0 60000 65536"/>
                <a:gd name="T8" fmla="*/ 0 60000 65536"/>
                <a:gd name="T9" fmla="*/ 0 w 144"/>
                <a:gd name="T10" fmla="*/ 0 h 240"/>
                <a:gd name="T11" fmla="*/ 144 w 14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>
              <a:solidFill>
                <a:srgbClr val="FF9999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69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95288" y="63087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6712A215-AAED-456E-9D03-BEA559BBC7F3}" type="slidenum">
              <a:rPr lang="en-US" altLang="en-US" smtClean="0"/>
              <a:pPr/>
              <a:t>46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9" grpId="0" animBg="1"/>
      <p:bldP spid="5123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sample heap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95400"/>
            <a:ext cx="7772400" cy="762000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altLang="en-US" sz="2400" smtClean="0"/>
              <a:t>Here’s a sample binary tree after it has been heapified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0050" y="4953000"/>
            <a:ext cx="7772400" cy="1905000"/>
          </a:xfrm>
        </p:spPr>
        <p:txBody>
          <a:bodyPr/>
          <a:lstStyle/>
          <a:p>
            <a:pPr algn="just"/>
            <a:r>
              <a:rPr lang="en-US" altLang="en-US" sz="2400" smtClean="0"/>
              <a:t>Notice that heapified does </a:t>
            </a:r>
            <a:r>
              <a:rPr lang="en-US" altLang="en-US" sz="2400" i="1" smtClean="0"/>
              <a:t>not</a:t>
            </a:r>
            <a:r>
              <a:rPr lang="en-US" altLang="en-US" sz="2400" smtClean="0"/>
              <a:t> mean sorted</a:t>
            </a:r>
          </a:p>
          <a:p>
            <a:pPr algn="just"/>
            <a:r>
              <a:rPr lang="en-US" altLang="en-US" sz="2400" smtClean="0"/>
              <a:t>Heapifying does </a:t>
            </a:r>
            <a:r>
              <a:rPr lang="en-US" altLang="en-US" sz="2400" i="1" smtClean="0"/>
              <a:t>not</a:t>
            </a:r>
            <a:r>
              <a:rPr lang="en-US" altLang="en-US" sz="2400" smtClean="0"/>
              <a:t> change the shape of the binary tree; this binary tree is balanced and left-justified because it started out that way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90600" y="1981200"/>
            <a:ext cx="6781800" cy="2590800"/>
            <a:chOff x="624" y="1248"/>
            <a:chExt cx="4272" cy="1632"/>
          </a:xfrm>
        </p:grpSpPr>
        <p:sp>
          <p:nvSpPr>
            <p:cNvPr id="72711" name="Oval 5"/>
            <p:cNvSpPr>
              <a:spLocks noChangeArrowheads="1"/>
            </p:cNvSpPr>
            <p:nvPr/>
          </p:nvSpPr>
          <p:spPr bwMode="auto">
            <a:xfrm>
              <a:off x="9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72712" name="Oval 6"/>
            <p:cNvSpPr>
              <a:spLocks noChangeArrowheads="1"/>
            </p:cNvSpPr>
            <p:nvPr/>
          </p:nvSpPr>
          <p:spPr bwMode="auto">
            <a:xfrm>
              <a:off x="12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72713" name="Oval 7"/>
            <p:cNvSpPr>
              <a:spLocks noChangeArrowheads="1"/>
            </p:cNvSpPr>
            <p:nvPr/>
          </p:nvSpPr>
          <p:spPr bwMode="auto">
            <a:xfrm>
              <a:off x="6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72714" name="Line 8"/>
            <p:cNvSpPr>
              <a:spLocks noChangeShapeType="1"/>
            </p:cNvSpPr>
            <p:nvPr/>
          </p:nvSpPr>
          <p:spPr bwMode="auto">
            <a:xfrm flipH="1">
              <a:off x="8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5" name="Line 9"/>
            <p:cNvSpPr>
              <a:spLocks noChangeShapeType="1"/>
            </p:cNvSpPr>
            <p:nvPr/>
          </p:nvSpPr>
          <p:spPr bwMode="auto">
            <a:xfrm>
              <a:off x="12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6" name="Oval 10"/>
            <p:cNvSpPr>
              <a:spLocks noChangeArrowheads="1"/>
            </p:cNvSpPr>
            <p:nvPr/>
          </p:nvSpPr>
          <p:spPr bwMode="auto">
            <a:xfrm>
              <a:off x="21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72717" name="Oval 11"/>
            <p:cNvSpPr>
              <a:spLocks noChangeArrowheads="1"/>
            </p:cNvSpPr>
            <p:nvPr/>
          </p:nvSpPr>
          <p:spPr bwMode="auto">
            <a:xfrm>
              <a:off x="24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72718" name="Oval 12"/>
            <p:cNvSpPr>
              <a:spLocks noChangeArrowheads="1"/>
            </p:cNvSpPr>
            <p:nvPr/>
          </p:nvSpPr>
          <p:spPr bwMode="auto">
            <a:xfrm>
              <a:off x="18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72719" name="Line 13"/>
            <p:cNvSpPr>
              <a:spLocks noChangeShapeType="1"/>
            </p:cNvSpPr>
            <p:nvPr/>
          </p:nvSpPr>
          <p:spPr bwMode="auto">
            <a:xfrm flipH="1">
              <a:off x="20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0" name="Line 14"/>
            <p:cNvSpPr>
              <a:spLocks noChangeShapeType="1"/>
            </p:cNvSpPr>
            <p:nvPr/>
          </p:nvSpPr>
          <p:spPr bwMode="auto">
            <a:xfrm>
              <a:off x="24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1" name="Oval 15"/>
            <p:cNvSpPr>
              <a:spLocks noChangeArrowheads="1"/>
            </p:cNvSpPr>
            <p:nvPr/>
          </p:nvSpPr>
          <p:spPr bwMode="auto">
            <a:xfrm>
              <a:off x="33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72722" name="Oval 16"/>
            <p:cNvSpPr>
              <a:spLocks noChangeArrowheads="1"/>
            </p:cNvSpPr>
            <p:nvPr/>
          </p:nvSpPr>
          <p:spPr bwMode="auto">
            <a:xfrm>
              <a:off x="36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11</a:t>
              </a:r>
            </a:p>
          </p:txBody>
        </p:sp>
        <p:sp>
          <p:nvSpPr>
            <p:cNvPr id="72723" name="Oval 17"/>
            <p:cNvSpPr>
              <a:spLocks noChangeArrowheads="1"/>
            </p:cNvSpPr>
            <p:nvPr/>
          </p:nvSpPr>
          <p:spPr bwMode="auto">
            <a:xfrm>
              <a:off x="30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72724" name="Line 18"/>
            <p:cNvSpPr>
              <a:spLocks noChangeShapeType="1"/>
            </p:cNvSpPr>
            <p:nvPr/>
          </p:nvSpPr>
          <p:spPr bwMode="auto">
            <a:xfrm flipH="1">
              <a:off x="32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5" name="Line 19"/>
            <p:cNvSpPr>
              <a:spLocks noChangeShapeType="1"/>
            </p:cNvSpPr>
            <p:nvPr/>
          </p:nvSpPr>
          <p:spPr bwMode="auto">
            <a:xfrm>
              <a:off x="36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6" name="Oval 20"/>
            <p:cNvSpPr>
              <a:spLocks noChangeArrowheads="1"/>
            </p:cNvSpPr>
            <p:nvPr/>
          </p:nvSpPr>
          <p:spPr bwMode="auto">
            <a:xfrm>
              <a:off x="45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72727" name="Oval 25"/>
            <p:cNvSpPr>
              <a:spLocks noChangeArrowheads="1"/>
            </p:cNvSpPr>
            <p:nvPr/>
          </p:nvSpPr>
          <p:spPr bwMode="auto">
            <a:xfrm>
              <a:off x="2784" y="1248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25</a:t>
              </a:r>
            </a:p>
          </p:txBody>
        </p:sp>
        <p:sp>
          <p:nvSpPr>
            <p:cNvPr id="72728" name="Oval 26"/>
            <p:cNvSpPr>
              <a:spLocks noChangeArrowheads="1"/>
            </p:cNvSpPr>
            <p:nvPr/>
          </p:nvSpPr>
          <p:spPr bwMode="auto">
            <a:xfrm>
              <a:off x="3984" y="16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72729" name="Oval 27"/>
            <p:cNvSpPr>
              <a:spLocks noChangeArrowheads="1"/>
            </p:cNvSpPr>
            <p:nvPr/>
          </p:nvSpPr>
          <p:spPr bwMode="auto">
            <a:xfrm>
              <a:off x="1632" y="16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72730" name="Line 28"/>
            <p:cNvSpPr>
              <a:spLocks noChangeShapeType="1"/>
            </p:cNvSpPr>
            <p:nvPr/>
          </p:nvSpPr>
          <p:spPr bwMode="auto">
            <a:xfrm flipH="1">
              <a:off x="1920" y="1440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1" name="Line 29"/>
            <p:cNvSpPr>
              <a:spLocks noChangeShapeType="1"/>
            </p:cNvSpPr>
            <p:nvPr/>
          </p:nvSpPr>
          <p:spPr bwMode="auto">
            <a:xfrm>
              <a:off x="3120" y="1440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2" name="Line 30"/>
            <p:cNvSpPr>
              <a:spLocks noChangeShapeType="1"/>
            </p:cNvSpPr>
            <p:nvPr/>
          </p:nvSpPr>
          <p:spPr bwMode="auto">
            <a:xfrm flipH="1">
              <a:off x="1248" y="182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3" name="Line 31"/>
            <p:cNvSpPr>
              <a:spLocks noChangeShapeType="1"/>
            </p:cNvSpPr>
            <p:nvPr/>
          </p:nvSpPr>
          <p:spPr bwMode="auto">
            <a:xfrm>
              <a:off x="1920" y="1824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4" name="Line 32"/>
            <p:cNvSpPr>
              <a:spLocks noChangeShapeType="1"/>
            </p:cNvSpPr>
            <p:nvPr/>
          </p:nvSpPr>
          <p:spPr bwMode="auto">
            <a:xfrm flipH="1">
              <a:off x="3600" y="182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5" name="Line 33"/>
            <p:cNvSpPr>
              <a:spLocks noChangeShapeType="1"/>
            </p:cNvSpPr>
            <p:nvPr/>
          </p:nvSpPr>
          <p:spPr bwMode="auto">
            <a:xfrm>
              <a:off x="4272" y="1824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71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8248650" y="6453188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7931ECE3-FD00-436B-85F3-31A87F9285D7}" type="slidenum">
              <a:rPr lang="en-US" altLang="en-US" smtClean="0"/>
              <a:pPr/>
              <a:t>47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4" autoUpdateAnimBg="0"/>
      <p:bldP spid="16388" grpId="0" build="p" bldLvl="4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484188"/>
            <a:ext cx="7556500" cy="811212"/>
          </a:xfrm>
        </p:spPr>
        <p:txBody>
          <a:bodyPr/>
          <a:lstStyle/>
          <a:p>
            <a:r>
              <a:rPr lang="en-US" altLang="en-US" smtClean="0"/>
              <a:t>Removing the root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25538"/>
            <a:ext cx="7772400" cy="990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sz="2400" smtClean="0"/>
              <a:t>Notice that the largest number is now in the root</a:t>
            </a:r>
          </a:p>
          <a:p>
            <a:pPr>
              <a:defRPr/>
            </a:pPr>
            <a:r>
              <a:rPr lang="en-US" altLang="en-US" sz="2400" smtClean="0"/>
              <a:t>Suppose we </a:t>
            </a:r>
            <a:r>
              <a:rPr lang="en-US" altLang="en-US" sz="2400" i="1" smtClean="0"/>
              <a:t>discard</a:t>
            </a:r>
            <a:r>
              <a:rPr lang="en-US" altLang="en-US" sz="2400" smtClean="0"/>
              <a:t> the root: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953000"/>
            <a:ext cx="7772400" cy="17208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2400" smtClean="0"/>
              <a:t>How can we fix the binary tree so it is once again </a:t>
            </a:r>
            <a:r>
              <a:rPr lang="en-US" altLang="en-US" sz="2400" i="1" smtClean="0"/>
              <a:t>balanced and left-justified?</a:t>
            </a:r>
          </a:p>
          <a:p>
            <a:pPr>
              <a:defRPr/>
            </a:pPr>
            <a:r>
              <a:rPr lang="en-US" altLang="en-US" sz="2400" smtClean="0"/>
              <a:t>Solution: remove the rightmost leaf at the deepest level and use it for the new root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990600" y="2514600"/>
            <a:ext cx="6781800" cy="2286000"/>
            <a:chOff x="624" y="1584"/>
            <a:chExt cx="4272" cy="1440"/>
          </a:xfrm>
        </p:grpSpPr>
        <p:sp>
          <p:nvSpPr>
            <p:cNvPr id="73739" name="Oval 5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73740" name="Oval 6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73741" name="Oval 7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73742" name="Line 8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3" name="Line 9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4" name="Oval 10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73745" name="Oval 11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73746" name="Oval 12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73747" name="Line 13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8" name="Line 14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9" name="Oval 15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73750" name="Oval 16"/>
            <p:cNvSpPr>
              <a:spLocks noChangeArrowheads="1"/>
            </p:cNvSpPr>
            <p:nvPr/>
          </p:nvSpPr>
          <p:spPr bwMode="auto">
            <a:xfrm>
              <a:off x="36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11</a:t>
              </a:r>
            </a:p>
          </p:txBody>
        </p:sp>
        <p:sp>
          <p:nvSpPr>
            <p:cNvPr id="73751" name="Oval 17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73752" name="Line 18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3" name="Line 19"/>
            <p:cNvSpPr>
              <a:spLocks noChangeShapeType="1"/>
            </p:cNvSpPr>
            <p:nvPr/>
          </p:nvSpPr>
          <p:spPr bwMode="auto">
            <a:xfrm>
              <a:off x="36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4" name="Oval 20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73755" name="Oval 22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73756" name="Oval 23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73757" name="Line 24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8" name="Line 25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9" name="Line 26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60" name="Line 27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61" name="Line 28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62" name="Line 29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65" name="Freeform 33"/>
          <p:cNvSpPr>
            <a:spLocks/>
          </p:cNvSpPr>
          <p:nvPr/>
        </p:nvSpPr>
        <p:spPr bwMode="auto">
          <a:xfrm>
            <a:off x="4705350" y="2638425"/>
            <a:ext cx="1517650" cy="1781175"/>
          </a:xfrm>
          <a:custGeom>
            <a:avLst/>
            <a:gdLst>
              <a:gd name="T0" fmla="*/ 2147483647 w 956"/>
              <a:gd name="T1" fmla="*/ 2147483647 h 1122"/>
              <a:gd name="T2" fmla="*/ 2147483647 w 956"/>
              <a:gd name="T3" fmla="*/ 2147483647 h 1122"/>
              <a:gd name="T4" fmla="*/ 2147483647 w 956"/>
              <a:gd name="T5" fmla="*/ 2147483647 h 1122"/>
              <a:gd name="T6" fmla="*/ 2147483647 w 956"/>
              <a:gd name="T7" fmla="*/ 2147483647 h 1122"/>
              <a:gd name="T8" fmla="*/ 2147483647 w 956"/>
              <a:gd name="T9" fmla="*/ 2147483647 h 1122"/>
              <a:gd name="T10" fmla="*/ 0 w 956"/>
              <a:gd name="T11" fmla="*/ 0 h 11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56"/>
              <a:gd name="T19" fmla="*/ 0 h 1122"/>
              <a:gd name="T20" fmla="*/ 956 w 956"/>
              <a:gd name="T21" fmla="*/ 1122 h 11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56" h="1122">
                <a:moveTo>
                  <a:pt x="924" y="1122"/>
                </a:moveTo>
                <a:cubicBezTo>
                  <a:pt x="940" y="1002"/>
                  <a:pt x="956" y="882"/>
                  <a:pt x="924" y="786"/>
                </a:cubicBezTo>
                <a:cubicBezTo>
                  <a:pt x="892" y="690"/>
                  <a:pt x="829" y="598"/>
                  <a:pt x="732" y="546"/>
                </a:cubicBezTo>
                <a:cubicBezTo>
                  <a:pt x="635" y="494"/>
                  <a:pt x="448" y="504"/>
                  <a:pt x="342" y="474"/>
                </a:cubicBezTo>
                <a:cubicBezTo>
                  <a:pt x="236" y="444"/>
                  <a:pt x="153" y="445"/>
                  <a:pt x="96" y="366"/>
                </a:cubicBezTo>
                <a:cubicBezTo>
                  <a:pt x="39" y="287"/>
                  <a:pt x="20" y="76"/>
                  <a:pt x="0" y="0"/>
                </a:cubicBezTo>
              </a:path>
            </a:pathLst>
          </a:custGeom>
          <a:noFill/>
          <a:ln w="15875">
            <a:solidFill>
              <a:srgbClr val="FF9999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419600" y="2209800"/>
            <a:ext cx="2133600" cy="2667000"/>
            <a:chOff x="2784" y="1392"/>
            <a:chExt cx="1344" cy="1680"/>
          </a:xfrm>
        </p:grpSpPr>
        <p:sp>
          <p:nvSpPr>
            <p:cNvPr id="73737" name="Oval 31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11</a:t>
              </a:r>
            </a:p>
          </p:txBody>
        </p:sp>
        <p:sp>
          <p:nvSpPr>
            <p:cNvPr id="73738" name="Rectangle 34"/>
            <p:cNvSpPr>
              <a:spLocks noChangeArrowheads="1"/>
            </p:cNvSpPr>
            <p:nvPr/>
          </p:nvSpPr>
          <p:spPr bwMode="auto">
            <a:xfrm>
              <a:off x="3648" y="2592"/>
              <a:ext cx="480" cy="480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2400">
                <a:latin typeface="Times New Roman" pitchFamily="-102" charset="0"/>
              </a:endParaRPr>
            </a:p>
          </p:txBody>
        </p:sp>
      </p:grpSp>
      <p:sp>
        <p:nvSpPr>
          <p:cNvPr id="7373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8194675" y="63087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4ACE5963-1D63-4555-9789-AD269FFE092B}" type="slidenum">
              <a:rPr lang="en-US" altLang="en-US" smtClean="0"/>
              <a:pPr/>
              <a:t>48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4" autoUpdateAnimBg="0"/>
      <p:bldP spid="18436" grpId="0" build="p" bldLvl="4" autoUpdateAnimBg="0"/>
      <p:bldP spid="1846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z="4000" smtClean="0">
                <a:latin typeface="Verdana" pitchFamily="34" charset="0"/>
              </a:rPr>
              <a:t>reHeap</a:t>
            </a:r>
            <a:r>
              <a:rPr lang="en-US" altLang="en-US" smtClean="0"/>
              <a:t> method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9906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en-US" sz="2400" dirty="0" smtClean="0"/>
              <a:t>Our tree is balanced and left-justified, but no longer a heap</a:t>
            </a:r>
          </a:p>
          <a:p>
            <a:pPr>
              <a:defRPr/>
            </a:pPr>
            <a:r>
              <a:rPr lang="en-US" altLang="en-US" sz="2400" dirty="0" smtClean="0"/>
              <a:t>However, </a:t>
            </a:r>
            <a:r>
              <a:rPr lang="en-US" altLang="en-US" sz="2400" i="1" dirty="0" smtClean="0"/>
              <a:t>only the root</a:t>
            </a:r>
            <a:r>
              <a:rPr lang="en-US" altLang="en-US" sz="2400" dirty="0" smtClean="0"/>
              <a:t> lacks the heap property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5181600"/>
            <a:ext cx="7772400" cy="1271588"/>
          </a:xfrm>
        </p:spPr>
        <p:txBody>
          <a:bodyPr/>
          <a:lstStyle/>
          <a:p>
            <a:r>
              <a:rPr lang="en-US" altLang="en-US" sz="2000" smtClean="0"/>
              <a:t>We can </a:t>
            </a:r>
            <a:r>
              <a:rPr lang="en-US" altLang="en-US" sz="2000" smtClean="0">
                <a:solidFill>
                  <a:schemeClr val="accent1"/>
                </a:solidFill>
              </a:rPr>
              <a:t>siftUp() </a:t>
            </a:r>
            <a:r>
              <a:rPr lang="en-US" altLang="en-US" sz="2000" smtClean="0"/>
              <a:t>the root</a:t>
            </a:r>
            <a:endParaRPr lang="en-US" altLang="en-US" sz="2000" i="1" smtClean="0"/>
          </a:p>
          <a:p>
            <a:r>
              <a:rPr lang="en-US" altLang="en-US" sz="2000" smtClean="0"/>
              <a:t>After doing this, one and only one of its children may have lost the heap property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74761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74762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74763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74764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5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6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74767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74768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74769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0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1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74772" name="Oval 18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74773" name="Line 19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4" name="Oval 21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74775" name="Oval 22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74776" name="Oval 23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74777" name="Line 24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8" name="Line 25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9" name="Line 26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0" name="Line 27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1" name="Line 28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2" name="Line 29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3" name="Oval 32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solidFill>
                    <a:srgbClr val="FF9999"/>
                  </a:solidFill>
                  <a:latin typeface="Verdana" pitchFamily="34" charset="0"/>
                </a:rPr>
                <a:t>11</a:t>
              </a:r>
            </a:p>
          </p:txBody>
        </p:sp>
      </p:grpSp>
      <p:sp>
        <p:nvSpPr>
          <p:cNvPr id="21538" name="Freeform 34"/>
          <p:cNvSpPr>
            <a:spLocks/>
          </p:cNvSpPr>
          <p:nvPr/>
        </p:nvSpPr>
        <p:spPr bwMode="auto">
          <a:xfrm>
            <a:off x="3043238" y="2274888"/>
            <a:ext cx="1298575" cy="466725"/>
          </a:xfrm>
          <a:custGeom>
            <a:avLst/>
            <a:gdLst>
              <a:gd name="T0" fmla="*/ 0 w 816"/>
              <a:gd name="T1" fmla="*/ 2147483647 h 296"/>
              <a:gd name="T2" fmla="*/ 2147483647 w 816"/>
              <a:gd name="T3" fmla="*/ 2147483647 h 296"/>
              <a:gd name="T4" fmla="*/ 2147483647 w 816"/>
              <a:gd name="T5" fmla="*/ 2147483647 h 296"/>
              <a:gd name="T6" fmla="*/ 2147483647 w 816"/>
              <a:gd name="T7" fmla="*/ 2147483647 h 296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296"/>
              <a:gd name="T14" fmla="*/ 816 w 816"/>
              <a:gd name="T15" fmla="*/ 296 h 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296">
                <a:moveTo>
                  <a:pt x="0" y="296"/>
                </a:moveTo>
                <a:cubicBezTo>
                  <a:pt x="60" y="224"/>
                  <a:pt x="120" y="152"/>
                  <a:pt x="192" y="104"/>
                </a:cubicBezTo>
                <a:cubicBezTo>
                  <a:pt x="264" y="56"/>
                  <a:pt x="328" y="16"/>
                  <a:pt x="432" y="8"/>
                </a:cubicBezTo>
                <a:cubicBezTo>
                  <a:pt x="536" y="0"/>
                  <a:pt x="676" y="28"/>
                  <a:pt x="816" y="56"/>
                </a:cubicBezTo>
              </a:path>
            </a:pathLst>
          </a:custGeom>
          <a:noFill/>
          <a:ln w="15875">
            <a:solidFill>
              <a:srgbClr val="FF9999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1539" name="Freeform 35"/>
          <p:cNvSpPr>
            <a:spLocks/>
          </p:cNvSpPr>
          <p:nvPr/>
        </p:nvSpPr>
        <p:spPr bwMode="auto">
          <a:xfrm>
            <a:off x="3200400" y="2667000"/>
            <a:ext cx="1371600" cy="469900"/>
          </a:xfrm>
          <a:custGeom>
            <a:avLst/>
            <a:gdLst>
              <a:gd name="T0" fmla="*/ 2147483647 w 864"/>
              <a:gd name="T1" fmla="*/ 0 h 296"/>
              <a:gd name="T2" fmla="*/ 2147483647 w 864"/>
              <a:gd name="T3" fmla="*/ 2147483647 h 296"/>
              <a:gd name="T4" fmla="*/ 2147483647 w 864"/>
              <a:gd name="T5" fmla="*/ 2147483647 h 296"/>
              <a:gd name="T6" fmla="*/ 0 w 864"/>
              <a:gd name="T7" fmla="*/ 2147483647 h 296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296"/>
              <a:gd name="T14" fmla="*/ 864 w 864"/>
              <a:gd name="T15" fmla="*/ 296 h 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296">
                <a:moveTo>
                  <a:pt x="864" y="0"/>
                </a:moveTo>
                <a:cubicBezTo>
                  <a:pt x="812" y="72"/>
                  <a:pt x="760" y="144"/>
                  <a:pt x="672" y="192"/>
                </a:cubicBezTo>
                <a:cubicBezTo>
                  <a:pt x="584" y="240"/>
                  <a:pt x="448" y="280"/>
                  <a:pt x="336" y="288"/>
                </a:cubicBezTo>
                <a:cubicBezTo>
                  <a:pt x="224" y="296"/>
                  <a:pt x="48" y="248"/>
                  <a:pt x="0" y="240"/>
                </a:cubicBezTo>
              </a:path>
            </a:pathLst>
          </a:custGeom>
          <a:noFill/>
          <a:ln w="15875">
            <a:solidFill>
              <a:srgbClr val="FF9999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476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95288" y="63087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871F6049-8B93-437B-B135-8F72C3A9BC89}" type="slidenum">
              <a:rPr lang="en-US" altLang="en-US" smtClean="0"/>
              <a:pPr/>
              <a:t>49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4" autoUpdateAnimBg="0"/>
      <p:bldP spid="21508" grpId="0" build="p" bldLvl="4" autoUpdateAnimBg="0"/>
      <p:bldP spid="21538" grpId="0" animBg="1"/>
      <p:bldP spid="215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AD33880-E394-4FC9-AFDB-3C3F779845DA}" type="slidenum">
              <a:rPr lang="en-US" altLang="en-US" sz="1400">
                <a:latin typeface="Arial" pitchFamily="34" charset="0"/>
              </a:rPr>
              <a:pPr/>
              <a:t>5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Example of bubble sort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12813" y="1900238"/>
            <a:ext cx="1525587" cy="306387"/>
            <a:chOff x="575" y="1197"/>
            <a:chExt cx="961" cy="193"/>
          </a:xfrm>
        </p:grpSpPr>
        <p:sp>
          <p:nvSpPr>
            <p:cNvPr id="5238" name="AutoShape 4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itchFamily="34" charset="0"/>
                </a:rPr>
                <a:t>7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5239" name="AutoShape 5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2"/>
                  </a:solidFill>
                  <a:latin typeface="Trebuchet MS" pitchFamily="34" charset="0"/>
                </a:rPr>
                <a:t>2</a:t>
              </a: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5240" name="AutoShape 6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rebuchet MS" pitchFamily="34" charset="0"/>
                </a:rPr>
                <a:t>8</a:t>
              </a:r>
              <a:endParaRPr lang="en-US" altLang="en-US"/>
            </a:p>
          </p:txBody>
        </p:sp>
        <p:sp>
          <p:nvSpPr>
            <p:cNvPr id="5241" name="AutoShape 7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rebuchet MS" pitchFamily="34" charset="0"/>
                </a:rPr>
                <a:t>5</a:t>
              </a:r>
              <a:endParaRPr lang="en-US" altLang="en-US"/>
            </a:p>
          </p:txBody>
        </p:sp>
        <p:sp>
          <p:nvSpPr>
            <p:cNvPr id="5242" name="AutoShape 8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dirty="0">
                  <a:latin typeface="Trebuchet MS" pitchFamily="34" charset="0"/>
                </a:rPr>
                <a:t>4</a:t>
              </a:r>
              <a:endParaRPr lang="en-US" altLang="en-US" dirty="0"/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914400" y="2209800"/>
            <a:ext cx="1525588" cy="609600"/>
            <a:chOff x="576" y="1392"/>
            <a:chExt cx="961" cy="384"/>
          </a:xfrm>
        </p:grpSpPr>
        <p:grpSp>
          <p:nvGrpSpPr>
            <p:cNvPr id="5229" name="Group 16"/>
            <p:cNvGrpSpPr>
              <a:grpSpLocks/>
            </p:cNvGrpSpPr>
            <p:nvPr/>
          </p:nvGrpSpPr>
          <p:grpSpPr bwMode="auto">
            <a:xfrm>
              <a:off x="576" y="1583"/>
              <a:ext cx="961" cy="193"/>
              <a:chOff x="575" y="1197"/>
              <a:chExt cx="961" cy="193"/>
            </a:xfrm>
          </p:grpSpPr>
          <p:sp>
            <p:nvSpPr>
              <p:cNvPr id="5233" name="AutoShape 17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rebuchet MS" pitchFamily="34" charset="0"/>
                  </a:rPr>
                  <a:t>2</a:t>
                </a:r>
                <a:endParaRPr lang="en-US" altLang="en-US"/>
              </a:p>
            </p:txBody>
          </p:sp>
          <p:sp>
            <p:nvSpPr>
              <p:cNvPr id="5234" name="AutoShape 18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itchFamily="34" charset="0"/>
                  </a:rPr>
                  <a:t>7</a:t>
                </a:r>
              </a:p>
            </p:txBody>
          </p:sp>
          <p:sp>
            <p:nvSpPr>
              <p:cNvPr id="5235" name="AutoShape 19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tx2"/>
                    </a:solidFill>
                    <a:latin typeface="Trebuchet MS" pitchFamily="34" charset="0"/>
                  </a:rPr>
                  <a:t>8</a:t>
                </a:r>
              </a:p>
            </p:txBody>
          </p:sp>
          <p:sp>
            <p:nvSpPr>
              <p:cNvPr id="5236" name="AutoShape 20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rebuchet MS" pitchFamily="34" charset="0"/>
                  </a:rPr>
                  <a:t>5</a:t>
                </a:r>
                <a:endParaRPr lang="en-US" altLang="en-US"/>
              </a:p>
            </p:txBody>
          </p:sp>
          <p:sp>
            <p:nvSpPr>
              <p:cNvPr id="5237" name="AutoShape 21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rebuchet MS" pitchFamily="34" charset="0"/>
                  </a:rPr>
                  <a:t>4</a:t>
                </a:r>
                <a:endParaRPr lang="en-US" altLang="en-US"/>
              </a:p>
            </p:txBody>
          </p:sp>
        </p:grpSp>
        <p:grpSp>
          <p:nvGrpSpPr>
            <p:cNvPr id="5230" name="Group 63"/>
            <p:cNvGrpSpPr>
              <a:grpSpLocks/>
            </p:cNvGrpSpPr>
            <p:nvPr/>
          </p:nvGrpSpPr>
          <p:grpSpPr bwMode="auto">
            <a:xfrm>
              <a:off x="624" y="1392"/>
              <a:ext cx="240" cy="192"/>
              <a:chOff x="624" y="1392"/>
              <a:chExt cx="240" cy="192"/>
            </a:xfrm>
          </p:grpSpPr>
          <p:sp>
            <p:nvSpPr>
              <p:cNvPr id="5231" name="Line 52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232" name="Line 53"/>
              <p:cNvSpPr>
                <a:spLocks noChangeShapeType="1"/>
              </p:cNvSpPr>
              <p:nvPr/>
            </p:nvSpPr>
            <p:spPr bwMode="auto">
              <a:xfrm flipH="1">
                <a:off x="624" y="1393"/>
                <a:ext cx="240" cy="19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914400" y="2819400"/>
            <a:ext cx="1525588" cy="609600"/>
            <a:chOff x="576" y="1776"/>
            <a:chExt cx="961" cy="384"/>
          </a:xfrm>
        </p:grpSpPr>
        <p:grpSp>
          <p:nvGrpSpPr>
            <p:cNvPr id="5220" name="Group 28"/>
            <p:cNvGrpSpPr>
              <a:grpSpLocks/>
            </p:cNvGrpSpPr>
            <p:nvPr/>
          </p:nvGrpSpPr>
          <p:grpSpPr bwMode="auto">
            <a:xfrm>
              <a:off x="576" y="1967"/>
              <a:ext cx="961" cy="193"/>
              <a:chOff x="575" y="1197"/>
              <a:chExt cx="961" cy="193"/>
            </a:xfrm>
          </p:grpSpPr>
          <p:sp>
            <p:nvSpPr>
              <p:cNvPr id="5224" name="AutoShape 29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rebuchet MS" pitchFamily="34" charset="0"/>
                  </a:rPr>
                  <a:t>2</a:t>
                </a:r>
                <a:endParaRPr lang="en-US" altLang="en-US"/>
              </a:p>
            </p:txBody>
          </p:sp>
          <p:sp>
            <p:nvSpPr>
              <p:cNvPr id="5225" name="AutoShape 30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rebuchet MS" pitchFamily="34" charset="0"/>
                  </a:rPr>
                  <a:t>7</a:t>
                </a:r>
              </a:p>
            </p:txBody>
          </p:sp>
          <p:sp>
            <p:nvSpPr>
              <p:cNvPr id="5226" name="AutoShape 31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itchFamily="34" charset="0"/>
                  </a:rPr>
                  <a:t>8</a:t>
                </a:r>
              </a:p>
            </p:txBody>
          </p:sp>
          <p:sp>
            <p:nvSpPr>
              <p:cNvPr id="5227" name="AutoShape 32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tx2"/>
                    </a:solidFill>
                    <a:latin typeface="Trebuchet MS" pitchFamily="34" charset="0"/>
                  </a:rPr>
                  <a:t>5</a:t>
                </a:r>
              </a:p>
            </p:txBody>
          </p:sp>
          <p:sp>
            <p:nvSpPr>
              <p:cNvPr id="5228" name="AutoShape 33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rebuchet MS" pitchFamily="34" charset="0"/>
                  </a:rPr>
                  <a:t>4</a:t>
                </a:r>
                <a:endParaRPr lang="en-US" altLang="en-US"/>
              </a:p>
            </p:txBody>
          </p:sp>
        </p:grpSp>
        <p:grpSp>
          <p:nvGrpSpPr>
            <p:cNvPr id="5221" name="Group 64"/>
            <p:cNvGrpSpPr>
              <a:grpSpLocks/>
            </p:cNvGrpSpPr>
            <p:nvPr/>
          </p:nvGrpSpPr>
          <p:grpSpPr bwMode="auto">
            <a:xfrm>
              <a:off x="864" y="1776"/>
              <a:ext cx="192" cy="192"/>
              <a:chOff x="864" y="1776"/>
              <a:chExt cx="192" cy="192"/>
            </a:xfrm>
          </p:grpSpPr>
          <p:sp>
            <p:nvSpPr>
              <p:cNvPr id="5222" name="Line 61"/>
              <p:cNvSpPr>
                <a:spLocks noChangeShapeType="1"/>
              </p:cNvSpPr>
              <p:nvPr/>
            </p:nvSpPr>
            <p:spPr bwMode="auto">
              <a:xfrm>
                <a:off x="864" y="1776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223" name="Line 62"/>
              <p:cNvSpPr>
                <a:spLocks noChangeShapeType="1"/>
              </p:cNvSpPr>
              <p:nvPr/>
            </p:nvSpPr>
            <p:spPr bwMode="auto">
              <a:xfrm>
                <a:off x="1056" y="1776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914400" y="3429000"/>
            <a:ext cx="1525588" cy="609600"/>
            <a:chOff x="576" y="2160"/>
            <a:chExt cx="961" cy="384"/>
          </a:xfrm>
        </p:grpSpPr>
        <p:grpSp>
          <p:nvGrpSpPr>
            <p:cNvPr id="5211" name="Group 34"/>
            <p:cNvGrpSpPr>
              <a:grpSpLocks/>
            </p:cNvGrpSpPr>
            <p:nvPr/>
          </p:nvGrpSpPr>
          <p:grpSpPr bwMode="auto">
            <a:xfrm>
              <a:off x="576" y="2351"/>
              <a:ext cx="961" cy="193"/>
              <a:chOff x="575" y="1197"/>
              <a:chExt cx="961" cy="193"/>
            </a:xfrm>
          </p:grpSpPr>
          <p:sp>
            <p:nvSpPr>
              <p:cNvPr id="5215" name="AutoShape 35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rebuchet MS" pitchFamily="34" charset="0"/>
                  </a:rPr>
                  <a:t>2</a:t>
                </a:r>
                <a:endParaRPr lang="en-US" altLang="en-US"/>
              </a:p>
            </p:txBody>
          </p:sp>
          <p:sp>
            <p:nvSpPr>
              <p:cNvPr id="5216" name="AutoShape 36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rebuchet MS" pitchFamily="34" charset="0"/>
                  </a:rPr>
                  <a:t>7</a:t>
                </a:r>
                <a:endParaRPr lang="en-US" altLang="en-US">
                  <a:solidFill>
                    <a:srgbClr val="00BFFF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217" name="AutoShape 37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rebuchet MS" pitchFamily="34" charset="0"/>
                  </a:rPr>
                  <a:t>5</a:t>
                </a:r>
                <a:endParaRPr lang="en-US" altLang="en-US"/>
              </a:p>
            </p:txBody>
          </p:sp>
          <p:sp>
            <p:nvSpPr>
              <p:cNvPr id="5218" name="AutoShape 38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itchFamily="34" charset="0"/>
                  </a:rPr>
                  <a:t>8</a:t>
                </a:r>
              </a:p>
            </p:txBody>
          </p:sp>
          <p:sp>
            <p:nvSpPr>
              <p:cNvPr id="5219" name="AutoShape 39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tx2"/>
                    </a:solidFill>
                    <a:latin typeface="Trebuchet MS" pitchFamily="34" charset="0"/>
                  </a:rPr>
                  <a:t>4</a:t>
                </a:r>
              </a:p>
            </p:txBody>
          </p:sp>
        </p:grpSp>
        <p:grpSp>
          <p:nvGrpSpPr>
            <p:cNvPr id="5212" name="Group 65"/>
            <p:cNvGrpSpPr>
              <a:grpSpLocks/>
            </p:cNvGrpSpPr>
            <p:nvPr/>
          </p:nvGrpSpPr>
          <p:grpSpPr bwMode="auto">
            <a:xfrm>
              <a:off x="1008" y="2160"/>
              <a:ext cx="240" cy="192"/>
              <a:chOff x="624" y="1392"/>
              <a:chExt cx="240" cy="192"/>
            </a:xfrm>
          </p:grpSpPr>
          <p:sp>
            <p:nvSpPr>
              <p:cNvPr id="5213" name="Line 66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214" name="Line 67"/>
              <p:cNvSpPr>
                <a:spLocks noChangeShapeType="1"/>
              </p:cNvSpPr>
              <p:nvPr/>
            </p:nvSpPr>
            <p:spPr bwMode="auto">
              <a:xfrm flipH="1">
                <a:off x="624" y="1393"/>
                <a:ext cx="240" cy="19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914400" y="4038600"/>
            <a:ext cx="1525588" cy="609600"/>
            <a:chOff x="576" y="2544"/>
            <a:chExt cx="961" cy="384"/>
          </a:xfrm>
        </p:grpSpPr>
        <p:grpSp>
          <p:nvGrpSpPr>
            <p:cNvPr id="5202" name="Group 40"/>
            <p:cNvGrpSpPr>
              <a:grpSpLocks/>
            </p:cNvGrpSpPr>
            <p:nvPr/>
          </p:nvGrpSpPr>
          <p:grpSpPr bwMode="auto">
            <a:xfrm>
              <a:off x="576" y="2735"/>
              <a:ext cx="961" cy="193"/>
              <a:chOff x="575" y="1197"/>
              <a:chExt cx="961" cy="193"/>
            </a:xfrm>
          </p:grpSpPr>
          <p:sp>
            <p:nvSpPr>
              <p:cNvPr id="5206" name="AutoShape 41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rebuchet MS" pitchFamily="34" charset="0"/>
                  </a:rPr>
                  <a:t>2</a:t>
                </a:r>
                <a:endParaRPr lang="en-US" altLang="en-US"/>
              </a:p>
            </p:txBody>
          </p:sp>
          <p:sp>
            <p:nvSpPr>
              <p:cNvPr id="5207" name="AutoShape 42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rebuchet MS" pitchFamily="34" charset="0"/>
                  </a:rPr>
                  <a:t>7</a:t>
                </a:r>
                <a:endParaRPr lang="en-US" altLang="en-US">
                  <a:solidFill>
                    <a:srgbClr val="00BFFF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208" name="AutoShape 43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rebuchet MS" pitchFamily="34" charset="0"/>
                  </a:rPr>
                  <a:t>5</a:t>
                </a:r>
                <a:endParaRPr lang="en-US" altLang="en-US"/>
              </a:p>
            </p:txBody>
          </p:sp>
          <p:sp>
            <p:nvSpPr>
              <p:cNvPr id="5209" name="AutoShape 44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rebuchet MS" pitchFamily="34" charset="0"/>
                  </a:rPr>
                  <a:t>4</a:t>
                </a:r>
              </a:p>
            </p:txBody>
          </p:sp>
          <p:sp>
            <p:nvSpPr>
              <p:cNvPr id="5210" name="AutoShape 45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rgbClr val="00B050"/>
                    </a:solidFill>
                    <a:latin typeface="Trebuchet MS" pitchFamily="34" charset="0"/>
                  </a:rPr>
                  <a:t>8</a:t>
                </a:r>
              </a:p>
            </p:txBody>
          </p:sp>
        </p:grpSp>
        <p:grpSp>
          <p:nvGrpSpPr>
            <p:cNvPr id="5203" name="Group 68"/>
            <p:cNvGrpSpPr>
              <a:grpSpLocks/>
            </p:cNvGrpSpPr>
            <p:nvPr/>
          </p:nvGrpSpPr>
          <p:grpSpPr bwMode="auto">
            <a:xfrm>
              <a:off x="1200" y="2544"/>
              <a:ext cx="240" cy="192"/>
              <a:chOff x="624" y="1392"/>
              <a:chExt cx="240" cy="192"/>
            </a:xfrm>
          </p:grpSpPr>
          <p:sp>
            <p:nvSpPr>
              <p:cNvPr id="5204" name="Line 69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205" name="Line 70"/>
              <p:cNvSpPr>
                <a:spLocks noChangeShapeType="1"/>
              </p:cNvSpPr>
              <p:nvPr/>
            </p:nvSpPr>
            <p:spPr bwMode="auto">
              <a:xfrm flipH="1">
                <a:off x="624" y="1393"/>
                <a:ext cx="240" cy="19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5" name="Group 122"/>
          <p:cNvGrpSpPr>
            <a:grpSpLocks/>
          </p:cNvGrpSpPr>
          <p:nvPr/>
        </p:nvGrpSpPr>
        <p:grpSpPr bwMode="auto">
          <a:xfrm>
            <a:off x="2894013" y="1903413"/>
            <a:ext cx="1525587" cy="306387"/>
            <a:chOff x="575" y="1197"/>
            <a:chExt cx="961" cy="193"/>
          </a:xfrm>
        </p:grpSpPr>
        <p:sp>
          <p:nvSpPr>
            <p:cNvPr id="5197" name="AutoShape 123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5198" name="AutoShape 124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2"/>
                  </a:solidFill>
                  <a:latin typeface="Trebuchet MS" pitchFamily="34" charset="0"/>
                </a:rPr>
                <a:t>7</a:t>
              </a:r>
            </a:p>
          </p:txBody>
        </p:sp>
        <p:sp>
          <p:nvSpPr>
            <p:cNvPr id="5199" name="AutoShape 125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rebuchet MS" pitchFamily="34" charset="0"/>
                </a:rPr>
                <a:t>5</a:t>
              </a:r>
              <a:endParaRPr lang="en-US" altLang="en-US"/>
            </a:p>
          </p:txBody>
        </p:sp>
        <p:sp>
          <p:nvSpPr>
            <p:cNvPr id="5200" name="AutoShape 126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rebuchet MS" pitchFamily="34" charset="0"/>
                </a:rPr>
                <a:t>4</a:t>
              </a:r>
            </a:p>
          </p:txBody>
        </p:sp>
        <p:sp>
          <p:nvSpPr>
            <p:cNvPr id="5201" name="AutoShape 127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B050"/>
                  </a:solidFill>
                  <a:latin typeface="Trebuchet MS" pitchFamily="34" charset="0"/>
                </a:rPr>
                <a:t>8</a:t>
              </a:r>
            </a:p>
          </p:txBody>
        </p:sp>
      </p:grpSp>
      <p:grpSp>
        <p:nvGrpSpPr>
          <p:cNvPr id="16" name="Group 194"/>
          <p:cNvGrpSpPr>
            <a:grpSpLocks/>
          </p:cNvGrpSpPr>
          <p:nvPr/>
        </p:nvGrpSpPr>
        <p:grpSpPr bwMode="auto">
          <a:xfrm>
            <a:off x="2895600" y="2819400"/>
            <a:ext cx="1525588" cy="609600"/>
            <a:chOff x="1824" y="1776"/>
            <a:chExt cx="961" cy="384"/>
          </a:xfrm>
        </p:grpSpPr>
        <p:grpSp>
          <p:nvGrpSpPr>
            <p:cNvPr id="5189" name="Group 137"/>
            <p:cNvGrpSpPr>
              <a:grpSpLocks/>
            </p:cNvGrpSpPr>
            <p:nvPr/>
          </p:nvGrpSpPr>
          <p:grpSpPr bwMode="auto">
            <a:xfrm>
              <a:off x="1824" y="1967"/>
              <a:ext cx="961" cy="193"/>
              <a:chOff x="575" y="1197"/>
              <a:chExt cx="961" cy="193"/>
            </a:xfrm>
          </p:grpSpPr>
          <p:sp>
            <p:nvSpPr>
              <p:cNvPr id="5192" name="AutoShape 138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rebuchet MS" pitchFamily="34" charset="0"/>
                  </a:rPr>
                  <a:t>2</a:t>
                </a:r>
                <a:endParaRPr lang="en-US" altLang="en-US"/>
              </a:p>
            </p:txBody>
          </p:sp>
          <p:sp>
            <p:nvSpPr>
              <p:cNvPr id="5193" name="AutoShape 139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rebuchet MS" pitchFamily="34" charset="0"/>
                  </a:rPr>
                  <a:t>5</a:t>
                </a:r>
                <a:endParaRPr lang="en-US" altLang="en-US">
                  <a:solidFill>
                    <a:srgbClr val="00BFFF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194" name="AutoShape 140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itchFamily="34" charset="0"/>
                  </a:rPr>
                  <a:t>7</a:t>
                </a:r>
              </a:p>
            </p:txBody>
          </p:sp>
          <p:sp>
            <p:nvSpPr>
              <p:cNvPr id="5195" name="AutoShape 141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tx2"/>
                    </a:solidFill>
                    <a:latin typeface="Trebuchet MS" pitchFamily="34" charset="0"/>
                  </a:rPr>
                  <a:t>4</a:t>
                </a:r>
              </a:p>
            </p:txBody>
          </p:sp>
          <p:sp>
            <p:nvSpPr>
              <p:cNvPr id="5196" name="AutoShape 142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rgbClr val="00B050"/>
                    </a:solidFill>
                    <a:latin typeface="Trebuchet MS" pitchFamily="34" charset="0"/>
                  </a:rPr>
                  <a:t>8</a:t>
                </a:r>
              </a:p>
            </p:txBody>
          </p:sp>
        </p:grpSp>
        <p:sp>
          <p:nvSpPr>
            <p:cNvPr id="5190" name="Line 153"/>
            <p:cNvSpPr>
              <a:spLocks noChangeShapeType="1"/>
            </p:cNvSpPr>
            <p:nvPr/>
          </p:nvSpPr>
          <p:spPr bwMode="auto">
            <a:xfrm>
              <a:off x="2109" y="1777"/>
              <a:ext cx="190" cy="1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91" name="Line 154"/>
            <p:cNvSpPr>
              <a:spLocks noChangeShapeType="1"/>
            </p:cNvSpPr>
            <p:nvPr/>
          </p:nvSpPr>
          <p:spPr bwMode="auto">
            <a:xfrm flipH="1">
              <a:off x="2064" y="1776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8" name="Group 195"/>
          <p:cNvGrpSpPr>
            <a:grpSpLocks/>
          </p:cNvGrpSpPr>
          <p:nvPr/>
        </p:nvGrpSpPr>
        <p:grpSpPr bwMode="auto">
          <a:xfrm>
            <a:off x="2895600" y="3429000"/>
            <a:ext cx="1525588" cy="609600"/>
            <a:chOff x="1824" y="2160"/>
            <a:chExt cx="961" cy="384"/>
          </a:xfrm>
        </p:grpSpPr>
        <p:grpSp>
          <p:nvGrpSpPr>
            <p:cNvPr id="5181" name="Group 143"/>
            <p:cNvGrpSpPr>
              <a:grpSpLocks/>
            </p:cNvGrpSpPr>
            <p:nvPr/>
          </p:nvGrpSpPr>
          <p:grpSpPr bwMode="auto">
            <a:xfrm>
              <a:off x="1824" y="2351"/>
              <a:ext cx="961" cy="193"/>
              <a:chOff x="575" y="1197"/>
              <a:chExt cx="961" cy="193"/>
            </a:xfrm>
          </p:grpSpPr>
          <p:sp>
            <p:nvSpPr>
              <p:cNvPr id="5184" name="AutoShape 144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rebuchet MS" pitchFamily="34" charset="0"/>
                  </a:rPr>
                  <a:t>2</a:t>
                </a:r>
                <a:endParaRPr lang="en-US" altLang="en-US"/>
              </a:p>
            </p:txBody>
          </p:sp>
          <p:sp>
            <p:nvSpPr>
              <p:cNvPr id="5185" name="AutoShape 145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rebuchet MS" pitchFamily="34" charset="0"/>
                  </a:rPr>
                  <a:t>5</a:t>
                </a:r>
                <a:endParaRPr lang="en-US" altLang="en-US">
                  <a:solidFill>
                    <a:srgbClr val="00BFFF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186" name="AutoShape 146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rebuchet MS" pitchFamily="34" charset="0"/>
                  </a:rPr>
                  <a:t>4</a:t>
                </a:r>
                <a:endParaRPr lang="en-US" altLang="en-US"/>
              </a:p>
            </p:txBody>
          </p:sp>
          <p:sp>
            <p:nvSpPr>
              <p:cNvPr id="5187" name="AutoShape 147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rgbClr val="00B050"/>
                    </a:solidFill>
                    <a:latin typeface="Trebuchet MS" pitchFamily="34" charset="0"/>
                  </a:rPr>
                  <a:t>7</a:t>
                </a:r>
              </a:p>
            </p:txBody>
          </p:sp>
          <p:sp>
            <p:nvSpPr>
              <p:cNvPr id="5188" name="AutoShape 148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rgbClr val="00B050"/>
                    </a:solidFill>
                    <a:latin typeface="Trebuchet MS" pitchFamily="34" charset="0"/>
                  </a:rPr>
                  <a:t>8</a:t>
                </a:r>
              </a:p>
            </p:txBody>
          </p:sp>
        </p:grpSp>
        <p:sp>
          <p:nvSpPr>
            <p:cNvPr id="5182" name="Line 155"/>
            <p:cNvSpPr>
              <a:spLocks noChangeShapeType="1"/>
            </p:cNvSpPr>
            <p:nvPr/>
          </p:nvSpPr>
          <p:spPr bwMode="auto">
            <a:xfrm>
              <a:off x="2301" y="2161"/>
              <a:ext cx="190" cy="1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83" name="Line 156"/>
            <p:cNvSpPr>
              <a:spLocks noChangeShapeType="1"/>
            </p:cNvSpPr>
            <p:nvPr/>
          </p:nvSpPr>
          <p:spPr bwMode="auto">
            <a:xfrm flipH="1">
              <a:off x="2256" y="2160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0" name="Group 193"/>
          <p:cNvGrpSpPr>
            <a:grpSpLocks/>
          </p:cNvGrpSpPr>
          <p:nvPr/>
        </p:nvGrpSpPr>
        <p:grpSpPr bwMode="auto">
          <a:xfrm>
            <a:off x="2895600" y="2209800"/>
            <a:ext cx="1525588" cy="609600"/>
            <a:chOff x="1824" y="1392"/>
            <a:chExt cx="961" cy="384"/>
          </a:xfrm>
        </p:grpSpPr>
        <p:grpSp>
          <p:nvGrpSpPr>
            <p:cNvPr id="5173" name="Group 131"/>
            <p:cNvGrpSpPr>
              <a:grpSpLocks/>
            </p:cNvGrpSpPr>
            <p:nvPr/>
          </p:nvGrpSpPr>
          <p:grpSpPr bwMode="auto">
            <a:xfrm>
              <a:off x="1824" y="1583"/>
              <a:ext cx="961" cy="193"/>
              <a:chOff x="575" y="1197"/>
              <a:chExt cx="961" cy="193"/>
            </a:xfrm>
          </p:grpSpPr>
          <p:sp>
            <p:nvSpPr>
              <p:cNvPr id="5176" name="AutoShape 132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rebuchet MS" pitchFamily="34" charset="0"/>
                  </a:rPr>
                  <a:t>2</a:t>
                </a:r>
                <a:endParaRPr lang="en-US" altLang="en-US"/>
              </a:p>
            </p:txBody>
          </p:sp>
          <p:sp>
            <p:nvSpPr>
              <p:cNvPr id="5177" name="AutoShape 133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itchFamily="34" charset="0"/>
                  </a:rPr>
                  <a:t>7</a:t>
                </a:r>
              </a:p>
            </p:txBody>
          </p:sp>
          <p:sp>
            <p:nvSpPr>
              <p:cNvPr id="5178" name="AutoShape 134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tx2"/>
                    </a:solidFill>
                    <a:latin typeface="Trebuchet MS" pitchFamily="34" charset="0"/>
                  </a:rPr>
                  <a:t>5</a:t>
                </a:r>
              </a:p>
            </p:txBody>
          </p:sp>
          <p:sp>
            <p:nvSpPr>
              <p:cNvPr id="5179" name="AutoShape 135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rebuchet MS" pitchFamily="34" charset="0"/>
                  </a:rPr>
                  <a:t>4</a:t>
                </a:r>
              </a:p>
            </p:txBody>
          </p:sp>
          <p:sp>
            <p:nvSpPr>
              <p:cNvPr id="5180" name="AutoShape 136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rgbClr val="00B050"/>
                    </a:solidFill>
                    <a:latin typeface="Trebuchet MS" pitchFamily="34" charset="0"/>
                  </a:rPr>
                  <a:t>8</a:t>
                </a:r>
              </a:p>
            </p:txBody>
          </p:sp>
        </p:grpSp>
        <p:sp>
          <p:nvSpPr>
            <p:cNvPr id="5174" name="Line 157"/>
            <p:cNvSpPr>
              <a:spLocks noChangeShapeType="1"/>
            </p:cNvSpPr>
            <p:nvPr/>
          </p:nvSpPr>
          <p:spPr bwMode="auto">
            <a:xfrm>
              <a:off x="1920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75" name="Line 158"/>
            <p:cNvSpPr>
              <a:spLocks noChangeShapeType="1"/>
            </p:cNvSpPr>
            <p:nvPr/>
          </p:nvSpPr>
          <p:spPr bwMode="auto">
            <a:xfrm>
              <a:off x="2112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4951413" y="1905000"/>
            <a:ext cx="1525587" cy="306388"/>
            <a:chOff x="3119" y="1200"/>
            <a:chExt cx="961" cy="193"/>
          </a:xfrm>
        </p:grpSpPr>
        <p:sp>
          <p:nvSpPr>
            <p:cNvPr id="5168" name="AutoShape 160"/>
            <p:cNvSpPr>
              <a:spLocks noChangeArrowheads="1"/>
            </p:cNvSpPr>
            <p:nvPr/>
          </p:nvSpPr>
          <p:spPr bwMode="auto">
            <a:xfrm>
              <a:off x="311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5169" name="AutoShape 161"/>
            <p:cNvSpPr>
              <a:spLocks noChangeArrowheads="1"/>
            </p:cNvSpPr>
            <p:nvPr/>
          </p:nvSpPr>
          <p:spPr bwMode="auto">
            <a:xfrm>
              <a:off x="3311" y="1203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2"/>
                  </a:solidFill>
                  <a:latin typeface="Trebuchet MS" pitchFamily="34" charset="0"/>
                </a:rPr>
                <a:t>5</a:t>
              </a:r>
            </a:p>
          </p:txBody>
        </p:sp>
        <p:sp>
          <p:nvSpPr>
            <p:cNvPr id="5170" name="AutoShape 162"/>
            <p:cNvSpPr>
              <a:spLocks noChangeArrowheads="1"/>
            </p:cNvSpPr>
            <p:nvPr/>
          </p:nvSpPr>
          <p:spPr bwMode="auto">
            <a:xfrm>
              <a:off x="3503" y="1203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rebuchet MS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5171" name="AutoShape 163"/>
            <p:cNvSpPr>
              <a:spLocks noChangeArrowheads="1"/>
            </p:cNvSpPr>
            <p:nvPr/>
          </p:nvSpPr>
          <p:spPr bwMode="auto">
            <a:xfrm>
              <a:off x="3695" y="1203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B050"/>
                  </a:solidFill>
                  <a:latin typeface="Trebuchet MS" pitchFamily="34" charset="0"/>
                </a:rPr>
                <a:t>7</a:t>
              </a:r>
            </a:p>
          </p:txBody>
        </p:sp>
        <p:sp>
          <p:nvSpPr>
            <p:cNvPr id="5172" name="AutoShape 164"/>
            <p:cNvSpPr>
              <a:spLocks noChangeArrowheads="1"/>
            </p:cNvSpPr>
            <p:nvPr/>
          </p:nvSpPr>
          <p:spPr bwMode="auto">
            <a:xfrm>
              <a:off x="3887" y="1203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B050"/>
                  </a:solidFill>
                  <a:latin typeface="Trebuchet MS" pitchFamily="34" charset="0"/>
                </a:rPr>
                <a:t>8</a:t>
              </a:r>
            </a:p>
          </p:txBody>
        </p:sp>
      </p:grpSp>
      <p:grpSp>
        <p:nvGrpSpPr>
          <p:cNvPr id="23" name="Group 198"/>
          <p:cNvGrpSpPr>
            <a:grpSpLocks/>
          </p:cNvGrpSpPr>
          <p:nvPr/>
        </p:nvGrpSpPr>
        <p:grpSpPr bwMode="auto">
          <a:xfrm>
            <a:off x="4953000" y="2817813"/>
            <a:ext cx="1525588" cy="611187"/>
            <a:chOff x="3120" y="1775"/>
            <a:chExt cx="961" cy="385"/>
          </a:xfrm>
        </p:grpSpPr>
        <p:sp>
          <p:nvSpPr>
            <p:cNvPr id="5160" name="Line 151"/>
            <p:cNvSpPr>
              <a:spLocks noChangeShapeType="1"/>
            </p:cNvSpPr>
            <p:nvPr/>
          </p:nvSpPr>
          <p:spPr bwMode="auto">
            <a:xfrm>
              <a:off x="3408" y="1776"/>
              <a:ext cx="190" cy="1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61" name="Line 152"/>
            <p:cNvSpPr>
              <a:spLocks noChangeShapeType="1"/>
            </p:cNvSpPr>
            <p:nvPr/>
          </p:nvSpPr>
          <p:spPr bwMode="auto">
            <a:xfrm flipH="1">
              <a:off x="3363" y="1775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162" name="Group 171"/>
            <p:cNvGrpSpPr>
              <a:grpSpLocks/>
            </p:cNvGrpSpPr>
            <p:nvPr/>
          </p:nvGrpSpPr>
          <p:grpSpPr bwMode="auto">
            <a:xfrm>
              <a:off x="3120" y="1967"/>
              <a:ext cx="961" cy="193"/>
              <a:chOff x="575" y="1197"/>
              <a:chExt cx="961" cy="193"/>
            </a:xfrm>
          </p:grpSpPr>
          <p:sp>
            <p:nvSpPr>
              <p:cNvPr id="5163" name="AutoShape 172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rebuchet MS" pitchFamily="34" charset="0"/>
                  </a:rPr>
                  <a:t>2</a:t>
                </a:r>
                <a:endParaRPr lang="en-US" altLang="en-US"/>
              </a:p>
            </p:txBody>
          </p:sp>
          <p:sp>
            <p:nvSpPr>
              <p:cNvPr id="5164" name="AutoShape 173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rebuchet MS" pitchFamily="34" charset="0"/>
                  </a:rPr>
                  <a:t>4</a:t>
                </a:r>
              </a:p>
            </p:txBody>
          </p:sp>
          <p:sp>
            <p:nvSpPr>
              <p:cNvPr id="5165" name="AutoShape 174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rgbClr val="00B050"/>
                    </a:solidFill>
                    <a:latin typeface="Trebuchet MS" pitchFamily="34" charset="0"/>
                  </a:rPr>
                  <a:t>5</a:t>
                </a:r>
              </a:p>
            </p:txBody>
          </p:sp>
          <p:sp>
            <p:nvSpPr>
              <p:cNvPr id="5166" name="AutoShape 175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rgbClr val="00B050"/>
                    </a:solidFill>
                    <a:latin typeface="Trebuchet MS" pitchFamily="34" charset="0"/>
                  </a:rPr>
                  <a:t>7</a:t>
                </a:r>
              </a:p>
            </p:txBody>
          </p:sp>
          <p:sp>
            <p:nvSpPr>
              <p:cNvPr id="5167" name="AutoShape 176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rgbClr val="00B050"/>
                    </a:solidFill>
                    <a:latin typeface="Trebuchet MS" pitchFamily="34" charset="0"/>
                  </a:rPr>
                  <a:t>8</a:t>
                </a:r>
              </a:p>
            </p:txBody>
          </p:sp>
        </p:grpSp>
      </p:grpSp>
      <p:grpSp>
        <p:nvGrpSpPr>
          <p:cNvPr id="25" name="Group 197"/>
          <p:cNvGrpSpPr>
            <a:grpSpLocks/>
          </p:cNvGrpSpPr>
          <p:nvPr/>
        </p:nvGrpSpPr>
        <p:grpSpPr bwMode="auto">
          <a:xfrm>
            <a:off x="4953000" y="2209800"/>
            <a:ext cx="1525588" cy="609600"/>
            <a:chOff x="3120" y="1392"/>
            <a:chExt cx="961" cy="384"/>
          </a:xfrm>
        </p:grpSpPr>
        <p:grpSp>
          <p:nvGrpSpPr>
            <p:cNvPr id="5152" name="Group 165"/>
            <p:cNvGrpSpPr>
              <a:grpSpLocks/>
            </p:cNvGrpSpPr>
            <p:nvPr/>
          </p:nvGrpSpPr>
          <p:grpSpPr bwMode="auto">
            <a:xfrm>
              <a:off x="3120" y="1583"/>
              <a:ext cx="961" cy="193"/>
              <a:chOff x="575" y="1197"/>
              <a:chExt cx="961" cy="193"/>
            </a:xfrm>
          </p:grpSpPr>
          <p:sp>
            <p:nvSpPr>
              <p:cNvPr id="5155" name="AutoShape 166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rebuchet MS" pitchFamily="34" charset="0"/>
                  </a:rPr>
                  <a:t>2</a:t>
                </a:r>
                <a:endParaRPr lang="en-US" altLang="en-US"/>
              </a:p>
            </p:txBody>
          </p:sp>
          <p:sp>
            <p:nvSpPr>
              <p:cNvPr id="5156" name="AutoShape 167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accent2"/>
                    </a:solidFill>
                    <a:latin typeface="Trebuchet MS" pitchFamily="34" charset="0"/>
                  </a:rPr>
                  <a:t>5</a:t>
                </a:r>
              </a:p>
            </p:txBody>
          </p:sp>
          <p:sp>
            <p:nvSpPr>
              <p:cNvPr id="5157" name="AutoShape 168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tx2"/>
                    </a:solidFill>
                    <a:latin typeface="Trebuchet MS" pitchFamily="34" charset="0"/>
                  </a:rPr>
                  <a:t>4</a:t>
                </a:r>
              </a:p>
            </p:txBody>
          </p:sp>
          <p:sp>
            <p:nvSpPr>
              <p:cNvPr id="5158" name="AutoShape 169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rgbClr val="00B050"/>
                    </a:solidFill>
                    <a:latin typeface="Trebuchet MS" pitchFamily="34" charset="0"/>
                  </a:rPr>
                  <a:t>7</a:t>
                </a:r>
              </a:p>
            </p:txBody>
          </p:sp>
          <p:sp>
            <p:nvSpPr>
              <p:cNvPr id="5159" name="AutoShape 170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rgbClr val="00B050"/>
                    </a:solidFill>
                    <a:latin typeface="Trebuchet MS" pitchFamily="34" charset="0"/>
                  </a:rPr>
                  <a:t>8</a:t>
                </a:r>
              </a:p>
            </p:txBody>
          </p:sp>
        </p:grpSp>
        <p:sp>
          <p:nvSpPr>
            <p:cNvPr id="5153" name="Line 177"/>
            <p:cNvSpPr>
              <a:spLocks noChangeShapeType="1"/>
            </p:cNvSpPr>
            <p:nvPr/>
          </p:nvSpPr>
          <p:spPr bwMode="auto">
            <a:xfrm>
              <a:off x="3216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4" name="Line 178"/>
            <p:cNvSpPr>
              <a:spLocks noChangeShapeType="1"/>
            </p:cNvSpPr>
            <p:nvPr/>
          </p:nvSpPr>
          <p:spPr bwMode="auto">
            <a:xfrm>
              <a:off x="3408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7" name="Group 179"/>
          <p:cNvGrpSpPr>
            <a:grpSpLocks/>
          </p:cNvGrpSpPr>
          <p:nvPr/>
        </p:nvGrpSpPr>
        <p:grpSpPr bwMode="auto">
          <a:xfrm>
            <a:off x="6932613" y="1905000"/>
            <a:ext cx="1525587" cy="306388"/>
            <a:chOff x="575" y="1197"/>
            <a:chExt cx="961" cy="193"/>
          </a:xfrm>
        </p:grpSpPr>
        <p:sp>
          <p:nvSpPr>
            <p:cNvPr id="5147" name="AutoShape 180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5148" name="AutoShape 181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2"/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5149" name="AutoShape 182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B050"/>
                  </a:solidFill>
                  <a:latin typeface="Trebuchet MS" pitchFamily="34" charset="0"/>
                </a:rPr>
                <a:t>5</a:t>
              </a:r>
            </a:p>
          </p:txBody>
        </p:sp>
        <p:sp>
          <p:nvSpPr>
            <p:cNvPr id="5150" name="AutoShape 183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B050"/>
                  </a:solidFill>
                  <a:latin typeface="Trebuchet MS" pitchFamily="34" charset="0"/>
                </a:rPr>
                <a:t>7</a:t>
              </a:r>
            </a:p>
          </p:txBody>
        </p:sp>
        <p:sp>
          <p:nvSpPr>
            <p:cNvPr id="5151" name="AutoShape 184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B050"/>
                  </a:solidFill>
                  <a:latin typeface="Trebuchet MS" pitchFamily="34" charset="0"/>
                </a:rPr>
                <a:t>8</a:t>
              </a:r>
            </a:p>
          </p:txBody>
        </p:sp>
      </p:grpSp>
      <p:grpSp>
        <p:nvGrpSpPr>
          <p:cNvPr id="28" name="Group 199"/>
          <p:cNvGrpSpPr>
            <a:grpSpLocks/>
          </p:cNvGrpSpPr>
          <p:nvPr/>
        </p:nvGrpSpPr>
        <p:grpSpPr bwMode="auto">
          <a:xfrm>
            <a:off x="6934200" y="2209800"/>
            <a:ext cx="1525588" cy="609600"/>
            <a:chOff x="4368" y="1392"/>
            <a:chExt cx="961" cy="384"/>
          </a:xfrm>
        </p:grpSpPr>
        <p:grpSp>
          <p:nvGrpSpPr>
            <p:cNvPr id="5139" name="Group 185"/>
            <p:cNvGrpSpPr>
              <a:grpSpLocks/>
            </p:cNvGrpSpPr>
            <p:nvPr/>
          </p:nvGrpSpPr>
          <p:grpSpPr bwMode="auto">
            <a:xfrm>
              <a:off x="4368" y="1583"/>
              <a:ext cx="961" cy="193"/>
              <a:chOff x="575" y="1197"/>
              <a:chExt cx="961" cy="193"/>
            </a:xfrm>
          </p:grpSpPr>
          <p:sp>
            <p:nvSpPr>
              <p:cNvPr id="5142" name="AutoShape 186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rebuchet MS" pitchFamily="34" charset="0"/>
                  </a:rPr>
                  <a:t>2</a:t>
                </a:r>
                <a:endParaRPr lang="en-US" altLang="en-US"/>
              </a:p>
            </p:txBody>
          </p:sp>
          <p:sp>
            <p:nvSpPr>
              <p:cNvPr id="5143" name="AutoShape 187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rgbClr val="00B050"/>
                    </a:solidFill>
                    <a:latin typeface="Trebuchet MS" pitchFamily="34" charset="0"/>
                  </a:rPr>
                  <a:t>4</a:t>
                </a:r>
              </a:p>
            </p:txBody>
          </p:sp>
          <p:sp>
            <p:nvSpPr>
              <p:cNvPr id="5144" name="AutoShape 188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rgbClr val="00B050"/>
                    </a:solidFill>
                    <a:latin typeface="Trebuchet MS" pitchFamily="34" charset="0"/>
                  </a:rPr>
                  <a:t>5</a:t>
                </a:r>
              </a:p>
            </p:txBody>
          </p:sp>
          <p:sp>
            <p:nvSpPr>
              <p:cNvPr id="5145" name="AutoShape 189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rgbClr val="00B050"/>
                    </a:solidFill>
                    <a:latin typeface="Trebuchet MS" pitchFamily="34" charset="0"/>
                  </a:rPr>
                  <a:t>7</a:t>
                </a:r>
              </a:p>
            </p:txBody>
          </p:sp>
          <p:sp>
            <p:nvSpPr>
              <p:cNvPr id="5146" name="AutoShape 190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rgbClr val="00B050"/>
                    </a:solidFill>
                    <a:latin typeface="Trebuchet MS" pitchFamily="34" charset="0"/>
                  </a:rPr>
                  <a:t>8</a:t>
                </a:r>
              </a:p>
            </p:txBody>
          </p:sp>
        </p:grpSp>
        <p:sp>
          <p:nvSpPr>
            <p:cNvPr id="5140" name="Line 191"/>
            <p:cNvSpPr>
              <a:spLocks noChangeShapeType="1"/>
            </p:cNvSpPr>
            <p:nvPr/>
          </p:nvSpPr>
          <p:spPr bwMode="auto">
            <a:xfrm>
              <a:off x="4464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1" name="Line 192"/>
            <p:cNvSpPr>
              <a:spLocks noChangeShapeType="1"/>
            </p:cNvSpPr>
            <p:nvPr/>
          </p:nvSpPr>
          <p:spPr bwMode="auto">
            <a:xfrm>
              <a:off x="4656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320" name="Text Box 200"/>
          <p:cNvSpPr txBox="1">
            <a:spLocks noChangeArrowheads="1"/>
          </p:cNvSpPr>
          <p:nvPr/>
        </p:nvSpPr>
        <p:spPr bwMode="auto">
          <a:xfrm>
            <a:off x="7315200" y="3048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(done)</a:t>
            </a:r>
          </a:p>
        </p:txBody>
      </p:sp>
      <p:sp>
        <p:nvSpPr>
          <p:cNvPr id="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97886" cy="365125"/>
          </a:xfrm>
        </p:spPr>
        <p:txBody>
          <a:bodyPr/>
          <a:lstStyle/>
          <a:p>
            <a:r>
              <a:rPr lang="en-US" dirty="0"/>
              <a:t>Page </a:t>
            </a:r>
            <a:fld id="{74D28E96-B6BD-144C-8D7A-015BD08E995B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413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0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z="4000" smtClean="0">
                <a:latin typeface="Verdana" pitchFamily="34" charset="0"/>
              </a:rPr>
              <a:t>reHeap</a:t>
            </a:r>
            <a:r>
              <a:rPr lang="en-US" altLang="en-US" smtClean="0"/>
              <a:t> method Cont….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990600"/>
          </a:xfrm>
        </p:spPr>
        <p:txBody>
          <a:bodyPr/>
          <a:lstStyle/>
          <a:p>
            <a:r>
              <a:rPr lang="en-US" altLang="en-US" sz="2400" smtClean="0"/>
              <a:t>Now the left child of the root (still the number </a:t>
            </a:r>
            <a:r>
              <a:rPr lang="en-US" altLang="en-US" sz="2400" smtClean="0">
                <a:solidFill>
                  <a:schemeClr val="accent1"/>
                </a:solidFill>
                <a:latin typeface="Verdana" pitchFamily="34" charset="0"/>
              </a:rPr>
              <a:t>11</a:t>
            </a:r>
            <a:r>
              <a:rPr lang="en-US" altLang="en-US" sz="2400" smtClean="0"/>
              <a:t>) lacks the heap property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5181600"/>
            <a:ext cx="7772400" cy="1487488"/>
          </a:xfrm>
        </p:spPr>
        <p:txBody>
          <a:bodyPr/>
          <a:lstStyle/>
          <a:p>
            <a:r>
              <a:rPr lang="en-US" altLang="en-US" sz="2400" smtClean="0"/>
              <a:t>We can </a:t>
            </a:r>
            <a:r>
              <a:rPr lang="en-US" altLang="en-US" sz="2400" smtClean="0">
                <a:solidFill>
                  <a:schemeClr val="accent1"/>
                </a:solidFill>
                <a:latin typeface="Verdana" pitchFamily="34" charset="0"/>
              </a:rPr>
              <a:t>siftUp()</a:t>
            </a:r>
            <a:r>
              <a:rPr lang="en-US" altLang="en-US" sz="2400" smtClean="0">
                <a:solidFill>
                  <a:schemeClr val="accent1"/>
                </a:solidFill>
              </a:rPr>
              <a:t> </a:t>
            </a:r>
            <a:r>
              <a:rPr lang="en-US" altLang="en-US" sz="2400" smtClean="0"/>
              <a:t>this node</a:t>
            </a:r>
            <a:endParaRPr lang="en-US" altLang="en-US" sz="2400" i="1" smtClean="0"/>
          </a:p>
          <a:p>
            <a:r>
              <a:rPr lang="en-US" altLang="en-US" sz="2400" smtClean="0"/>
              <a:t>After doing this, one and only one of its children may have lost the heap property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75785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75786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75787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75788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9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0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75791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75792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75793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5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75796" name="Oval 17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75797" name="Line 18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75799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75800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solidFill>
                    <a:srgbClr val="FF9999"/>
                  </a:solidFill>
                  <a:latin typeface="Verdana" pitchFamily="34" charset="0"/>
                </a:rPr>
                <a:t>11</a:t>
              </a:r>
            </a:p>
          </p:txBody>
        </p:sp>
        <p:sp>
          <p:nvSpPr>
            <p:cNvPr id="75801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2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3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4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5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6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7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</p:grpSp>
      <p:sp>
        <p:nvSpPr>
          <p:cNvPr id="26653" name="Freeform 29"/>
          <p:cNvSpPr>
            <a:spLocks/>
          </p:cNvSpPr>
          <p:nvPr/>
        </p:nvSpPr>
        <p:spPr bwMode="auto">
          <a:xfrm>
            <a:off x="3190875" y="3071813"/>
            <a:ext cx="523875" cy="652462"/>
          </a:xfrm>
          <a:custGeom>
            <a:avLst/>
            <a:gdLst>
              <a:gd name="T0" fmla="*/ 0 w 330"/>
              <a:gd name="T1" fmla="*/ 2147483647 h 411"/>
              <a:gd name="T2" fmla="*/ 2147483647 w 330"/>
              <a:gd name="T3" fmla="*/ 2147483647 h 411"/>
              <a:gd name="T4" fmla="*/ 2147483647 w 330"/>
              <a:gd name="T5" fmla="*/ 2147483647 h 411"/>
              <a:gd name="T6" fmla="*/ 2147483647 w 330"/>
              <a:gd name="T7" fmla="*/ 2147483647 h 411"/>
              <a:gd name="T8" fmla="*/ 0 60000 65536"/>
              <a:gd name="T9" fmla="*/ 0 60000 65536"/>
              <a:gd name="T10" fmla="*/ 0 60000 65536"/>
              <a:gd name="T11" fmla="*/ 0 60000 65536"/>
              <a:gd name="T12" fmla="*/ 0 w 330"/>
              <a:gd name="T13" fmla="*/ 0 h 411"/>
              <a:gd name="T14" fmla="*/ 330 w 330"/>
              <a:gd name="T15" fmla="*/ 411 h 4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" h="411">
                <a:moveTo>
                  <a:pt x="0" y="3"/>
                </a:moveTo>
                <a:cubicBezTo>
                  <a:pt x="30" y="7"/>
                  <a:pt x="131" y="0"/>
                  <a:pt x="180" y="27"/>
                </a:cubicBezTo>
                <a:cubicBezTo>
                  <a:pt x="229" y="54"/>
                  <a:pt x="269" y="101"/>
                  <a:pt x="294" y="165"/>
                </a:cubicBezTo>
                <a:cubicBezTo>
                  <a:pt x="319" y="229"/>
                  <a:pt x="323" y="360"/>
                  <a:pt x="330" y="411"/>
                </a:cubicBezTo>
              </a:path>
            </a:pathLst>
          </a:custGeom>
          <a:noFill/>
          <a:ln w="15875">
            <a:solidFill>
              <a:srgbClr val="FF9999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6654" name="Freeform 30"/>
          <p:cNvSpPr>
            <a:spLocks/>
          </p:cNvSpPr>
          <p:nvPr/>
        </p:nvSpPr>
        <p:spPr bwMode="auto">
          <a:xfrm>
            <a:off x="2857500" y="3286125"/>
            <a:ext cx="514350" cy="628650"/>
          </a:xfrm>
          <a:custGeom>
            <a:avLst/>
            <a:gdLst>
              <a:gd name="T0" fmla="*/ 2147483647 w 324"/>
              <a:gd name="T1" fmla="*/ 2147483647 h 396"/>
              <a:gd name="T2" fmla="*/ 2147483647 w 324"/>
              <a:gd name="T3" fmla="*/ 2147483647 h 396"/>
              <a:gd name="T4" fmla="*/ 2147483647 w 324"/>
              <a:gd name="T5" fmla="*/ 2147483647 h 396"/>
              <a:gd name="T6" fmla="*/ 2147483647 w 324"/>
              <a:gd name="T7" fmla="*/ 0 h 396"/>
              <a:gd name="T8" fmla="*/ 0 60000 65536"/>
              <a:gd name="T9" fmla="*/ 0 60000 65536"/>
              <a:gd name="T10" fmla="*/ 0 60000 65536"/>
              <a:gd name="T11" fmla="*/ 0 60000 65536"/>
              <a:gd name="T12" fmla="*/ 0 w 324"/>
              <a:gd name="T13" fmla="*/ 0 h 396"/>
              <a:gd name="T14" fmla="*/ 324 w 324"/>
              <a:gd name="T15" fmla="*/ 396 h 3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4" h="396">
                <a:moveTo>
                  <a:pt x="324" y="396"/>
                </a:moveTo>
                <a:cubicBezTo>
                  <a:pt x="296" y="389"/>
                  <a:pt x="206" y="381"/>
                  <a:pt x="156" y="348"/>
                </a:cubicBezTo>
                <a:cubicBezTo>
                  <a:pt x="106" y="315"/>
                  <a:pt x="48" y="256"/>
                  <a:pt x="24" y="198"/>
                </a:cubicBezTo>
                <a:cubicBezTo>
                  <a:pt x="0" y="140"/>
                  <a:pt x="14" y="41"/>
                  <a:pt x="12" y="0"/>
                </a:cubicBezTo>
              </a:path>
            </a:pathLst>
          </a:custGeom>
          <a:noFill/>
          <a:ln w="15875">
            <a:solidFill>
              <a:srgbClr val="FF9999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578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95288" y="64484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7BF2387C-BF77-48B6-9E0C-A2AEDC2E1CD8}" type="slidenum">
              <a:rPr lang="en-US" altLang="en-US" smtClean="0"/>
              <a:pPr/>
              <a:t>50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4" autoUpdateAnimBg="0"/>
      <p:bldP spid="26628" grpId="0" build="p" bldLvl="4" autoUpdateAnimBg="0"/>
      <p:bldP spid="26653" grpId="0" animBg="1"/>
      <p:bldP spid="2665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z="4000" smtClean="0">
                <a:latin typeface="Verdana" pitchFamily="34" charset="0"/>
              </a:rPr>
              <a:t>reHeap</a:t>
            </a:r>
            <a:r>
              <a:rPr lang="en-US" altLang="en-US" smtClean="0"/>
              <a:t> method Cont….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990600"/>
          </a:xfrm>
        </p:spPr>
        <p:txBody>
          <a:bodyPr/>
          <a:lstStyle/>
          <a:p>
            <a:r>
              <a:rPr lang="en-US" altLang="en-US" sz="2400" smtClean="0"/>
              <a:t>Now the right child of the left child of the root (still the number </a:t>
            </a:r>
            <a:r>
              <a:rPr lang="en-US" altLang="en-US" sz="2400" smtClean="0">
                <a:solidFill>
                  <a:schemeClr val="accent1"/>
                </a:solidFill>
                <a:latin typeface="Verdana" pitchFamily="34" charset="0"/>
              </a:rPr>
              <a:t>11</a:t>
            </a:r>
            <a:r>
              <a:rPr lang="en-US" altLang="en-US" sz="2400" smtClean="0"/>
              <a:t>) lacks the heap property: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941888"/>
            <a:ext cx="7772400" cy="1871662"/>
          </a:xfrm>
        </p:spPr>
        <p:txBody>
          <a:bodyPr/>
          <a:lstStyle/>
          <a:p>
            <a:r>
              <a:rPr lang="en-US" altLang="en-US" sz="2400" smtClean="0"/>
              <a:t>We can </a:t>
            </a:r>
            <a:r>
              <a:rPr lang="en-US" altLang="en-US" sz="2400" smtClean="0">
                <a:solidFill>
                  <a:schemeClr val="accent1"/>
                </a:solidFill>
              </a:rPr>
              <a:t>siftUp() </a:t>
            </a:r>
            <a:r>
              <a:rPr lang="en-US" altLang="en-US" sz="2400" smtClean="0"/>
              <a:t>this node</a:t>
            </a:r>
            <a:endParaRPr lang="en-US" altLang="en-US" sz="2400" i="1" smtClean="0"/>
          </a:p>
          <a:p>
            <a:r>
              <a:rPr lang="en-US" altLang="en-US" sz="2400" smtClean="0"/>
              <a:t>After doing this, one and only one of its children may have lost the heap property —but it doesn’t, because it’s a leaf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76809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76810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76811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76812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3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4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solidFill>
                    <a:srgbClr val="FF9999"/>
                  </a:solidFill>
                  <a:latin typeface="Verdana" pitchFamily="34" charset="0"/>
                </a:rPr>
                <a:t>11</a:t>
              </a:r>
            </a:p>
          </p:txBody>
        </p:sp>
        <p:sp>
          <p:nvSpPr>
            <p:cNvPr id="76815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76816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76817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8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9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76820" name="Oval 17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76821" name="Line 18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2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76823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76824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76825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6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7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8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9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0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1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</p:grpSp>
      <p:sp>
        <p:nvSpPr>
          <p:cNvPr id="27677" name="Freeform 29"/>
          <p:cNvSpPr>
            <a:spLocks/>
          </p:cNvSpPr>
          <p:nvPr/>
        </p:nvSpPr>
        <p:spPr bwMode="auto">
          <a:xfrm>
            <a:off x="3019425" y="3975100"/>
            <a:ext cx="412750" cy="415925"/>
          </a:xfrm>
          <a:custGeom>
            <a:avLst/>
            <a:gdLst>
              <a:gd name="T0" fmla="*/ 0 w 260"/>
              <a:gd name="T1" fmla="*/ 2147483647 h 262"/>
              <a:gd name="T2" fmla="*/ 2147483647 w 260"/>
              <a:gd name="T3" fmla="*/ 2147483647 h 262"/>
              <a:gd name="T4" fmla="*/ 2147483647 w 260"/>
              <a:gd name="T5" fmla="*/ 2147483647 h 262"/>
              <a:gd name="T6" fmla="*/ 2147483647 w 260"/>
              <a:gd name="T7" fmla="*/ 0 h 262"/>
              <a:gd name="T8" fmla="*/ 0 60000 65536"/>
              <a:gd name="T9" fmla="*/ 0 60000 65536"/>
              <a:gd name="T10" fmla="*/ 0 60000 65536"/>
              <a:gd name="T11" fmla="*/ 0 60000 65536"/>
              <a:gd name="T12" fmla="*/ 0 w 260"/>
              <a:gd name="T13" fmla="*/ 0 h 262"/>
              <a:gd name="T14" fmla="*/ 260 w 260"/>
              <a:gd name="T15" fmla="*/ 262 h 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0" h="262">
                <a:moveTo>
                  <a:pt x="0" y="262"/>
                </a:moveTo>
                <a:cubicBezTo>
                  <a:pt x="5" y="243"/>
                  <a:pt x="15" y="180"/>
                  <a:pt x="30" y="148"/>
                </a:cubicBezTo>
                <a:cubicBezTo>
                  <a:pt x="45" y="116"/>
                  <a:pt x="52" y="95"/>
                  <a:pt x="90" y="70"/>
                </a:cubicBezTo>
                <a:cubicBezTo>
                  <a:pt x="128" y="45"/>
                  <a:pt x="225" y="15"/>
                  <a:pt x="260" y="0"/>
                </a:cubicBezTo>
              </a:path>
            </a:pathLst>
          </a:custGeom>
          <a:noFill/>
          <a:ln w="15875">
            <a:solidFill>
              <a:srgbClr val="FF9999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8" name="Freeform 30"/>
          <p:cNvSpPr>
            <a:spLocks/>
          </p:cNvSpPr>
          <p:nvPr/>
        </p:nvSpPr>
        <p:spPr bwMode="auto">
          <a:xfrm>
            <a:off x="3448050" y="4219575"/>
            <a:ext cx="263525" cy="390525"/>
          </a:xfrm>
          <a:custGeom>
            <a:avLst/>
            <a:gdLst>
              <a:gd name="T0" fmla="*/ 2147483647 w 166"/>
              <a:gd name="T1" fmla="*/ 0 h 246"/>
              <a:gd name="T2" fmla="*/ 2147483647 w 166"/>
              <a:gd name="T3" fmla="*/ 2147483647 h 246"/>
              <a:gd name="T4" fmla="*/ 2147483647 w 166"/>
              <a:gd name="T5" fmla="*/ 2147483647 h 246"/>
              <a:gd name="T6" fmla="*/ 0 w 166"/>
              <a:gd name="T7" fmla="*/ 2147483647 h 246"/>
              <a:gd name="T8" fmla="*/ 0 60000 65536"/>
              <a:gd name="T9" fmla="*/ 0 60000 65536"/>
              <a:gd name="T10" fmla="*/ 0 60000 65536"/>
              <a:gd name="T11" fmla="*/ 0 60000 65536"/>
              <a:gd name="T12" fmla="*/ 0 w 166"/>
              <a:gd name="T13" fmla="*/ 0 h 246"/>
              <a:gd name="T14" fmla="*/ 166 w 166"/>
              <a:gd name="T15" fmla="*/ 246 h 2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6" h="246">
                <a:moveTo>
                  <a:pt x="150" y="0"/>
                </a:moveTo>
                <a:cubicBezTo>
                  <a:pt x="152" y="16"/>
                  <a:pt x="166" y="69"/>
                  <a:pt x="162" y="96"/>
                </a:cubicBezTo>
                <a:cubicBezTo>
                  <a:pt x="158" y="123"/>
                  <a:pt x="153" y="137"/>
                  <a:pt x="126" y="162"/>
                </a:cubicBezTo>
                <a:cubicBezTo>
                  <a:pt x="99" y="187"/>
                  <a:pt x="26" y="229"/>
                  <a:pt x="0" y="246"/>
                </a:cubicBezTo>
              </a:path>
            </a:pathLst>
          </a:custGeom>
          <a:noFill/>
          <a:ln w="15875">
            <a:solidFill>
              <a:srgbClr val="FF9999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680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8266113" y="64484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8630CF23-9251-44B4-B416-DC89D36B33DF}" type="slidenum">
              <a:rPr lang="en-US" altLang="en-US" smtClean="0"/>
              <a:pPr/>
              <a:t>51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4" autoUpdateAnimBg="0"/>
      <p:bldP spid="27652" grpId="0" build="p" bldLvl="4" autoUpdateAnimBg="0"/>
      <p:bldP spid="27677" grpId="0" animBg="1"/>
      <p:bldP spid="2767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44450"/>
            <a:ext cx="7556500" cy="1116013"/>
          </a:xfrm>
        </p:spPr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sz="4000" smtClean="0">
                <a:latin typeface="Verdana" pitchFamily="34" charset="0"/>
              </a:rPr>
              <a:t>reHeap</a:t>
            </a:r>
            <a:r>
              <a:rPr lang="en-US" altLang="en-US" smtClean="0"/>
              <a:t> method Cont….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81075"/>
            <a:ext cx="6981825" cy="935038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en-US" sz="2000" smtClean="0"/>
              <a:t>Our tree is once again a heap, because every node in it has the heap property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868863"/>
            <a:ext cx="8305800" cy="1447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2000" smtClean="0"/>
              <a:t>Once again, the largest (or</a:t>
            </a:r>
            <a:r>
              <a:rPr lang="en-US" altLang="en-US" sz="2000" i="1" smtClean="0"/>
              <a:t> a</a:t>
            </a:r>
            <a:r>
              <a:rPr lang="en-US" altLang="en-US" sz="2000" smtClean="0"/>
              <a:t> largest) value is in the root</a:t>
            </a:r>
          </a:p>
          <a:p>
            <a:pPr>
              <a:defRPr/>
            </a:pPr>
            <a:r>
              <a:rPr lang="en-US" altLang="en-US" sz="2000" smtClean="0"/>
              <a:t>We can repeat this process until the tree becomes empty</a:t>
            </a:r>
          </a:p>
          <a:p>
            <a:pPr>
              <a:defRPr/>
            </a:pPr>
            <a:r>
              <a:rPr lang="en-US" altLang="en-US" sz="2000" smtClean="0"/>
              <a:t>This produces a sequence of values in order largest to smallest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1989138"/>
            <a:ext cx="6781800" cy="2590800"/>
            <a:chOff x="624" y="1392"/>
            <a:chExt cx="4272" cy="1632"/>
          </a:xfrm>
        </p:grpSpPr>
        <p:sp>
          <p:nvSpPr>
            <p:cNvPr id="77831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77832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77833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77834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35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36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77837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77838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11</a:t>
              </a:r>
            </a:p>
          </p:txBody>
        </p:sp>
        <p:sp>
          <p:nvSpPr>
            <p:cNvPr id="77839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0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1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77842" name="Oval 17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77843" name="Line 18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4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77845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77846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77847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8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9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0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1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2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3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itchFamily="34" charset="0"/>
                </a:rPr>
                <a:t>22</a:t>
              </a:r>
            </a:p>
          </p:txBody>
        </p:sp>
      </p:grpSp>
      <p:sp>
        <p:nvSpPr>
          <p:cNvPr id="7783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95288" y="64484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A1B8CDFB-18A2-4C8D-9210-748C04CF11C6}" type="slidenum">
              <a:rPr lang="en-US" altLang="en-US" smtClean="0"/>
              <a:pPr/>
              <a:t>52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4" autoUpdateAnimBg="0"/>
      <p:bldP spid="28676" grpId="0" build="p" bldLvl="4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Sorting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341438"/>
            <a:ext cx="7556500" cy="482441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400" smtClean="0"/>
              <a:t>What do heaps have to do with sorting an array?</a:t>
            </a:r>
          </a:p>
          <a:p>
            <a:pPr algn="just">
              <a:lnSpc>
                <a:spcPct val="90000"/>
              </a:lnSpc>
            </a:pPr>
            <a:r>
              <a:rPr lang="en-US" altLang="en-US" sz="2400" smtClean="0"/>
              <a:t>Here’s the neat part: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smtClean="0"/>
              <a:t>Because the binary tree is </a:t>
            </a:r>
            <a:r>
              <a:rPr lang="en-US" altLang="en-US" sz="2400" i="1" smtClean="0"/>
              <a:t>balanced</a:t>
            </a:r>
            <a:r>
              <a:rPr lang="en-US" altLang="en-US" sz="2400" smtClean="0"/>
              <a:t> and </a:t>
            </a:r>
            <a:r>
              <a:rPr lang="en-US" altLang="en-US" sz="2400" i="1" smtClean="0"/>
              <a:t>left justified,</a:t>
            </a:r>
            <a:r>
              <a:rPr lang="en-US" altLang="en-US" sz="2400" smtClean="0"/>
              <a:t> it can be represented as an array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smtClean="0"/>
              <a:t>All our operations on binary trees can be represented as operations on </a:t>
            </a:r>
            <a:r>
              <a:rPr lang="en-US" altLang="en-US" sz="2400" i="1" smtClean="0"/>
              <a:t>arrays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To sort:</a:t>
            </a:r>
          </a:p>
          <a:p>
            <a:pPr lvl="2">
              <a:lnSpc>
                <a:spcPct val="90000"/>
              </a:lnSpc>
              <a:buFontTx/>
              <a:buChar char=" "/>
            </a:pPr>
            <a:r>
              <a:rPr lang="en-US" altLang="en-US" sz="2400" smtClean="0">
                <a:solidFill>
                  <a:schemeClr val="accent1"/>
                </a:solidFill>
                <a:latin typeface="Verdana" pitchFamily="34" charset="0"/>
              </a:rPr>
              <a:t>heapify the array;</a:t>
            </a:r>
          </a:p>
          <a:p>
            <a:pPr lvl="2">
              <a:lnSpc>
                <a:spcPct val="90000"/>
              </a:lnSpc>
              <a:buFontTx/>
              <a:buChar char=" "/>
            </a:pPr>
            <a:r>
              <a:rPr lang="en-US" altLang="en-US" sz="2400" smtClean="0">
                <a:solidFill>
                  <a:schemeClr val="accent1"/>
                </a:solidFill>
                <a:latin typeface="Verdana" pitchFamily="34" charset="0"/>
              </a:rPr>
              <a:t>while the array isn’t empty {</a:t>
            </a:r>
          </a:p>
          <a:p>
            <a:pPr lvl="2">
              <a:lnSpc>
                <a:spcPct val="90000"/>
              </a:lnSpc>
              <a:buFontTx/>
              <a:buChar char=" "/>
            </a:pPr>
            <a:r>
              <a:rPr lang="en-US" altLang="en-US" sz="2400" smtClean="0">
                <a:solidFill>
                  <a:schemeClr val="accent1"/>
                </a:solidFill>
                <a:latin typeface="Verdana" pitchFamily="34" charset="0"/>
              </a:rPr>
              <a:t>    remove and replace the root;</a:t>
            </a:r>
          </a:p>
          <a:p>
            <a:pPr lvl="2">
              <a:lnSpc>
                <a:spcPct val="90000"/>
              </a:lnSpc>
              <a:buFontTx/>
              <a:buChar char=" "/>
            </a:pPr>
            <a:r>
              <a:rPr lang="en-US" altLang="en-US" sz="2400" smtClean="0">
                <a:solidFill>
                  <a:schemeClr val="accent1"/>
                </a:solidFill>
                <a:latin typeface="Verdana" pitchFamily="34" charset="0"/>
              </a:rPr>
              <a:t>    reheap the new root node;</a:t>
            </a:r>
            <a:br>
              <a:rPr lang="en-US" altLang="en-US" sz="2400" smtClean="0">
                <a:solidFill>
                  <a:schemeClr val="accent1"/>
                </a:solidFill>
                <a:latin typeface="Verdana" pitchFamily="34" charset="0"/>
              </a:rPr>
            </a:br>
            <a:r>
              <a:rPr lang="en-US" altLang="en-US" sz="2400" smtClean="0">
                <a:solidFill>
                  <a:schemeClr val="accent1"/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7885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95288" y="6308725"/>
            <a:ext cx="6985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 smtClean="0"/>
              <a:t>Page </a:t>
            </a:r>
            <a:fld id="{EF3CC1ED-47A8-4505-9B98-0AE6CABEB667}" type="slidenum">
              <a:rPr lang="en-US" altLang="en-US" smtClean="0"/>
              <a:pPr/>
              <a:t>53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133600"/>
            <a:ext cx="8496300" cy="2232025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1" dirty="0" smtClean="0"/>
              <a:t>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44624"/>
            <a:ext cx="7556313" cy="64757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Insertion </a:t>
            </a:r>
            <a:r>
              <a:rPr lang="en-US" dirty="0" smtClean="0">
                <a:ea typeface="+mj-ea"/>
              </a:rPr>
              <a:t>sort Demo</a:t>
            </a:r>
          </a:p>
        </p:txBody>
      </p:sp>
      <p:sp>
        <p:nvSpPr>
          <p:cNvPr id="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97886" cy="365125"/>
          </a:xfrm>
        </p:spPr>
        <p:txBody>
          <a:bodyPr/>
          <a:lstStyle/>
          <a:p>
            <a:r>
              <a:rPr lang="en-US" dirty="0"/>
              <a:t>Page </a:t>
            </a:r>
            <a:fld id="{74D28E96-B6BD-144C-8D7A-015BD08E995B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251520" y="1340768"/>
            <a:ext cx="7745934" cy="41044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7" y="1233488"/>
            <a:ext cx="6912768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30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44624"/>
            <a:ext cx="7556313" cy="64757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Insertion </a:t>
            </a:r>
            <a:r>
              <a:rPr lang="en-US" dirty="0" smtClean="0">
                <a:ea typeface="+mj-ea"/>
              </a:rPr>
              <a:t>sort Demo Cont….</a:t>
            </a:r>
          </a:p>
        </p:txBody>
      </p:sp>
      <p:sp>
        <p:nvSpPr>
          <p:cNvPr id="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97886" cy="365125"/>
          </a:xfrm>
        </p:spPr>
        <p:txBody>
          <a:bodyPr/>
          <a:lstStyle/>
          <a:p>
            <a:r>
              <a:rPr lang="en-US" dirty="0"/>
              <a:t>Page </a:t>
            </a:r>
            <a:fld id="{74D28E96-B6BD-144C-8D7A-015BD08E995B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251520" y="1340768"/>
            <a:ext cx="7745934" cy="41044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475" y="1476374"/>
            <a:ext cx="7498980" cy="432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190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44624"/>
            <a:ext cx="7556313" cy="64757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Insertion </a:t>
            </a:r>
            <a:r>
              <a:rPr lang="en-US" dirty="0" smtClean="0">
                <a:ea typeface="+mj-ea"/>
              </a:rPr>
              <a:t>sort Demo Cont….</a:t>
            </a:r>
          </a:p>
        </p:txBody>
      </p:sp>
      <p:sp>
        <p:nvSpPr>
          <p:cNvPr id="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06" y="6423585"/>
            <a:ext cx="697886" cy="365125"/>
          </a:xfrm>
        </p:spPr>
        <p:txBody>
          <a:bodyPr/>
          <a:lstStyle/>
          <a:p>
            <a:r>
              <a:rPr lang="en-US" dirty="0"/>
              <a:t>Page </a:t>
            </a:r>
            <a:fld id="{74D28E96-B6BD-144C-8D7A-015BD08E995B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251520" y="1340768"/>
            <a:ext cx="7745934" cy="41044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7241878" cy="504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759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16632"/>
            <a:ext cx="7556313" cy="784666"/>
          </a:xfrm>
        </p:spPr>
        <p:txBody>
          <a:bodyPr/>
          <a:lstStyle/>
          <a:p>
            <a:r>
              <a:rPr lang="en-IN" dirty="0" smtClean="0"/>
              <a:t>Selection Sort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1340768"/>
            <a:ext cx="7745934" cy="41044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Given an array of length 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 altLang="en-US" dirty="0"/>
              <a:t>,</a:t>
            </a:r>
          </a:p>
          <a:p>
            <a:pPr lvl="1"/>
            <a:r>
              <a:rPr lang="en-US" altLang="en-US" sz="2000" dirty="0"/>
              <a:t>Search elements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0</a:t>
            </a:r>
            <a:r>
              <a:rPr lang="en-US" altLang="en-US" sz="2000" dirty="0"/>
              <a:t> through</a:t>
            </a:r>
            <a:r>
              <a:rPr lang="en-US" altLang="en-US" sz="2000" dirty="0">
                <a:solidFill>
                  <a:schemeClr val="accent2"/>
                </a:solidFill>
              </a:rPr>
              <a:t> n-1</a:t>
            </a:r>
            <a:r>
              <a:rPr lang="en-US" altLang="en-US" sz="2000" dirty="0"/>
              <a:t> and select the smallest</a:t>
            </a:r>
          </a:p>
          <a:p>
            <a:pPr lvl="2"/>
            <a:r>
              <a:rPr lang="en-US" altLang="en-US" sz="2000" dirty="0"/>
              <a:t>Swap it with the element in location 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0</a:t>
            </a:r>
            <a:endParaRPr lang="en-US" altLang="en-US" sz="2000" dirty="0">
              <a:solidFill>
                <a:schemeClr val="accent2"/>
              </a:solidFill>
            </a:endParaRPr>
          </a:p>
          <a:p>
            <a:pPr lvl="1"/>
            <a:r>
              <a:rPr lang="en-US" altLang="en-US" sz="2000" dirty="0"/>
              <a:t>Search elements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 1</a:t>
            </a:r>
            <a:r>
              <a:rPr lang="en-US" altLang="en-US" sz="2000" dirty="0"/>
              <a:t> through 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n-1</a:t>
            </a:r>
            <a:r>
              <a:rPr lang="en-US" altLang="en-US" sz="2000" dirty="0"/>
              <a:t> and select the smallest</a:t>
            </a:r>
          </a:p>
          <a:p>
            <a:pPr lvl="2"/>
            <a:r>
              <a:rPr lang="en-US" altLang="en-US" sz="2000" dirty="0"/>
              <a:t>Swap it with the element in location 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1</a:t>
            </a:r>
          </a:p>
          <a:p>
            <a:pPr lvl="1"/>
            <a:r>
              <a:rPr lang="en-US" altLang="en-US" sz="2000" dirty="0"/>
              <a:t>Search elements 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2</a:t>
            </a:r>
            <a:r>
              <a:rPr lang="en-US" altLang="en-US" sz="2000" dirty="0"/>
              <a:t> through 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n-1</a:t>
            </a:r>
            <a:r>
              <a:rPr lang="en-US" altLang="en-US" sz="2000" dirty="0"/>
              <a:t> and select the smallest</a:t>
            </a:r>
          </a:p>
          <a:p>
            <a:pPr lvl="2"/>
            <a:r>
              <a:rPr lang="en-US" altLang="en-US" sz="2000" dirty="0"/>
              <a:t>Swap it with the element in location 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2</a:t>
            </a:r>
          </a:p>
          <a:p>
            <a:pPr lvl="1"/>
            <a:r>
              <a:rPr lang="en-US" altLang="en-US" sz="2000" dirty="0"/>
              <a:t>Search elements 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3</a:t>
            </a:r>
            <a:r>
              <a:rPr lang="en-US" altLang="en-US" sz="2000" dirty="0"/>
              <a:t> through 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n-1</a:t>
            </a:r>
            <a:r>
              <a:rPr lang="en-US" altLang="en-US" sz="2000" dirty="0"/>
              <a:t> and select the smallest</a:t>
            </a:r>
          </a:p>
          <a:p>
            <a:pPr lvl="2"/>
            <a:r>
              <a:rPr lang="en-US" altLang="en-US" sz="2000" dirty="0"/>
              <a:t>Swap it with the element in location </a:t>
            </a:r>
            <a:r>
              <a:rPr lang="en-US" altLang="en-US" sz="2000" dirty="0">
                <a:solidFill>
                  <a:schemeClr val="accent2"/>
                </a:solidFill>
                <a:latin typeface="Trebuchet MS" pitchFamily="34" charset="0"/>
              </a:rPr>
              <a:t>3</a:t>
            </a:r>
          </a:p>
          <a:p>
            <a:pPr lvl="1"/>
            <a:r>
              <a:rPr lang="en-US" altLang="en-US" sz="2000" dirty="0"/>
              <a:t>Continue in this fashion until </a:t>
            </a:r>
            <a:r>
              <a:rPr lang="en-US" altLang="en-US" sz="2000" dirty="0" smtClean="0"/>
              <a:t>there</a:t>
            </a:r>
            <a:r>
              <a:rPr lang="en-IN" altLang="en-US" sz="2000" dirty="0" smtClean="0">
                <a:latin typeface="Arial" pitchFamily="34" charset="0"/>
              </a:rPr>
              <a:t>’</a:t>
            </a:r>
            <a:r>
              <a:rPr lang="en-US" altLang="ja-JP" sz="2000" dirty="0" smtClean="0"/>
              <a:t>s </a:t>
            </a:r>
            <a:r>
              <a:rPr lang="en-US" altLang="ja-JP" sz="2000" dirty="0"/>
              <a:t>nothing left to </a:t>
            </a:r>
            <a:r>
              <a:rPr lang="en-US" altLang="ja-JP" sz="2000" dirty="0" smtClean="0"/>
              <a:t>search.</a:t>
            </a:r>
            <a:endParaRPr lang="en-US" altLang="en-US" sz="2000" dirty="0"/>
          </a:p>
          <a:p>
            <a:pPr algn="just"/>
            <a:endParaRPr lang="en-IN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0004" y="6270773"/>
            <a:ext cx="697886" cy="365125"/>
          </a:xfrm>
        </p:spPr>
        <p:txBody>
          <a:bodyPr/>
          <a:lstStyle/>
          <a:p>
            <a:r>
              <a:rPr lang="en-US" dirty="0"/>
              <a:t>Page </a:t>
            </a:r>
            <a:fld id="{74D28E96-B6BD-144C-8D7A-015BD08E995B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50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5106</TotalTime>
  <Words>2753</Words>
  <Application>Microsoft Office PowerPoint</Application>
  <PresentationFormat>On-screen Show (4:3)</PresentationFormat>
  <Paragraphs>975</Paragraphs>
  <Slides>54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Advantage</vt:lpstr>
      <vt:lpstr>Sorting Algorithms</vt:lpstr>
      <vt:lpstr>Sorting Algorithms</vt:lpstr>
      <vt:lpstr>Types Of Sorting Algorithm</vt:lpstr>
      <vt:lpstr>Bubble Sort</vt:lpstr>
      <vt:lpstr>Example of bubble sort</vt:lpstr>
      <vt:lpstr>Insertion sort Demo</vt:lpstr>
      <vt:lpstr>Insertion sort Demo Cont….</vt:lpstr>
      <vt:lpstr>Insertion sort Demo Cont….</vt:lpstr>
      <vt:lpstr>Selection Sort</vt:lpstr>
      <vt:lpstr>Example of selection sort</vt:lpstr>
      <vt:lpstr>Quick Sort Algorithm</vt:lpstr>
      <vt:lpstr>QuickSort Example</vt:lpstr>
      <vt:lpstr>Pick Pivot Element</vt:lpstr>
      <vt:lpstr>Partitioning Array</vt:lpstr>
      <vt:lpstr>Example Explanation</vt:lpstr>
      <vt:lpstr>Example Explanation</vt:lpstr>
      <vt:lpstr>Example Explanation</vt:lpstr>
      <vt:lpstr>Example Explanation</vt:lpstr>
      <vt:lpstr>Example Explanation</vt:lpstr>
      <vt:lpstr>Example Explanation</vt:lpstr>
      <vt:lpstr>Example Explanation</vt:lpstr>
      <vt:lpstr>Example Explanation</vt:lpstr>
      <vt:lpstr>Example Explanation</vt:lpstr>
      <vt:lpstr>Example Explanation</vt:lpstr>
      <vt:lpstr>Example Explanation</vt:lpstr>
      <vt:lpstr>Example Explanation</vt:lpstr>
      <vt:lpstr>Example Explanation</vt:lpstr>
      <vt:lpstr>Example Explanation</vt:lpstr>
      <vt:lpstr>Example Explanation</vt:lpstr>
      <vt:lpstr>Example Explanation</vt:lpstr>
      <vt:lpstr>Example Explanation</vt:lpstr>
      <vt:lpstr>Example Explanation</vt:lpstr>
      <vt:lpstr>Example Explanation</vt:lpstr>
      <vt:lpstr>Example Explanation</vt:lpstr>
      <vt:lpstr>Example Explanation</vt:lpstr>
      <vt:lpstr>Example Explanation</vt:lpstr>
      <vt:lpstr>Example Explanation</vt:lpstr>
      <vt:lpstr>Example Explanation</vt:lpstr>
      <vt:lpstr>Example Explanation</vt:lpstr>
      <vt:lpstr>Partition Result</vt:lpstr>
      <vt:lpstr>Recursion: Quicksort Sub-arrays</vt:lpstr>
      <vt:lpstr>What is a “heap”?</vt:lpstr>
      <vt:lpstr>The heap property</vt:lpstr>
      <vt:lpstr>shiftUp</vt:lpstr>
      <vt:lpstr>Constructing a heap</vt:lpstr>
      <vt:lpstr>Constructing a heap Cont….</vt:lpstr>
      <vt:lpstr>A sample heap</vt:lpstr>
      <vt:lpstr>Removing the root</vt:lpstr>
      <vt:lpstr>The reHeap method </vt:lpstr>
      <vt:lpstr>The reHeap method Cont….</vt:lpstr>
      <vt:lpstr>The reHeap method Cont….</vt:lpstr>
      <vt:lpstr>The reHeap method Cont….</vt:lpstr>
      <vt:lpstr>Sorting</vt:lpstr>
      <vt:lpstr> The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Vivek Tomar</dc:creator>
  <cp:lastModifiedBy>RaghuHV</cp:lastModifiedBy>
  <cp:revision>298</cp:revision>
  <cp:lastPrinted>2014-02-19T08:02:03Z</cp:lastPrinted>
  <dcterms:created xsi:type="dcterms:W3CDTF">2014-02-09T11:10:10Z</dcterms:created>
  <dcterms:modified xsi:type="dcterms:W3CDTF">2021-10-22T04:22:50Z</dcterms:modified>
</cp:coreProperties>
</file>