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824BB-C354-4481-97DA-5FCBA7D43BBC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74A0C-FFCA-48F6-935D-371584A1C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543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/>
              <a:t>Raghu.H.V</a:t>
            </a:r>
            <a:endParaRPr lang="en-US" sz="2400" dirty="0" smtClean="0"/>
          </a:p>
          <a:p>
            <a:pPr algn="r"/>
            <a:r>
              <a:rPr lang="en-US" sz="2400" dirty="0" smtClean="0"/>
              <a:t>C-DAC, </a:t>
            </a:r>
            <a:r>
              <a:rPr lang="en-US" sz="2400" dirty="0" err="1" smtClean="0"/>
              <a:t>Bengaluru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Algorithms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How Fast is a Binary Search? (con’t)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95400"/>
            <a:ext cx="38100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u="sng"/>
              <a:t>List has 250 items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sz="1000"/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1st try - 125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2nd try - 63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3rd try - 32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4th try - 16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5th try - 8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6th try - 4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7th try - 2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8th try - 1 item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19600" y="1219200"/>
            <a:ext cx="38100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sz="2400" u="sng" dirty="0"/>
              <a:t>List has 512 items</a:t>
            </a:r>
            <a:endParaRPr lang="en-US" sz="2400" dirty="0"/>
          </a:p>
          <a:p>
            <a:pPr>
              <a:buFont typeface="Monotype Sorts" pitchFamily="2" charset="2"/>
              <a:buChar char=" "/>
            </a:pPr>
            <a:endParaRPr lang="en-US" sz="900" dirty="0"/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1st try - 256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2nd try - 128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3rd try - 64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4th try - 32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5th try - 16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6th try - 8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7th try - 4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8th try - 2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9th try - 1 item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What’s the Pattern?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7924800" cy="4419600"/>
          </a:xfrm>
          <a:noFill/>
          <a:ln/>
        </p:spPr>
        <p:txBody>
          <a:bodyPr/>
          <a:lstStyle/>
          <a:p>
            <a:r>
              <a:rPr lang="en-US" dirty="0"/>
              <a:t>List of 11 took 4 tries</a:t>
            </a:r>
          </a:p>
          <a:p>
            <a:r>
              <a:rPr lang="en-US" dirty="0"/>
              <a:t>List of 32 took 5 tries</a:t>
            </a:r>
          </a:p>
          <a:p>
            <a:r>
              <a:rPr lang="en-US" dirty="0"/>
              <a:t>List of 250 took 8 tries</a:t>
            </a:r>
          </a:p>
          <a:p>
            <a:r>
              <a:rPr lang="en-US" dirty="0"/>
              <a:t>List of 512 took 9 tries</a:t>
            </a:r>
          </a:p>
          <a:p>
            <a:pPr>
              <a:buFont typeface="Monotype Sorts" pitchFamily="2" charset="2"/>
              <a:buChar char=" "/>
            </a:pPr>
            <a:endParaRPr lang="en-US" dirty="0"/>
          </a:p>
          <a:p>
            <a:r>
              <a:rPr lang="en-US" dirty="0"/>
              <a:t>32 = 2</a:t>
            </a:r>
            <a:r>
              <a:rPr lang="en-US" baseline="30000" dirty="0"/>
              <a:t>5</a:t>
            </a:r>
            <a:r>
              <a:rPr lang="en-US" dirty="0"/>
              <a:t> and 512 = </a:t>
            </a:r>
            <a:r>
              <a:rPr lang="en-US" dirty="0" smtClean="0"/>
              <a:t>2</a:t>
            </a:r>
            <a:r>
              <a:rPr lang="en-US" baseline="30000" dirty="0" smtClean="0"/>
              <a:t>9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 Very Fast Algorithm!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305800" cy="4191000"/>
          </a:xfrm>
          <a:noFill/>
          <a:ln/>
        </p:spPr>
        <p:txBody>
          <a:bodyPr/>
          <a:lstStyle/>
          <a:p>
            <a:r>
              <a:rPr lang="en-US" dirty="0"/>
              <a:t>How long (worst case) will it take to find an item in a list 30,000 items long?</a:t>
            </a:r>
          </a:p>
          <a:p>
            <a:pPr>
              <a:buFontTx/>
              <a:buNone/>
            </a:pPr>
            <a:endParaRPr lang="en-US" sz="1000" dirty="0"/>
          </a:p>
          <a:p>
            <a:pPr lvl="1">
              <a:buFontTx/>
              <a:buChar char=" "/>
            </a:pPr>
            <a:r>
              <a:rPr lang="en-US" dirty="0"/>
              <a:t>2</a:t>
            </a:r>
            <a:r>
              <a:rPr lang="en-US" baseline="30000" dirty="0"/>
              <a:t>10</a:t>
            </a:r>
            <a:r>
              <a:rPr lang="en-US" dirty="0"/>
              <a:t> = 1024			2</a:t>
            </a:r>
            <a:r>
              <a:rPr lang="en-US" baseline="30000" dirty="0"/>
              <a:t>13</a:t>
            </a:r>
            <a:r>
              <a:rPr lang="en-US" dirty="0"/>
              <a:t> = 8192</a:t>
            </a:r>
          </a:p>
          <a:p>
            <a:pPr lvl="1">
              <a:buFontTx/>
              <a:buChar char=" "/>
            </a:pPr>
            <a:r>
              <a:rPr lang="en-US" dirty="0"/>
              <a:t>2</a:t>
            </a:r>
            <a:r>
              <a:rPr lang="en-US" baseline="30000" dirty="0"/>
              <a:t>11</a:t>
            </a:r>
            <a:r>
              <a:rPr lang="en-US" dirty="0"/>
              <a:t> = 2048			2</a:t>
            </a:r>
            <a:r>
              <a:rPr lang="en-US" baseline="30000" dirty="0"/>
              <a:t>14</a:t>
            </a:r>
            <a:r>
              <a:rPr lang="en-US" dirty="0"/>
              <a:t> = 16384</a:t>
            </a:r>
          </a:p>
          <a:p>
            <a:pPr lvl="1">
              <a:buFontTx/>
              <a:buChar char=" "/>
            </a:pPr>
            <a:r>
              <a:rPr lang="en-US" dirty="0"/>
              <a:t>2</a:t>
            </a:r>
            <a:r>
              <a:rPr lang="en-US" baseline="30000" dirty="0"/>
              <a:t>12</a:t>
            </a:r>
            <a:r>
              <a:rPr lang="en-US" dirty="0"/>
              <a:t> = 4096		</a:t>
            </a:r>
            <a:r>
              <a:rPr lang="en-US" dirty="0" smtClean="0"/>
              <a:t>2</a:t>
            </a:r>
            <a:r>
              <a:rPr lang="en-US" baseline="30000" dirty="0" smtClean="0"/>
              <a:t>15</a:t>
            </a:r>
            <a:r>
              <a:rPr lang="en-US" dirty="0" smtClean="0"/>
              <a:t> </a:t>
            </a:r>
            <a:r>
              <a:rPr lang="en-US" dirty="0"/>
              <a:t>= 32768</a:t>
            </a:r>
          </a:p>
          <a:p>
            <a:pPr lvl="1">
              <a:buFontTx/>
              <a:buChar char=" "/>
            </a:pPr>
            <a:endParaRPr lang="en-US" dirty="0"/>
          </a:p>
          <a:p>
            <a:r>
              <a:rPr lang="en-US" dirty="0"/>
              <a:t>So, it will take only 15 tries!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Lg n  Efficiency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458200" cy="3886200"/>
          </a:xfrm>
          <a:noFill/>
          <a:ln/>
        </p:spPr>
        <p:txBody>
          <a:bodyPr/>
          <a:lstStyle/>
          <a:p>
            <a:r>
              <a:rPr lang="en-US" dirty="0"/>
              <a:t>We say that the binary search algorithm runs in  </a:t>
            </a:r>
            <a:r>
              <a:rPr lang="en-US" dirty="0" smtClean="0"/>
              <a:t>   </a:t>
            </a:r>
            <a:r>
              <a:rPr lang="en-US" b="1" dirty="0" smtClean="0"/>
              <a:t>log </a:t>
            </a:r>
            <a:r>
              <a:rPr lang="en-US" b="1" dirty="0"/>
              <a:t>n  time</a:t>
            </a:r>
            <a:r>
              <a:rPr lang="en-US" dirty="0"/>
              <a:t>.  (Also written as </a:t>
            </a:r>
            <a:r>
              <a:rPr lang="en-US" b="1" dirty="0" err="1"/>
              <a:t>lg</a:t>
            </a:r>
            <a:r>
              <a:rPr lang="en-US" b="1" dirty="0"/>
              <a:t> n</a:t>
            </a:r>
            <a:r>
              <a:rPr lang="en-US" dirty="0"/>
              <a:t>)</a:t>
            </a:r>
          </a:p>
          <a:p>
            <a:r>
              <a:rPr lang="en-US" dirty="0" err="1"/>
              <a:t>Lg</a:t>
            </a:r>
            <a:r>
              <a:rPr lang="en-US" dirty="0"/>
              <a:t> n means the log to the base 2 of some value of n.</a:t>
            </a:r>
          </a:p>
          <a:p>
            <a:r>
              <a:rPr lang="en-US" dirty="0"/>
              <a:t>8 = 2</a:t>
            </a:r>
            <a:r>
              <a:rPr lang="en-US" baseline="30000" dirty="0"/>
              <a:t>3</a:t>
            </a:r>
            <a:r>
              <a:rPr lang="en-US" dirty="0"/>
              <a:t>  </a:t>
            </a:r>
            <a:r>
              <a:rPr lang="en-US" dirty="0" smtClean="0"/>
              <a:t>,  </a:t>
            </a:r>
            <a:r>
              <a:rPr lang="en-US" dirty="0" err="1"/>
              <a:t>lg</a:t>
            </a:r>
            <a:r>
              <a:rPr lang="en-US" dirty="0"/>
              <a:t> 8 = 3	</a:t>
            </a:r>
            <a:endParaRPr lang="en-US" dirty="0" smtClean="0"/>
          </a:p>
          <a:p>
            <a:r>
              <a:rPr lang="en-US" dirty="0" smtClean="0"/>
              <a:t>16 </a:t>
            </a:r>
            <a:r>
              <a:rPr lang="en-US" dirty="0"/>
              <a:t>= 2</a:t>
            </a:r>
            <a:r>
              <a:rPr lang="en-US" baseline="30000" dirty="0"/>
              <a:t>4</a:t>
            </a:r>
            <a:r>
              <a:rPr lang="en-US" dirty="0"/>
              <a:t>    </a:t>
            </a:r>
            <a:r>
              <a:rPr lang="en-US" dirty="0" err="1"/>
              <a:t>lg</a:t>
            </a:r>
            <a:r>
              <a:rPr lang="en-US" dirty="0"/>
              <a:t> 16 = 4</a:t>
            </a:r>
          </a:p>
          <a:p>
            <a:r>
              <a:rPr lang="en-US" u="sng" dirty="0"/>
              <a:t>There are no algorithms that run faster than </a:t>
            </a:r>
            <a:r>
              <a:rPr lang="en-US" u="sng" dirty="0" err="1"/>
              <a:t>lg</a:t>
            </a:r>
            <a:r>
              <a:rPr lang="en-US" u="sng" dirty="0"/>
              <a:t> n time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Sorting &amp; Searching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So, the binary search is a very fast search algorithm.</a:t>
            </a:r>
          </a:p>
          <a:p>
            <a:r>
              <a:rPr lang="en-US" sz="2800" dirty="0"/>
              <a:t>But, the list has to be sorted before we can search it with binary search.</a:t>
            </a:r>
          </a:p>
          <a:p>
            <a:r>
              <a:rPr lang="en-US" sz="2800" dirty="0"/>
              <a:t>To be really efficient, we also need a fast sort algorithm.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7848600" cy="45720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000" dirty="0"/>
          </a:p>
          <a:p>
            <a:r>
              <a:rPr lang="en-US" sz="2800" dirty="0"/>
              <a:t>Sequential Search on an Unordered File</a:t>
            </a:r>
          </a:p>
          <a:p>
            <a:r>
              <a:rPr lang="en-US" sz="2800" dirty="0"/>
              <a:t>Sequential Search on an Ordered File</a:t>
            </a:r>
          </a:p>
          <a:p>
            <a:r>
              <a:rPr lang="en-US" sz="2800" dirty="0"/>
              <a:t>Binary </a:t>
            </a:r>
            <a:r>
              <a:rPr lang="en-US" sz="2800" dirty="0" smtClean="0"/>
              <a:t>Search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There are some very common problems that we use computers to solve: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Searching</a:t>
            </a:r>
            <a:r>
              <a:rPr lang="en-US" sz="2400" dirty="0"/>
              <a:t> through a lot of records for a specific record or set of records</a:t>
            </a:r>
          </a:p>
          <a:p>
            <a:pPr lvl="1"/>
            <a:r>
              <a:rPr lang="en-US" sz="2400" dirty="0"/>
              <a:t>Placing records in order, which we call </a:t>
            </a:r>
            <a:r>
              <a:rPr lang="en-US" sz="2400" b="1" dirty="0"/>
              <a:t>sorting</a:t>
            </a:r>
            <a:endParaRPr lang="en-US" sz="2400" dirty="0"/>
          </a:p>
          <a:p>
            <a:r>
              <a:rPr lang="en-US" sz="2800" dirty="0"/>
              <a:t>There are numerous algorithms to perform searches and sorts. 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609600"/>
          </a:xfrm>
          <a:noFill/>
          <a:ln/>
        </p:spPr>
        <p:txBody>
          <a:bodyPr/>
          <a:lstStyle/>
          <a:p>
            <a:r>
              <a:rPr lang="en-US" sz="3200"/>
              <a:t>Sequential Search on an Unordered File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458200" cy="4648200"/>
          </a:xfrm>
          <a:noFill/>
          <a:ln/>
        </p:spPr>
        <p:txBody>
          <a:bodyPr/>
          <a:lstStyle/>
          <a:p>
            <a:r>
              <a:rPr lang="en-US" dirty="0"/>
              <a:t>Basic algorithm:</a:t>
            </a:r>
            <a:endParaRPr lang="en-US" b="1" dirty="0"/>
          </a:p>
          <a:p>
            <a:pPr lvl="1">
              <a:buFontTx/>
              <a:buNone/>
            </a:pPr>
            <a:r>
              <a:rPr lang="en-US" dirty="0"/>
              <a:t>Get</a:t>
            </a:r>
            <a:r>
              <a:rPr lang="en-US" b="1" dirty="0"/>
              <a:t> </a:t>
            </a:r>
            <a:r>
              <a:rPr lang="en-US" dirty="0"/>
              <a:t>the search criterion (</a:t>
            </a:r>
            <a:r>
              <a:rPr lang="en-US" b="1" dirty="0"/>
              <a:t>key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/>
              <a:t>Get the first record from the file</a:t>
            </a:r>
          </a:p>
          <a:p>
            <a:pPr lvl="1">
              <a:buFontTx/>
              <a:buNone/>
            </a:pPr>
            <a:r>
              <a:rPr lang="en-US" dirty="0"/>
              <a:t>While ( (record != key) and (still more records) )</a:t>
            </a:r>
          </a:p>
          <a:p>
            <a:pPr lvl="1">
              <a:buFontTx/>
              <a:buNone/>
            </a:pPr>
            <a:r>
              <a:rPr lang="en-US" dirty="0"/>
              <a:t>	Get the next record</a:t>
            </a:r>
          </a:p>
          <a:p>
            <a:pPr lvl="1">
              <a:buFontTx/>
              <a:buNone/>
            </a:pPr>
            <a:r>
              <a:rPr lang="en-US" dirty="0" err="1" smtClean="0"/>
              <a:t>End_while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/>
              <a:t>Sequential Search on an Ordered File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458200" cy="3581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Basic </a:t>
            </a:r>
            <a:r>
              <a:rPr lang="en-US" sz="2800" dirty="0"/>
              <a:t>algorithm:</a:t>
            </a:r>
            <a:endParaRPr lang="en-US" sz="28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Get</a:t>
            </a:r>
            <a:r>
              <a:rPr lang="en-US" sz="2400" b="1" dirty="0"/>
              <a:t> </a:t>
            </a:r>
            <a:r>
              <a:rPr lang="en-US" sz="2400" dirty="0"/>
              <a:t>the search criterion (key)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Get the first record from the file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While ( (record &lt; key)  and  (still more records)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Get</a:t>
            </a:r>
            <a:r>
              <a:rPr lang="en-US" sz="2400" b="1" dirty="0"/>
              <a:t> </a:t>
            </a:r>
            <a:r>
              <a:rPr lang="en-US" sz="2400" dirty="0"/>
              <a:t>the next record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End_while</a:t>
            </a: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If</a:t>
            </a:r>
            <a:r>
              <a:rPr lang="en-US" sz="2400" b="1" dirty="0"/>
              <a:t> </a:t>
            </a:r>
            <a:r>
              <a:rPr lang="en-US" sz="2400" dirty="0"/>
              <a:t>( record = key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Then success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dirty="0"/>
              <a:t>Else there is no match in the file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End_else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Ordered </a:t>
            </a:r>
            <a:r>
              <a:rPr lang="en-US" dirty="0" smtClean="0"/>
              <a:t>v/s Unordered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10600" cy="4724400"/>
          </a:xfrm>
          <a:noFill/>
          <a:ln/>
        </p:spPr>
        <p:txBody>
          <a:bodyPr/>
          <a:lstStyle/>
          <a:p>
            <a:r>
              <a:rPr lang="en-US" dirty="0" smtClean="0"/>
              <a:t>Conclusion</a:t>
            </a:r>
            <a:r>
              <a:rPr lang="en-US" dirty="0"/>
              <a:t>:  the </a:t>
            </a:r>
            <a:r>
              <a:rPr lang="en-US" b="1" dirty="0"/>
              <a:t>efficiency</a:t>
            </a:r>
            <a:r>
              <a:rPr lang="en-US" dirty="0"/>
              <a:t> of these algorithms is roughly the same.</a:t>
            </a:r>
          </a:p>
          <a:p>
            <a:r>
              <a:rPr lang="en-US" dirty="0"/>
              <a:t>So, if we need a faster search, we need a completely different algorithm.</a:t>
            </a:r>
          </a:p>
          <a:p>
            <a:r>
              <a:rPr lang="en-US" dirty="0"/>
              <a:t>How else could we search an ordered file?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382000" cy="3657600"/>
          </a:xfrm>
          <a:noFill/>
          <a:ln/>
        </p:spPr>
        <p:txBody>
          <a:bodyPr/>
          <a:lstStyle/>
          <a:p>
            <a:r>
              <a:rPr lang="en-US" dirty="0"/>
              <a:t>If we have an ordered list and we know how many things are in the list (i.e., number of records in a file), we can use a different strategy.</a:t>
            </a:r>
          </a:p>
          <a:p>
            <a:r>
              <a:rPr lang="en-US" dirty="0"/>
              <a:t>The </a:t>
            </a:r>
            <a:r>
              <a:rPr lang="en-US" b="1" dirty="0"/>
              <a:t>binary search</a:t>
            </a:r>
            <a:r>
              <a:rPr lang="en-US" dirty="0"/>
              <a:t> gets its name because the algorithm continually divides the list into two parts.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How a Binary Search Works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38600" y="2133600"/>
            <a:ext cx="48006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Always look at the center value.  Each time you get to discard half of the remaining list.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					Is this fast ?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295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676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057400" y="1295400"/>
            <a:ext cx="3683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438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819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200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581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 rot="16200000">
            <a:off x="2324100" y="2095500"/>
            <a:ext cx="596900" cy="215900"/>
          </a:xfrm>
          <a:prstGeom prst="rightArrow">
            <a:avLst>
              <a:gd name="adj1" fmla="val 50000"/>
              <a:gd name="adj2" fmla="val 13824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33400" y="27432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914400" y="27432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295400" y="27432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676400" y="27432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962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343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057400" y="2743200"/>
            <a:ext cx="3683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 rot="16200000">
            <a:off x="1181100" y="3543300"/>
            <a:ext cx="596900" cy="215900"/>
          </a:xfrm>
          <a:prstGeom prst="rightArrow">
            <a:avLst>
              <a:gd name="adj1" fmla="val 50000"/>
              <a:gd name="adj2" fmla="val 13824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 rot="16200000">
            <a:off x="1562100" y="4914900"/>
            <a:ext cx="596900" cy="215900"/>
          </a:xfrm>
          <a:prstGeom prst="rightArrow">
            <a:avLst>
              <a:gd name="adj1" fmla="val 50000"/>
              <a:gd name="adj2" fmla="val 13824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676400" y="41148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057400" y="4114800"/>
            <a:ext cx="3683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5562600"/>
            <a:ext cx="3683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How Fast is a Binary Search?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229600" cy="3810000"/>
          </a:xfrm>
          <a:noFill/>
          <a:ln/>
        </p:spPr>
        <p:txBody>
          <a:bodyPr/>
          <a:lstStyle/>
          <a:p>
            <a:r>
              <a:rPr lang="en-US" dirty="0"/>
              <a:t>Worst case: 11 items in the list took 4 tries</a:t>
            </a:r>
          </a:p>
          <a:p>
            <a:r>
              <a:rPr lang="en-US" dirty="0"/>
              <a:t>How about the worst case for a list with 32 items ?</a:t>
            </a:r>
          </a:p>
          <a:p>
            <a:pPr lvl="1"/>
            <a:r>
              <a:rPr lang="en-US" dirty="0"/>
              <a:t>1st try - list has 16 items</a:t>
            </a:r>
          </a:p>
          <a:p>
            <a:pPr lvl="1"/>
            <a:r>
              <a:rPr lang="en-US" dirty="0"/>
              <a:t>2nd try - list has 8 items</a:t>
            </a:r>
          </a:p>
          <a:p>
            <a:pPr lvl="1"/>
            <a:r>
              <a:rPr lang="en-US" dirty="0"/>
              <a:t>3rd try - list has 4 items</a:t>
            </a:r>
          </a:p>
          <a:p>
            <a:pPr lvl="1"/>
            <a:r>
              <a:rPr lang="en-US" dirty="0"/>
              <a:t>4th try - list has 2 items</a:t>
            </a:r>
          </a:p>
          <a:p>
            <a:pPr lvl="1"/>
            <a:r>
              <a:rPr lang="en-US" dirty="0"/>
              <a:t>5th try - list has 1 item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</TotalTime>
  <Words>585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Searching Algorithms</vt:lpstr>
      <vt:lpstr>Searching and Sorting</vt:lpstr>
      <vt:lpstr>Common Problems</vt:lpstr>
      <vt:lpstr>Sequential Search on an Unordered File</vt:lpstr>
      <vt:lpstr>Sequential Search on an Ordered File</vt:lpstr>
      <vt:lpstr>Ordered v/s Unordered</vt:lpstr>
      <vt:lpstr>Binary Search</vt:lpstr>
      <vt:lpstr>How a Binary Search Works</vt:lpstr>
      <vt:lpstr>How Fast is a Binary Search?</vt:lpstr>
      <vt:lpstr>How Fast is a Binary Search? (con’t)</vt:lpstr>
      <vt:lpstr>What’s the Pattern? </vt:lpstr>
      <vt:lpstr>A Very Fast Algorithm!</vt:lpstr>
      <vt:lpstr>Lg n  Efficiency</vt:lpstr>
      <vt:lpstr>Sorting &amp; Searching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Algorithms</dc:title>
  <dc:creator/>
  <cp:lastModifiedBy>RaghuHV</cp:lastModifiedBy>
  <cp:revision>6</cp:revision>
  <dcterms:created xsi:type="dcterms:W3CDTF">2006-08-16T00:00:00Z</dcterms:created>
  <dcterms:modified xsi:type="dcterms:W3CDTF">2022-04-19T04:45:35Z</dcterms:modified>
</cp:coreProperties>
</file>