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r0f9PYnjCBpvvAfQImCN3Mw9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industry/telecom/telecom-news/5g-subscription-in-india-to-become-available-in-2022-ericsson/articleshow/72228074.cms?utm_source=contentofinterest&amp;utm_medium=text&amp;utm_campaign=cpp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conomictimes.indiatimes.com/industry/telecom/telecom-news/5g-subscription-in-india-to-become-available-in-2022-ericsson/articleshow/72228074.cms?from=mdr" TargetMode="External"/><Relationship Id="rId3" Type="http://schemas.openxmlformats.org/officeDocument/2006/relationships/hyperlink" Target="https://www.gemalto.com/mobile/inspired/5Gc" TargetMode="External"/><Relationship Id="rId7" Type="http://schemas.openxmlformats.org/officeDocument/2006/relationships/hyperlink" Target="https://www.researchgate.net/figure/A-general-5G-cellular-network-architecture_fig19_28087335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5G-use-case-families-source-ITU-R-2015_fig1_327439779" TargetMode="External"/><Relationship Id="rId5" Type="http://schemas.openxmlformats.org/officeDocument/2006/relationships/hyperlink" Target="https://www.qualcomm.com/invention/5g/" TargetMode="External"/><Relationship Id="rId10" Type="http://schemas.openxmlformats.org/officeDocument/2006/relationships/hyperlink" Target="https://spectrum.ieee.org/video/telecom/wireless" TargetMode="External"/><Relationship Id="rId4" Type="http://schemas.openxmlformats.org/officeDocument/2006/relationships/hyperlink" Target="https://www.qualcomm.com/media/documents/files/qualcomm-5g-vision-presentation.pdf" TargetMode="External"/><Relationship Id="rId9" Type="http://schemas.openxmlformats.org/officeDocument/2006/relationships/hyperlink" Target="https://www.youtube.com/watch?v=GEx_d0SjvS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2844" y="4000504"/>
            <a:ext cx="55657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5G TECHNOLOGY</a:t>
            </a:r>
            <a:endParaRPr sz="48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7150" y="4786325"/>
            <a:ext cx="208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V Jaya Shravan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571472" y="4714884"/>
            <a:ext cx="4800600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87" name="Google Shape;87;p1" descr="India&amp;#39;s 5G 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4" y="806643"/>
            <a:ext cx="7845425" cy="319386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 descr="ADVANTAGES OF 5G AND HOW WILL BENEFIT IOT | IOT Solutions World Congress |  10-12 MAY 2022 BARCELON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general </a:t>
            </a:r>
            <a:r>
              <a:rPr lang="en-US" sz="2400" i="1"/>
              <a:t>5G</a:t>
            </a:r>
            <a:r>
              <a:rPr lang="en-US" sz="2400"/>
              <a:t>-cellular network architecture:</a:t>
            </a:r>
            <a:endParaRPr/>
          </a:p>
        </p:txBody>
      </p:sp>
      <p:pic>
        <p:nvPicPr>
          <p:cNvPr id="211" name="Google Shape;211;p14" descr="A-general-5G-cellular-network-architec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286000"/>
            <a:ext cx="7010400" cy="403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>
                <a:solidFill>
                  <a:schemeClr val="dk1"/>
                </a:solidFill>
              </a:rPr>
              <a:t>5G </a:t>
            </a:r>
            <a:r>
              <a:rPr lang="en-US" sz="3600">
                <a:solidFill>
                  <a:schemeClr val="dk1"/>
                </a:solidFill>
              </a:rPr>
              <a:t>Network Architecture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new generation wireless network came with all new set of new usages. The next coming 5G will make no exception and will be focused on </a:t>
            </a:r>
            <a:r>
              <a:rPr lang="en-US" sz="2000" b="1" i="1"/>
              <a:t>IoT and critical communications applications</a:t>
            </a:r>
            <a:r>
              <a:rPr lang="en-US" sz="2000"/>
              <a:t>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can mention following use cases  over time: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Fixed wireless access (from 2018-2019 onwards)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Enhanced mobile broadband with 4G fall-back (from 2019-2020-2021)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Massive M2M / IoT (from 2021-2022)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Ultra low-latency IoT critical communications (from 2024-2025)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key applications like </a:t>
            </a:r>
            <a:r>
              <a:rPr lang="en-US" sz="2000" b="1"/>
              <a:t>self-driving cars </a:t>
            </a:r>
            <a:r>
              <a:rPr lang="en-US" sz="2000"/>
              <a:t>require very aggressive latency (fast response time) while they do not require fast data rates.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 Conversely, enterprise cloud base services with </a:t>
            </a:r>
            <a:r>
              <a:rPr lang="en-US" sz="2000" b="1"/>
              <a:t>massive data analysis</a:t>
            </a:r>
            <a:r>
              <a:rPr lang="en-US" sz="2000"/>
              <a:t> will require speed improvements more than latency improvements.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/>
              <a:t>5G </a:t>
            </a:r>
            <a:r>
              <a:rPr lang="en-US" sz="3600"/>
              <a:t>Use Cases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Now a days many 5G enabled phones are available in market.</a:t>
            </a:r>
            <a:r>
              <a:rPr lang="en-US" sz="2000" i="1"/>
              <a:t> e.g: Samsung Galaxy S20 series phones.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Qualcomm and quectel are also promises to deliver most secure 5G enabled IoT modules.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/>
          </a:p>
        </p:txBody>
      </p:sp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/>
              <a:t>5G Devices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The next generation mobile services on 5G technology is expected to become available in India for subscription in 2022, Swedish telecom gear maker Ericsson said in a report recently released. The company in an annual mobility report projected that 5G connections will account for 11 per cent of total subscription in India by 2025.</a:t>
            </a:r>
            <a:br>
              <a:rPr lang="en-US" sz="2600"/>
            </a:br>
            <a:br>
              <a:rPr lang="en-US" sz="2600"/>
            </a:br>
            <a:r>
              <a:rPr lang="en-US" sz="2600"/>
              <a:t>Read more at:</a:t>
            </a:r>
            <a:br>
              <a:rPr lang="en-US"/>
            </a:br>
            <a:r>
              <a:rPr lang="en-US" sz="2600" u="sng">
                <a:solidFill>
                  <a:schemeClr val="hlink"/>
                </a:solidFill>
                <a:hlinkClick r:id="rId3"/>
              </a:rPr>
              <a:t>https://economictimes.indiatimes.com/industry/telecom/telecom-news/5g-subscription-in-india-to-become-available-in-2022-ericsson/articleshow/72228074.cms?utm_source=contentofinterest&amp;utm_medium=text&amp;utm_campaign=cppst</a:t>
            </a:r>
            <a:endParaRPr sz="260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i="1"/>
              <a:t>5G.!! When.? Where.?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https://www.gemalto.com/mobile/inspired/5Gc</a:t>
            </a:r>
            <a:r>
              <a:rPr lang="en-US" sz="2000"/>
              <a:t>  :Gemalto website.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https://www.qualcomm.com/media/documents/files/qualcomm-5g-vision-presentation.pdf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https://www.qualcomm.com/invention/5g/</a:t>
            </a:r>
            <a:r>
              <a:rPr lang="en-US" sz="2000"/>
              <a:t> :Qualcomm website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https://www.researchgate.net/figure/5G-use-case-families-source-ITU-R-2015_fig1_327439779</a:t>
            </a:r>
            <a:r>
              <a:rPr lang="en-US" sz="2000"/>
              <a:t> : Researchgate (for figures)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https://www.researchgate.net/figure/A-general-5G-cellular-network-architecture_fig19_280873356</a:t>
            </a:r>
            <a:r>
              <a:rPr lang="en-US" sz="2000"/>
              <a:t> : Researchgate (for figures)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https://economictimes.indiatimes.com/industry/telecom/telecom-news/5g-subscription-in-india-to-become-available-in-2022-ericsson/articleshow/72228074.cms?from=mdr</a:t>
            </a:r>
            <a:r>
              <a:rPr lang="en-US" sz="2000"/>
              <a:t> : IndiaTimes (for news)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https://www.youtube.com/watch?v=GEx_d0SjvS0</a:t>
            </a:r>
            <a:r>
              <a:rPr lang="en-US" sz="2000"/>
              <a:t> : 5G videos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10"/>
              </a:rPr>
              <a:t>https://spectrum.ieee.org/video/telecom/wireless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References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1752600" y="2438400"/>
            <a:ext cx="5029200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You..!!</a:t>
            </a:r>
            <a:endParaRPr sz="4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Overview of 5G Technology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Evolution of 5G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Vision and Mission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Technologies used 5G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Features offered by 5G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Specification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5G general network architecture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cases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5G Devices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Status: Current status of 5G in India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Table of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i="1"/>
              <a:t>What is 5G Technology…?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 </a:t>
            </a:r>
            <a:r>
              <a:rPr lang="en-US" sz="2400" i="1"/>
              <a:t>5G</a:t>
            </a:r>
            <a:r>
              <a:rPr lang="en-US" sz="2400"/>
              <a:t> is a 5</a:t>
            </a:r>
            <a:r>
              <a:rPr lang="en-US" sz="2400" baseline="30000"/>
              <a:t>th</a:t>
            </a:r>
            <a:r>
              <a:rPr lang="en-US" sz="2400"/>
              <a:t> generation mobile network. It will take much larger role than previous generations.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i="1"/>
              <a:t>5G</a:t>
            </a:r>
            <a:r>
              <a:rPr lang="en-US" sz="2400"/>
              <a:t> will elevate the mobile network to not only interconnect people, but also </a:t>
            </a:r>
            <a:r>
              <a:rPr lang="en-US" sz="2400" i="1"/>
              <a:t>interconnect and control the machines, objects and devices.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It will deliver new levels of performance and efficiency that will empower new user experience and connect new industries.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solidFill>
                  <a:schemeClr val="dk1"/>
                </a:solidFill>
              </a:rPr>
              <a:t>5G</a:t>
            </a:r>
            <a:r>
              <a:rPr lang="en-US">
                <a:solidFill>
                  <a:schemeClr val="dk1"/>
                </a:solidFill>
              </a:rPr>
              <a:t> Technology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Before </a:t>
            </a:r>
            <a:r>
              <a:rPr lang="en-US" sz="2400" i="1"/>
              <a:t>5G</a:t>
            </a:r>
            <a:r>
              <a:rPr lang="en-US" sz="2400"/>
              <a:t> there was other mobile networks which helps to world at their time.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>
            <a:off x="1524001" y="2745013"/>
            <a:ext cx="5867398" cy="3653973"/>
            <a:chOff x="1" y="1813"/>
            <a:chExt cx="5867398" cy="3653973"/>
          </a:xfrm>
        </p:grpSpPr>
        <p:sp>
          <p:nvSpPr>
            <p:cNvPr id="107" name="Google Shape;107;p4"/>
            <p:cNvSpPr/>
            <p:nvPr/>
          </p:nvSpPr>
          <p:spPr>
            <a:xfrm rot="5400000">
              <a:off x="-124167" y="125980"/>
              <a:ext cx="827782" cy="57944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1" y="291537"/>
              <a:ext cx="579447" cy="24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5400000">
              <a:off x="2954394" y="-2373133"/>
              <a:ext cx="538058" cy="528795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579447" y="28080"/>
              <a:ext cx="5261686" cy="48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Almost everything that we want……!!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5400000">
              <a:off x="-124167" y="832528"/>
              <a:ext cx="827782" cy="57944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1" y="998085"/>
              <a:ext cx="579447" cy="24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5400000">
              <a:off x="2954394" y="-1666585"/>
              <a:ext cx="538058" cy="528795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579447" y="734628"/>
              <a:ext cx="5261686" cy="48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LTE - Ushered in the era of mobile broadband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5400000">
              <a:off x="-124167" y="1539076"/>
              <a:ext cx="827782" cy="57944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1" y="1704633"/>
              <a:ext cx="579447" cy="24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 rot="5400000">
              <a:off x="2954394" y="-960038"/>
              <a:ext cx="538058" cy="528795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579447" y="1441175"/>
              <a:ext cx="5261686" cy="48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Brought mobile data (e.g CDAM2000)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 rot="5400000">
              <a:off x="-124167" y="2245624"/>
              <a:ext cx="827782" cy="57944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1" y="2411181"/>
              <a:ext cx="579447" cy="24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5400000">
              <a:off x="2954394" y="-253490"/>
              <a:ext cx="538058" cy="528795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579447" y="2147723"/>
              <a:ext cx="5261686" cy="48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Digital voice (e.g CDMA)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5400000">
              <a:off x="-124167" y="2952171"/>
              <a:ext cx="827782" cy="57944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1" y="3117728"/>
              <a:ext cx="579447" cy="24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rot="5400000">
              <a:off x="2954394" y="453057"/>
              <a:ext cx="538058" cy="528795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579447" y="2854270"/>
              <a:ext cx="5261686" cy="48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Analog voice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solidFill>
                  <a:schemeClr val="dk1"/>
                </a:solidFill>
              </a:rPr>
              <a:t>5G</a:t>
            </a:r>
            <a:r>
              <a:rPr lang="en-US">
                <a:solidFill>
                  <a:schemeClr val="dk1"/>
                </a:solidFill>
              </a:rPr>
              <a:t> Evolution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4038600" y="1600200"/>
            <a:ext cx="1143000" cy="9144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5G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09600" y="1752600"/>
            <a:ext cx="2286000" cy="342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Mobile Broadband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Multi-Gbps data                rates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capacity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Uniformity         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awareness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3352800" y="3429000"/>
            <a:ext cx="2286000" cy="342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Critical Services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Ultra-low latency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reliability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security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096000" y="1752600"/>
            <a:ext cx="2286000" cy="342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Internet of Things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coverage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Ultra-low energy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density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 descr="Screenshot (50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3340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Screenshot (5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2590800"/>
            <a:ext cx="227675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Screenshot (5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2200" y="5334000"/>
            <a:ext cx="2286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solidFill>
                  <a:schemeClr val="dk1"/>
                </a:solidFill>
              </a:rPr>
              <a:t>5G</a:t>
            </a:r>
            <a:r>
              <a:rPr lang="en-US">
                <a:solidFill>
                  <a:schemeClr val="dk1"/>
                </a:solidFill>
              </a:rPr>
              <a:t> Vision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main features are high speed, low latency and low cost.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Beyond speed improvement, 5G is expected to unleash a</a:t>
            </a:r>
            <a:r>
              <a:rPr lang="en-US" sz="2000" b="1"/>
              <a:t> massive IoT (Internet of Things) ecosystem</a:t>
            </a:r>
            <a:r>
              <a:rPr lang="en-US" sz="2000"/>
              <a:t> where networks can serve communication needs for billions of connected devices, with the right trade-offs between speed, latency, and cost.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5G technology offers an extremely</a:t>
            </a:r>
            <a:r>
              <a:rPr lang="en-US" sz="2000" b="1"/>
              <a:t> low latency rate, </a:t>
            </a:r>
            <a:r>
              <a:rPr lang="en-US" sz="2000"/>
              <a:t>the delay between the sending and receiving of information.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cases associated with low latency are: 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V2X, V2I, V2V, autonomous, connected cars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Immersive Virtual Reality Gaming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1"/>
              <a:t>Remote surgical operations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45" name="Google Shape;145;p6" descr="Image0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300" y="5562600"/>
            <a:ext cx="5753100" cy="1123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solidFill>
                  <a:schemeClr val="dk1"/>
                </a:solidFill>
              </a:rPr>
              <a:t>5G</a:t>
            </a:r>
            <a:r>
              <a:rPr lang="en-US">
                <a:solidFill>
                  <a:schemeClr val="dk1"/>
                </a:solidFill>
              </a:rPr>
              <a:t>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413551" y="2275190"/>
            <a:ext cx="8229600" cy="458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</a:t>
            </a:r>
            <a:r>
              <a:rPr lang="en-US" sz="2400" b="1" dirty="0"/>
              <a:t>MILLIMETER WAVE: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/>
              <a:t>Use of </a:t>
            </a:r>
            <a:r>
              <a:rPr lang="en-US" sz="2000" b="1" dirty="0"/>
              <a:t>shorter frequencies</a:t>
            </a:r>
            <a:r>
              <a:rPr lang="en-US" sz="2000" dirty="0"/>
              <a:t> (millimeter waves between 30GHz and 300GHz) for 5G networks is the reason why 5G can be faster.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/>
              <a:t>      SMALL CELL: </a:t>
            </a:r>
            <a:endParaRPr lang="en-US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i="1" dirty="0"/>
              <a:t>5G</a:t>
            </a:r>
            <a:r>
              <a:rPr lang="en-US" sz="2000" dirty="0"/>
              <a:t> uses </a:t>
            </a:r>
            <a:r>
              <a:rPr lang="en-US" sz="2000" b="1" i="1" dirty="0"/>
              <a:t>SMALL CELL </a:t>
            </a:r>
            <a:r>
              <a:rPr lang="en-US" sz="2000" dirty="0"/>
              <a:t>concept in order to provide large coverage.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/>
              <a:t>     Massive MIMO:</a:t>
            </a:r>
            <a:endParaRPr lang="en-US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1" dirty="0"/>
              <a:t>Massive MIMO</a:t>
            </a:r>
            <a:r>
              <a:rPr lang="en-US" sz="2000" dirty="0"/>
              <a:t> is seen as a key technology to delivering mobile </a:t>
            </a:r>
            <a:r>
              <a:rPr lang="en-US" sz="2000" b="1" dirty="0"/>
              <a:t>5G</a:t>
            </a:r>
            <a:r>
              <a:rPr lang="en-US" sz="2000" dirty="0"/>
              <a:t>. </a:t>
            </a:r>
            <a:r>
              <a:rPr lang="en-US" sz="2000" b="1" dirty="0"/>
              <a:t>Massive</a:t>
            </a:r>
            <a:r>
              <a:rPr lang="en-US" sz="2000" dirty="0"/>
              <a:t> multiple-input, multiple-output, or </a:t>
            </a:r>
            <a:r>
              <a:rPr lang="en-US" sz="2000" b="1" dirty="0"/>
              <a:t>massive MIMO</a:t>
            </a:r>
            <a:r>
              <a:rPr lang="en-US" sz="2000" dirty="0"/>
              <a:t>, is an extension of </a:t>
            </a:r>
            <a:r>
              <a:rPr lang="en-US" sz="2000" b="1" dirty="0"/>
              <a:t>MIMO.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US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US" sz="2000" dirty="0"/>
          </a:p>
        </p:txBody>
      </p:sp>
      <p:pic>
        <p:nvPicPr>
          <p:cNvPr id="164" name="Google Shape;164;p8" descr="Screenshot (54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51" y="2298681"/>
            <a:ext cx="533400" cy="5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Technologies in </a:t>
            </a:r>
            <a:r>
              <a:rPr lang="en-US" sz="3600" i="1">
                <a:solidFill>
                  <a:schemeClr val="dk1"/>
                </a:solidFill>
              </a:rPr>
              <a:t>5G (cont.)</a:t>
            </a:r>
            <a:endParaRPr sz="3600"/>
          </a:p>
        </p:txBody>
      </p:sp>
      <p:pic>
        <p:nvPicPr>
          <p:cNvPr id="7" name="Google Shape;172;p9" descr="Screenshot (55).png">
            <a:extLst>
              <a:ext uri="{FF2B5EF4-FFF2-40B4-BE49-F238E27FC236}">
                <a16:creationId xmlns:a16="http://schemas.microsoft.com/office/drawing/2014/main" id="{5DC760B0-1C97-47D6-8505-73ACF9E658D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162" y="3718924"/>
            <a:ext cx="533399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0;p10" descr="Screenshot (56).png">
            <a:extLst>
              <a:ext uri="{FF2B5EF4-FFF2-40B4-BE49-F238E27FC236}">
                <a16:creationId xmlns:a16="http://schemas.microsoft.com/office/drawing/2014/main" id="{596686CA-760E-4F35-8A3D-FE0EB7B86D0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9211" y="4783586"/>
            <a:ext cx="533399" cy="5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8ED859-6DE1-42D4-8B77-E3F2AA5039E4}"/>
              </a:ext>
            </a:extLst>
          </p:cNvPr>
          <p:cNvSpPr txBox="1"/>
          <p:nvPr/>
        </p:nvSpPr>
        <p:spPr>
          <a:xfrm>
            <a:off x="437780" y="1687291"/>
            <a:ext cx="818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5G Technology is mainly made up of using five technologies, they are as follows;</a:t>
            </a:r>
            <a:endParaRPr lang="en-US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 </a:t>
            </a:r>
            <a:r>
              <a:rPr lang="en-US" sz="2800" b="1" dirty="0"/>
              <a:t>Beam forming: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1" dirty="0"/>
              <a:t>Beamforming</a:t>
            </a:r>
            <a:r>
              <a:rPr lang="en-US" sz="2000" dirty="0"/>
              <a:t> is a traffic-signaling system for cellular base stations that identifies the most efficient data-delivery route to a particular user, and it reduces interference for nearby users in the process.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US"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</a:t>
            </a:r>
            <a:r>
              <a:rPr lang="en-US" sz="2800" b="1" dirty="0"/>
              <a:t>Full Duplex: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/>
              <a:t>With 5G, a transceiver will be able to transmit and receive data at the same time, on the same frequency. This technology is known as FULL DUPLEX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dirty="0"/>
          </a:p>
        </p:txBody>
      </p:sp>
      <p:pic>
        <p:nvPicPr>
          <p:cNvPr id="188" name="Google Shape;188;p11" descr="Screenshot (57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Technologies in </a:t>
            </a:r>
            <a:r>
              <a:rPr lang="en-US" sz="3600" i="1">
                <a:solidFill>
                  <a:schemeClr val="dk1"/>
                </a:solidFill>
              </a:rPr>
              <a:t>5G (cont.)</a:t>
            </a:r>
            <a:endParaRPr sz="3600"/>
          </a:p>
        </p:txBody>
      </p:sp>
      <p:pic>
        <p:nvPicPr>
          <p:cNvPr id="6" name="Google Shape;196;p12" descr="Screenshot (58).png">
            <a:extLst>
              <a:ext uri="{FF2B5EF4-FFF2-40B4-BE49-F238E27FC236}">
                <a16:creationId xmlns:a16="http://schemas.microsoft.com/office/drawing/2014/main" id="{3FF31D53-00A5-4D7D-9CBF-CC9030B358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" y="3429000"/>
            <a:ext cx="533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/>
              <a:t>5G</a:t>
            </a:r>
            <a:r>
              <a:rPr lang="en-US" sz="2000"/>
              <a:t> Technology is driven by 8 specification requirements:</a:t>
            </a:r>
            <a:endParaRPr sz="2000"/>
          </a:p>
        </p:txBody>
      </p:sp>
      <p:pic>
        <p:nvPicPr>
          <p:cNvPr id="204" name="Google Shape;204;p13" descr="Image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209800"/>
            <a:ext cx="5962650" cy="38862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>
                <a:solidFill>
                  <a:schemeClr val="dk1"/>
                </a:solidFill>
              </a:rPr>
              <a:t>Specification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926</Words>
  <Application>Microsoft Office PowerPoint</Application>
  <PresentationFormat>On-screen Show (4:3)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</vt:lpstr>
      <vt:lpstr>Calibri</vt:lpstr>
      <vt:lpstr>Noto Sans Symbols</vt:lpstr>
      <vt:lpstr>Office Theme</vt:lpstr>
      <vt:lpstr>PowerPoint Presentation</vt:lpstr>
      <vt:lpstr>Table of content</vt:lpstr>
      <vt:lpstr>5G Technology</vt:lpstr>
      <vt:lpstr>5G Evolution</vt:lpstr>
      <vt:lpstr>5G Vision</vt:lpstr>
      <vt:lpstr>5G Features</vt:lpstr>
      <vt:lpstr>Technologies in 5G (cont.)</vt:lpstr>
      <vt:lpstr>Technologies in 5G (cont.)</vt:lpstr>
      <vt:lpstr>Specification</vt:lpstr>
      <vt:lpstr>5G Network Architecture</vt:lpstr>
      <vt:lpstr>5G Use Cases</vt:lpstr>
      <vt:lpstr>5G Devices</vt:lpstr>
      <vt:lpstr>5G.!! When.? Where.?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Chavan</dc:creator>
  <cp:lastModifiedBy>m abubaker</cp:lastModifiedBy>
  <cp:revision>2</cp:revision>
  <dcterms:created xsi:type="dcterms:W3CDTF">2006-08-16T00:00:00Z</dcterms:created>
  <dcterms:modified xsi:type="dcterms:W3CDTF">2022-02-09T04:26:48Z</dcterms:modified>
</cp:coreProperties>
</file>