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j54J7OEGIWvEYuI0sGAadlX2D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350" y="4861275"/>
            <a:ext cx="5682975" cy="4605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c1cbdd1c7_0_1: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c1cbdd1c7_0_1: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Clr>
                <a:schemeClr val="dk1"/>
              </a:buClr>
              <a:buSzPts val="1800"/>
              <a:buFont typeface="Arial"/>
              <a:buNone/>
              <a:defRPr sz="1800"/>
            </a:lvl1pPr>
            <a:lvl2pPr lvl="1" algn="ctr">
              <a:lnSpc>
                <a:spcPct val="100000"/>
              </a:lnSpc>
              <a:spcBef>
                <a:spcPts val="300"/>
              </a:spcBef>
              <a:spcAft>
                <a:spcPts val="0"/>
              </a:spcAft>
              <a:buClr>
                <a:schemeClr val="dk1"/>
              </a:buClr>
              <a:buSzPts val="1500"/>
              <a:buFont typeface="Arial"/>
              <a:buNone/>
              <a:defRPr sz="1500"/>
            </a:lvl2pPr>
            <a:lvl3pPr lvl="2" algn="ctr">
              <a:lnSpc>
                <a:spcPct val="100000"/>
              </a:lnSpc>
              <a:spcBef>
                <a:spcPts val="270"/>
              </a:spcBef>
              <a:spcAft>
                <a:spcPts val="0"/>
              </a:spcAft>
              <a:buClr>
                <a:schemeClr val="dk1"/>
              </a:buClr>
              <a:buSzPts val="1350"/>
              <a:buFont typeface="Arial"/>
              <a:buNone/>
              <a:defRPr sz="1350"/>
            </a:lvl3pPr>
            <a:lvl4pPr lvl="3" algn="ctr">
              <a:lnSpc>
                <a:spcPct val="100000"/>
              </a:lnSpc>
              <a:spcBef>
                <a:spcPts val="240"/>
              </a:spcBef>
              <a:spcAft>
                <a:spcPts val="0"/>
              </a:spcAft>
              <a:buClr>
                <a:schemeClr val="dk1"/>
              </a:buClr>
              <a:buSzPts val="1200"/>
              <a:buFont typeface="Arial"/>
              <a:buNone/>
              <a:defRPr sz="1200"/>
            </a:lvl4pPr>
            <a:lvl5pPr lvl="4" algn="ctr">
              <a:lnSpc>
                <a:spcPct val="100000"/>
              </a:lnSpc>
              <a:spcBef>
                <a:spcPts val="240"/>
              </a:spcBef>
              <a:spcAft>
                <a:spcPts val="0"/>
              </a:spcAft>
              <a:buClr>
                <a:schemeClr val="dk1"/>
              </a:buClr>
              <a:buSzPts val="1200"/>
              <a:buFont typeface="Arial"/>
              <a:buNone/>
              <a:defRPr sz="1200"/>
            </a:lvl5pPr>
            <a:lvl6pPr lvl="5" algn="ctr">
              <a:lnSpc>
                <a:spcPct val="100000"/>
              </a:lnSpc>
              <a:spcBef>
                <a:spcPts val="240"/>
              </a:spcBef>
              <a:spcAft>
                <a:spcPts val="0"/>
              </a:spcAft>
              <a:buClr>
                <a:schemeClr val="dk1"/>
              </a:buClr>
              <a:buSzPts val="1200"/>
              <a:buFont typeface="Arial"/>
              <a:buNone/>
              <a:defRPr sz="1200"/>
            </a:lvl6pPr>
            <a:lvl7pPr lvl="6" algn="ctr">
              <a:lnSpc>
                <a:spcPct val="100000"/>
              </a:lnSpc>
              <a:spcBef>
                <a:spcPts val="240"/>
              </a:spcBef>
              <a:spcAft>
                <a:spcPts val="0"/>
              </a:spcAft>
              <a:buClr>
                <a:schemeClr val="dk1"/>
              </a:buClr>
              <a:buSzPts val="1200"/>
              <a:buFont typeface="Arial"/>
              <a:buNone/>
              <a:defRPr sz="1200"/>
            </a:lvl7pPr>
            <a:lvl8pPr lvl="7" algn="ctr">
              <a:lnSpc>
                <a:spcPct val="100000"/>
              </a:lnSpc>
              <a:spcBef>
                <a:spcPts val="240"/>
              </a:spcBef>
              <a:spcAft>
                <a:spcPts val="0"/>
              </a:spcAft>
              <a:buClr>
                <a:schemeClr val="dk1"/>
              </a:buClr>
              <a:buSzPts val="1200"/>
              <a:buFont typeface="Arial"/>
              <a:buNone/>
              <a:defRPr sz="1200"/>
            </a:lvl8pPr>
            <a:lvl9pPr lvl="8" algn="ctr">
              <a:lnSpc>
                <a:spcPct val="100000"/>
              </a:lnSpc>
              <a:spcBef>
                <a:spcPts val="240"/>
              </a:spcBef>
              <a:spcAft>
                <a:spcPts val="0"/>
              </a:spcAft>
              <a:buClr>
                <a:schemeClr val="dk1"/>
              </a:buClr>
              <a:buSzPts val="1200"/>
              <a:buFont typeface="Arial"/>
              <a:buNone/>
              <a:defRPr sz="1200"/>
            </a:lvl9pPr>
          </a:lstStyle>
          <a:p/>
        </p:txBody>
      </p:sp>
      <p:sp>
        <p:nvSpPr>
          <p:cNvPr id="14" name="Google Shape;14;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285037" y="1828801"/>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19124" y="-834886"/>
            <a:ext cx="5851525" cy="807057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Font typeface="Arial"/>
              <a:buNone/>
              <a:defRPr sz="1800">
                <a:solidFill>
                  <a:srgbClr val="888888"/>
                </a:solidFill>
              </a:defRPr>
            </a:lvl1pPr>
            <a:lvl2pPr indent="-228600" lvl="1" marL="914400" algn="l">
              <a:lnSpc>
                <a:spcPct val="100000"/>
              </a:lnSpc>
              <a:spcBef>
                <a:spcPts val="300"/>
              </a:spcBef>
              <a:spcAft>
                <a:spcPts val="0"/>
              </a:spcAft>
              <a:buClr>
                <a:srgbClr val="888888"/>
              </a:buClr>
              <a:buSzPts val="1500"/>
              <a:buFont typeface="Arial"/>
              <a:buNone/>
              <a:defRPr sz="1500">
                <a:solidFill>
                  <a:srgbClr val="888888"/>
                </a:solidFill>
              </a:defRPr>
            </a:lvl2pPr>
            <a:lvl3pPr indent="-228600" lvl="2" marL="1371600" algn="l">
              <a:lnSpc>
                <a:spcPct val="100000"/>
              </a:lnSpc>
              <a:spcBef>
                <a:spcPts val="270"/>
              </a:spcBef>
              <a:spcAft>
                <a:spcPts val="0"/>
              </a:spcAft>
              <a:buClr>
                <a:srgbClr val="888888"/>
              </a:buClr>
              <a:buSzPts val="1350"/>
              <a:buFont typeface="Arial"/>
              <a:buNone/>
              <a:defRPr sz="1350">
                <a:solidFill>
                  <a:srgbClr val="888888"/>
                </a:solidFill>
              </a:defRPr>
            </a:lvl3pPr>
            <a:lvl4pPr indent="-228600" lvl="3" marL="1828800" algn="l">
              <a:lnSpc>
                <a:spcPct val="100000"/>
              </a:lnSpc>
              <a:spcBef>
                <a:spcPts val="240"/>
              </a:spcBef>
              <a:spcAft>
                <a:spcPts val="0"/>
              </a:spcAft>
              <a:buClr>
                <a:srgbClr val="888888"/>
              </a:buClr>
              <a:buSzPts val="1200"/>
              <a:buFont typeface="Arial"/>
              <a:buNone/>
              <a:defRPr sz="1200">
                <a:solidFill>
                  <a:srgbClr val="888888"/>
                </a:solidFill>
              </a:defRPr>
            </a:lvl4pPr>
            <a:lvl5pPr indent="-228600" lvl="4" marL="2286000" algn="l">
              <a:lnSpc>
                <a:spcPct val="100000"/>
              </a:lnSpc>
              <a:spcBef>
                <a:spcPts val="240"/>
              </a:spcBef>
              <a:spcAft>
                <a:spcPts val="0"/>
              </a:spcAft>
              <a:buClr>
                <a:srgbClr val="888888"/>
              </a:buClr>
              <a:buSzPts val="1200"/>
              <a:buFont typeface="Arial"/>
              <a:buNone/>
              <a:defRPr sz="1200">
                <a:solidFill>
                  <a:srgbClr val="888888"/>
                </a:solidFill>
              </a:defRPr>
            </a:lvl5pPr>
            <a:lvl6pPr indent="-228600" lvl="5" marL="2743200" algn="l">
              <a:lnSpc>
                <a:spcPct val="100000"/>
              </a:lnSpc>
              <a:spcBef>
                <a:spcPts val="240"/>
              </a:spcBef>
              <a:spcAft>
                <a:spcPts val="0"/>
              </a:spcAft>
              <a:buClr>
                <a:srgbClr val="888888"/>
              </a:buClr>
              <a:buSzPts val="1200"/>
              <a:buFont typeface="Arial"/>
              <a:buNone/>
              <a:defRPr sz="1200">
                <a:solidFill>
                  <a:srgbClr val="888888"/>
                </a:solidFill>
              </a:defRPr>
            </a:lvl6pPr>
            <a:lvl7pPr indent="-228600" lvl="6" marL="3200400" algn="l">
              <a:lnSpc>
                <a:spcPct val="100000"/>
              </a:lnSpc>
              <a:spcBef>
                <a:spcPts val="240"/>
              </a:spcBef>
              <a:spcAft>
                <a:spcPts val="0"/>
              </a:spcAft>
              <a:buClr>
                <a:srgbClr val="888888"/>
              </a:buClr>
              <a:buSzPts val="1200"/>
              <a:buFont typeface="Arial"/>
              <a:buNone/>
              <a:defRPr sz="1200">
                <a:solidFill>
                  <a:srgbClr val="888888"/>
                </a:solidFill>
              </a:defRPr>
            </a:lvl7pPr>
            <a:lvl8pPr indent="-228600" lvl="7" marL="3657600" algn="l">
              <a:lnSpc>
                <a:spcPct val="100000"/>
              </a:lnSpc>
              <a:spcBef>
                <a:spcPts val="240"/>
              </a:spcBef>
              <a:spcAft>
                <a:spcPts val="0"/>
              </a:spcAft>
              <a:buClr>
                <a:srgbClr val="888888"/>
              </a:buClr>
              <a:buSzPts val="1200"/>
              <a:buFont typeface="Arial"/>
              <a:buNone/>
              <a:defRPr sz="1200">
                <a:solidFill>
                  <a:srgbClr val="888888"/>
                </a:solidFill>
              </a:defRPr>
            </a:lvl8pPr>
            <a:lvl9pPr indent="-228600" lvl="8" marL="4114800" algn="l">
              <a:lnSpc>
                <a:spcPct val="100000"/>
              </a:lnSpc>
              <a:spcBef>
                <a:spcPts val="240"/>
              </a:spcBef>
              <a:spcAft>
                <a:spcPts val="0"/>
              </a:spcAft>
              <a:buClr>
                <a:srgbClr val="888888"/>
              </a:buClr>
              <a:buSzPts val="1200"/>
              <a:buFont typeface="Arial"/>
              <a:buNone/>
              <a:defRPr sz="1200">
                <a:solidFill>
                  <a:srgbClr val="888888"/>
                </a:solidFill>
              </a:defRPr>
            </a:lvl9pPr>
          </a:lstStyle>
          <a:p/>
        </p:txBody>
      </p:sp>
      <p:sp>
        <p:nvSpPr>
          <p:cNvPr id="26" name="Google Shape;26;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609600" y="1600200"/>
            <a:ext cx="5376672"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28"/>
          <p:cNvSpPr txBox="1"/>
          <p:nvPr>
            <p:ph idx="2" type="body"/>
          </p:nvPr>
        </p:nvSpPr>
        <p:spPr>
          <a:xfrm>
            <a:off x="6205728" y="1600200"/>
            <a:ext cx="5376672"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39" name="Google Shape;39;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41" name="Google Shape;41;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61950" lvl="1" marL="914400" algn="l">
              <a:lnSpc>
                <a:spcPct val="100000"/>
              </a:lnSpc>
              <a:spcBef>
                <a:spcPts val="420"/>
              </a:spcBef>
              <a:spcAft>
                <a:spcPts val="0"/>
              </a:spcAft>
              <a:buClr>
                <a:schemeClr val="dk1"/>
              </a:buClr>
              <a:buSzPts val="2100"/>
              <a:buFont typeface="Arial"/>
              <a:buChar char="–"/>
              <a:defRPr sz="2100"/>
            </a:lvl2pPr>
            <a:lvl3pPr indent="-342900" lvl="2" marL="1371600" algn="l">
              <a:lnSpc>
                <a:spcPct val="100000"/>
              </a:lnSpc>
              <a:spcBef>
                <a:spcPts val="360"/>
              </a:spcBef>
              <a:spcAft>
                <a:spcPts val="0"/>
              </a:spcAft>
              <a:buClr>
                <a:schemeClr val="dk1"/>
              </a:buClr>
              <a:buSzPts val="1800"/>
              <a:buFont typeface="Arial"/>
              <a:buChar char="•"/>
              <a:defRPr sz="1800"/>
            </a:lvl3pPr>
            <a:lvl4pPr indent="-323850" lvl="3" marL="1828800" algn="l">
              <a:lnSpc>
                <a:spcPct val="100000"/>
              </a:lnSpc>
              <a:spcBef>
                <a:spcPts val="300"/>
              </a:spcBef>
              <a:spcAft>
                <a:spcPts val="0"/>
              </a:spcAft>
              <a:buClr>
                <a:schemeClr val="dk1"/>
              </a:buClr>
              <a:buSzPts val="1500"/>
              <a:buFont typeface="Arial"/>
              <a:buChar char="–"/>
              <a:defRPr sz="1500"/>
            </a:lvl4pPr>
            <a:lvl5pPr indent="-323850" lvl="4" marL="2286000" algn="l">
              <a:lnSpc>
                <a:spcPct val="100000"/>
              </a:lnSpc>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58" name="Google Shape;58;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65" name="Google Shape;65;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8000"/>
              <a:buFont typeface="Arial"/>
              <a:buNone/>
            </a:pPr>
            <a:r>
              <a:rPr b="1" lang="en-US" sz="8000"/>
              <a:t>6LoWPAN 	</a:t>
            </a:r>
            <a:endParaRPr b="1" sz="80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Arial"/>
              <a:buNone/>
            </a:pPr>
            <a:r>
              <a:rPr lang="en-US"/>
              <a:t>                                        </a:t>
            </a:r>
            <a:endParaRPr/>
          </a:p>
          <a:p>
            <a:pPr indent="457200" lvl="0" marL="1828800" rtl="0" algn="ctr">
              <a:lnSpc>
                <a:spcPct val="100000"/>
              </a:lnSpc>
              <a:spcBef>
                <a:spcPts val="0"/>
              </a:spcBef>
              <a:spcAft>
                <a:spcPts val="0"/>
              </a:spcAft>
              <a:buClr>
                <a:schemeClr val="dk1"/>
              </a:buClr>
              <a:buSzPts val="1800"/>
              <a:buFont typeface="Arial"/>
              <a:buNone/>
            </a:pPr>
            <a:r>
              <a:rPr lang="en-US"/>
              <a:t>Umesh D. Patil.</a:t>
            </a:r>
            <a:endParaRPr/>
          </a:p>
          <a:p>
            <a:pPr indent="457200" lvl="0" marL="2286000" rtl="0" algn="l">
              <a:lnSpc>
                <a:spcPct val="100000"/>
              </a:lnSpc>
              <a:spcBef>
                <a:spcPts val="0"/>
              </a:spcBef>
              <a:spcAft>
                <a:spcPts val="0"/>
              </a:spcAft>
              <a:buClr>
                <a:schemeClr val="dk1"/>
              </a:buClr>
              <a:buSzPts val="1800"/>
              <a:buFont typeface="Arial"/>
              <a:buNone/>
            </a:pPr>
            <a:r>
              <a:rPr lang="en-US"/>
              <a:t>                                 Project Engineer</a:t>
            </a:r>
            <a:endParaRPr/>
          </a:p>
          <a:p>
            <a:pPr indent="0" lvl="0" marL="4572000" rtl="0" algn="l">
              <a:lnSpc>
                <a:spcPct val="100000"/>
              </a:lnSpc>
              <a:spcBef>
                <a:spcPts val="0"/>
              </a:spcBef>
              <a:spcAft>
                <a:spcPts val="0"/>
              </a:spcAft>
              <a:buClr>
                <a:schemeClr val="dk1"/>
              </a:buClr>
              <a:buSzPts val="1800"/>
              <a:buFont typeface="Arial"/>
              <a:buNone/>
            </a:pPr>
            <a:r>
              <a:rPr lang="en-US"/>
              <a:t>    CDAC-Hyderabad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Comparison between IPv6 and WSN</a:t>
            </a:r>
            <a:endParaRPr b="1">
              <a:latin typeface="Arial"/>
              <a:ea typeface="Arial"/>
              <a:cs typeface="Arial"/>
              <a:sym typeface="Arial"/>
            </a:endParaRPr>
          </a:p>
        </p:txBody>
      </p:sp>
      <p:pic>
        <p:nvPicPr>
          <p:cNvPr descr="Screenshot from 2021-08-23 16-13-12" id="141" name="Google Shape;141;p10"/>
          <p:cNvPicPr preferRelativeResize="0"/>
          <p:nvPr>
            <p:ph idx="1" type="body"/>
          </p:nvPr>
        </p:nvPicPr>
        <p:blipFill rotWithShape="1">
          <a:blip r:embed="rId3">
            <a:alphaModFix/>
          </a:blip>
          <a:srcRect b="0" l="0" r="0" t="0"/>
          <a:stretch/>
        </p:blipFill>
        <p:spPr>
          <a:xfrm>
            <a:off x="2101215" y="1691005"/>
            <a:ext cx="7731760" cy="43516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PHY Packet Structure</a:t>
            </a:r>
            <a:endParaRPr b="1">
              <a:latin typeface="Arial"/>
              <a:ea typeface="Arial"/>
              <a:cs typeface="Arial"/>
              <a:sym typeface="Arial"/>
            </a:endParaRPr>
          </a:p>
        </p:txBody>
      </p:sp>
      <p:pic>
        <p:nvPicPr>
          <p:cNvPr descr="Screenshot from 2021-08-23 16-18" id="147" name="Google Shape;147;p11"/>
          <p:cNvPicPr preferRelativeResize="0"/>
          <p:nvPr>
            <p:ph idx="1" type="body"/>
          </p:nvPr>
        </p:nvPicPr>
        <p:blipFill rotWithShape="1">
          <a:blip r:embed="rId3">
            <a:alphaModFix/>
          </a:blip>
          <a:srcRect b="0" l="0" r="0" t="0"/>
          <a:stretch/>
        </p:blipFill>
        <p:spPr>
          <a:xfrm>
            <a:off x="1152525" y="1825625"/>
            <a:ext cx="9886315" cy="43516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PHY Packet Structure</a:t>
            </a:r>
            <a:endParaRPr/>
          </a:p>
        </p:txBody>
      </p:sp>
      <p:sp>
        <p:nvSpPr>
          <p:cNvPr id="153" name="Google Shape;153;p12"/>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PHY data structure is divided into PHY header field and the PHY payload field.</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It consists of Synchronization Header (SHR), PHY Header (PHR) and Physical Service Data Unit (PSDU).</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Synchronizations header encompasses various fields:</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Preamble Sequence,</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Start of Frame Delimiter</a:t>
            </a:r>
            <a:endParaRPr sz="2000">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Frame length field</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Physical header is the reserved field indexed with one bit.</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SHR wants the receiver to achieve</a:t>
            </a:r>
            <a:r>
              <a:rPr lang="en-US" sz="2000">
                <a:latin typeface="Times New Roman"/>
                <a:ea typeface="Times New Roman"/>
                <a:cs typeface="Times New Roman"/>
                <a:sym typeface="Times New Roman"/>
              </a:rPr>
              <a:t> </a:t>
            </a:r>
            <a:r>
              <a:rPr b="0" i="0" lang="en-US" sz="2000" u="none" strike="noStrike">
                <a:latin typeface="Times New Roman"/>
                <a:ea typeface="Times New Roman"/>
                <a:cs typeface="Times New Roman"/>
                <a:sym typeface="Times New Roman"/>
              </a:rPr>
              <a:t>symbol synchronization. As a result, the SHR, PHR, and PHY payload form PHY packet</a:t>
            </a:r>
            <a:endParaRPr b="0" i="0" sz="2000" u="none" strike="noStrike">
              <a:latin typeface="Times New Roman"/>
              <a:ea typeface="Times New Roman"/>
              <a:cs typeface="Times New Roman"/>
              <a:sym typeface="Times New Roman"/>
            </a:endParaRPr>
          </a:p>
          <a:p>
            <a:pPr indent="0" lvl="1" marL="457200" rtl="0" algn="l">
              <a:lnSpc>
                <a:spcPct val="100000"/>
              </a:lnSpc>
              <a:spcBef>
                <a:spcPts val="400"/>
              </a:spcBef>
              <a:spcAft>
                <a:spcPts val="0"/>
              </a:spcAft>
              <a:buClr>
                <a:schemeClr val="dk1"/>
              </a:buClr>
              <a:buSzPts val="2000"/>
              <a:buFont typeface="Arial"/>
              <a:buNone/>
            </a:pPr>
            <a:r>
              <a:t/>
            </a:r>
            <a:endParaRPr b="0" i="0" sz="2000" u="none" strike="noStrike">
              <a:latin typeface="Times New Roman"/>
              <a:ea typeface="Times New Roman"/>
              <a:cs typeface="Times New Roman"/>
              <a:sym typeface="Times New Roman"/>
            </a:endParaRPr>
          </a:p>
          <a:p>
            <a:pPr indent="-158750" lvl="1" marL="742950" rtl="0" algn="l">
              <a:lnSpc>
                <a:spcPct val="100000"/>
              </a:lnSpc>
              <a:spcBef>
                <a:spcPts val="400"/>
              </a:spcBef>
              <a:spcAft>
                <a:spcPts val="0"/>
              </a:spcAft>
              <a:buClr>
                <a:schemeClr val="dk1"/>
              </a:buClr>
              <a:buSzPts val="2000"/>
              <a:buFont typeface="Arial"/>
              <a:buNone/>
            </a:pPr>
            <a:r>
              <a:t/>
            </a:r>
            <a:endParaRPr b="0" i="0" sz="2000" u="none" strike="noStrike">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Applications	</a:t>
            </a:r>
            <a:br>
              <a:rPr b="1" lang="en-US">
                <a:latin typeface="Arial"/>
                <a:ea typeface="Arial"/>
                <a:cs typeface="Arial"/>
                <a:sym typeface="Arial"/>
              </a:rPr>
            </a:br>
            <a:r>
              <a:rPr b="1" lang="en-US">
                <a:latin typeface="Arial"/>
                <a:ea typeface="Arial"/>
                <a:cs typeface="Arial"/>
                <a:sym typeface="Arial"/>
              </a:rPr>
              <a:t>	</a:t>
            </a:r>
            <a:endParaRPr b="1">
              <a:latin typeface="Arial"/>
              <a:ea typeface="Arial"/>
              <a:cs typeface="Arial"/>
              <a:sym typeface="Arial"/>
            </a:endParaRPr>
          </a:p>
        </p:txBody>
      </p:sp>
      <p:sp>
        <p:nvSpPr>
          <p:cNvPr id="159" name="Google Shape;159;p13"/>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3200"/>
              <a:buFont typeface="Arial"/>
              <a:buAutoNum type="arabicPeriod"/>
            </a:pPr>
            <a:r>
              <a:rPr lang="en-US"/>
              <a:t>Equipment health monitoring</a:t>
            </a:r>
            <a:endParaRPr/>
          </a:p>
          <a:p>
            <a:pPr indent="-514350" lvl="0" marL="514350" rtl="0" algn="l">
              <a:lnSpc>
                <a:spcPct val="100000"/>
              </a:lnSpc>
              <a:spcBef>
                <a:spcPts val="640"/>
              </a:spcBef>
              <a:spcAft>
                <a:spcPts val="0"/>
              </a:spcAft>
              <a:buClr>
                <a:schemeClr val="dk1"/>
              </a:buClr>
              <a:buSzPts val="3200"/>
              <a:buFont typeface="Arial"/>
              <a:buAutoNum type="arabicPeriod"/>
            </a:pPr>
            <a:r>
              <a:rPr lang="en-US"/>
              <a:t>Environment monitoring</a:t>
            </a:r>
            <a:endParaRPr/>
          </a:p>
          <a:p>
            <a:pPr indent="-514350" lvl="0" marL="514350" rtl="0" algn="l">
              <a:lnSpc>
                <a:spcPct val="100000"/>
              </a:lnSpc>
              <a:spcBef>
                <a:spcPts val="640"/>
              </a:spcBef>
              <a:spcAft>
                <a:spcPts val="0"/>
              </a:spcAft>
              <a:buClr>
                <a:schemeClr val="dk1"/>
              </a:buClr>
              <a:buSzPts val="3200"/>
              <a:buFont typeface="Arial"/>
              <a:buAutoNum type="arabicPeriod"/>
            </a:pPr>
            <a:r>
              <a:rPr lang="en-US"/>
              <a:t>Security</a:t>
            </a:r>
            <a:endParaRPr/>
          </a:p>
          <a:p>
            <a:pPr indent="-514350" lvl="0" marL="514350" rtl="0" algn="l">
              <a:lnSpc>
                <a:spcPct val="100000"/>
              </a:lnSpc>
              <a:spcBef>
                <a:spcPts val="640"/>
              </a:spcBef>
              <a:spcAft>
                <a:spcPts val="0"/>
              </a:spcAft>
              <a:buClr>
                <a:schemeClr val="dk1"/>
              </a:buClr>
              <a:buSzPts val="3200"/>
              <a:buFont typeface="Arial"/>
              <a:buAutoNum type="arabicPeriod"/>
            </a:pPr>
            <a:r>
              <a:rPr lang="en-US"/>
              <a:t>Home</a:t>
            </a:r>
            <a:endParaRPr/>
          </a:p>
          <a:p>
            <a:pPr indent="-514350" lvl="0" marL="514350" rtl="0" algn="l">
              <a:lnSpc>
                <a:spcPct val="100000"/>
              </a:lnSpc>
              <a:spcBef>
                <a:spcPts val="640"/>
              </a:spcBef>
              <a:spcAft>
                <a:spcPts val="0"/>
              </a:spcAft>
              <a:buClr>
                <a:schemeClr val="dk1"/>
              </a:buClr>
              <a:buSzPts val="3200"/>
              <a:buFont typeface="Arial"/>
              <a:buAutoNum type="arabicPeriod"/>
            </a:pPr>
            <a:r>
              <a:rPr lang="en-US"/>
              <a:t>Building automation</a:t>
            </a:r>
            <a:endParaRPr/>
          </a:p>
        </p:txBody>
      </p:sp>
      <p:pic>
        <p:nvPicPr>
          <p:cNvPr id="160" name="Google Shape;160;p13"/>
          <p:cNvPicPr preferRelativeResize="0"/>
          <p:nvPr/>
        </p:nvPicPr>
        <p:blipFill rotWithShape="1">
          <a:blip r:embed="rId3">
            <a:alphaModFix/>
          </a:blip>
          <a:srcRect b="0" l="0" r="0" t="0"/>
          <a:stretch/>
        </p:blipFill>
        <p:spPr>
          <a:xfrm>
            <a:off x="6506818" y="2324672"/>
            <a:ext cx="4550324" cy="3118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latin typeface="Arial"/>
                <a:ea typeface="Arial"/>
                <a:cs typeface="Arial"/>
                <a:sym typeface="Arial"/>
              </a:rPr>
              <a:t> </a:t>
            </a:r>
            <a:endParaRPr>
              <a:latin typeface="Arial"/>
              <a:ea typeface="Arial"/>
              <a:cs typeface="Arial"/>
              <a:sym typeface="Arial"/>
            </a:endParaRPr>
          </a:p>
        </p:txBody>
      </p:sp>
      <p:sp>
        <p:nvSpPr>
          <p:cNvPr id="166" name="Google Shape;166;p14"/>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strike="noStrike">
                <a:latin typeface="Times New Roman"/>
                <a:ea typeface="Times New Roman"/>
                <a:cs typeface="Times New Roman"/>
                <a:sym typeface="Times New Roman"/>
              </a:rPr>
              <a:t> </a:t>
            </a:r>
            <a:endParaRPr b="0" i="0" sz="2400" u="none" strike="noStrike">
              <a:latin typeface="Times New Roman"/>
              <a:ea typeface="Times New Roman"/>
              <a:cs typeface="Times New Roman"/>
              <a:sym typeface="Times New Roman"/>
            </a:endParaRPr>
          </a:p>
        </p:txBody>
      </p:sp>
      <p:pic>
        <p:nvPicPr>
          <p:cNvPr id="167" name="Google Shape;167;p14"/>
          <p:cNvPicPr preferRelativeResize="0"/>
          <p:nvPr/>
        </p:nvPicPr>
        <p:blipFill rotWithShape="1">
          <a:blip r:embed="rId3">
            <a:alphaModFix/>
          </a:blip>
          <a:srcRect b="0" l="0" r="0" t="0"/>
          <a:stretch/>
        </p:blipFill>
        <p:spPr>
          <a:xfrm>
            <a:off x="687705" y="145415"/>
            <a:ext cx="9752330" cy="62210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t>6LoWPAN Security</a:t>
            </a:r>
            <a:endParaRPr b="1"/>
          </a:p>
        </p:txBody>
      </p:sp>
      <p:sp>
        <p:nvSpPr>
          <p:cNvPr id="173" name="Google Shape;173;p15"/>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is anticipated that the Internet of Things, IoT will offer hackers a huge opportunity to take control of poorly secured devices and also use them to help attack other networks and devices.</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6LoWPAN uses AES-128 link layer security which is defined in IEEE 802.15.4 and this provides link authentication and encryption.</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Further security is provided by the transport layer security mechanisms. This is defined in RFC 5246 and runs over TCP/IP protocol .</a:t>
            </a:r>
            <a:endParaRPr sz="20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  Basic requirements for 6LoWPAN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The device must have sleep mode in order to support battery saving.</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Minimal memory requirements.</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Routing overhead should be lower.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t>Advantages of 6LoWPAN :</a:t>
            </a:r>
            <a:endParaRPr b="1"/>
          </a:p>
        </p:txBody>
      </p:sp>
      <p:sp>
        <p:nvSpPr>
          <p:cNvPr id="179" name="Google Shape;179;p1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One clear advantage with 6LoWPAN is the low power consumption and the meshing capability, enabling the wide dispersion of battery or battery-less sensor nodes into the field.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addition, as this technology is evolving, so does the 6LoWPAN system along with it will evolve more</a:t>
            </a:r>
            <a:endParaRPr sz="2000">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    Support robust , self healing and scalable mesh networking.</a:t>
            </a:r>
            <a:endParaRPr sz="2000">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    Works efficiently with open IP standardized including UDP , TCP , COAP , HTTP , MQTT and web sockets.</a:t>
            </a:r>
            <a:endParaRPr sz="2000">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    In this network leaf nodes can be in sleep mode for a long duration of time.</a:t>
            </a:r>
            <a:endParaRPr sz="2000">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    It also offers one to many and many to one routing.</a:t>
            </a:r>
            <a:endParaRPr sz="2000">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    It offers end to end IP addressable devices which don’t require any gateway , only a router which can connect this network to IP.</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8000"/>
              <a:buFont typeface="Arial"/>
              <a:buNone/>
            </a:pPr>
            <a:r>
              <a:rPr b="1" lang="en-US" sz="8000"/>
              <a:t>REST</a:t>
            </a:r>
            <a:endParaRPr b="1" sz="8000"/>
          </a:p>
        </p:txBody>
      </p:sp>
      <p:sp>
        <p:nvSpPr>
          <p:cNvPr id="185" name="Google Shape;185;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Arial"/>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What is REST</a:t>
            </a:r>
            <a:endParaRPr b="1">
              <a:latin typeface="Arial"/>
              <a:ea typeface="Arial"/>
              <a:cs typeface="Arial"/>
              <a:sym typeface="Arial"/>
            </a:endParaRPr>
          </a:p>
        </p:txBody>
      </p:sp>
      <p:sp>
        <p:nvSpPr>
          <p:cNvPr id="191" name="Google Shape;191;p18"/>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Definition: </a:t>
            </a:r>
            <a:endParaRPr>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RE</a:t>
            </a:r>
            <a:r>
              <a:rPr lang="en-US">
                <a:latin typeface="Times New Roman"/>
                <a:ea typeface="Times New Roman"/>
                <a:cs typeface="Times New Roman"/>
                <a:sym typeface="Times New Roman"/>
              </a:rPr>
              <a:t>presentational </a:t>
            </a:r>
            <a:r>
              <a:rPr b="1"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tate </a:t>
            </a:r>
            <a:r>
              <a:rPr b="1"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ransfer(REST) is a software architecture style that defines a set of constraints to be used for creating web services.</a:t>
            </a:r>
            <a:endParaRPr>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 RESTful web services allow the requesting systems to access and manipulate textual representations of web resources by using a uniform &amp; predefined set of stateless operations.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REST is basically a set of rules for communication between client and server.</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838200" y="365125"/>
            <a:ext cx="10515600" cy="98659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400"/>
              <a:buFont typeface="Arial"/>
              <a:buNone/>
            </a:pPr>
            <a:r>
              <a:rPr b="1" i="0" lang="en-US" u="none" strike="noStrike">
                <a:solidFill>
                  <a:srgbClr val="000000"/>
                </a:solidFill>
                <a:latin typeface="Arial"/>
                <a:ea typeface="Arial"/>
                <a:cs typeface="Arial"/>
                <a:sym typeface="Arial"/>
              </a:rPr>
              <a:t>Constraints on the definition of REST</a:t>
            </a:r>
            <a:endParaRPr b="1"/>
          </a:p>
        </p:txBody>
      </p:sp>
      <p:sp>
        <p:nvSpPr>
          <p:cNvPr id="197" name="Google Shape;197;p19"/>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273239"/>
              </a:buClr>
              <a:buSzPts val="2000"/>
              <a:buFont typeface="Arial"/>
              <a:buChar char="•"/>
            </a:pPr>
            <a:r>
              <a:rPr b="0" i="0" lang="en-US" sz="2000">
                <a:solidFill>
                  <a:srgbClr val="273239"/>
                </a:solidFill>
                <a:latin typeface="Times New Roman"/>
                <a:ea typeface="Times New Roman"/>
                <a:cs typeface="Times New Roman"/>
                <a:sym typeface="Times New Roman"/>
              </a:rPr>
              <a:t>There are six architectural constraints which makes any web service are listed below:</a:t>
            </a:r>
            <a:endParaRPr b="0" i="0" sz="2000">
              <a:solidFill>
                <a:srgbClr val="273239"/>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Uniform Interface</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 It is a key constraint that differentiate between a REST API and Non-REST API. It suggests that there should be an uniform way of interacting with a given server irrespective of device or type of application (website, mobile app).</a:t>
            </a:r>
            <a:endParaRPr i="0" sz="2000">
              <a:solidFill>
                <a:srgbClr val="273239"/>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Stateless </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It means that the necessary state to handle the request is contained within the request itself and server would not store anything related to the session.</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 In REST, the client must include all information for the server to fulfill the request whether as a part of query params, headers or URI.</a:t>
            </a:r>
            <a:endParaRPr b="0" i="0" sz="2000">
              <a:solidFill>
                <a:srgbClr val="273239"/>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Cacheable</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273239"/>
              </a:buClr>
              <a:buSzPts val="2000"/>
              <a:buFont typeface="Times New Roman"/>
              <a:buChar char="–"/>
            </a:pPr>
            <a:r>
              <a:rPr b="0" i="0" lang="en-US" sz="2000" u="none" strike="noStrike">
                <a:solidFill>
                  <a:srgbClr val="273239"/>
                </a:solidFill>
                <a:latin typeface="Times New Roman"/>
                <a:ea typeface="Times New Roman"/>
                <a:cs typeface="Times New Roman"/>
                <a:sym typeface="Times New Roman"/>
              </a:rPr>
              <a:t>Every response should include whether the response is cacheable or not and for how much duration responses can be cached at the client side.</a:t>
            </a:r>
            <a:endParaRPr b="0" i="0" sz="2000">
              <a:solidFill>
                <a:srgbClr val="273239"/>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6LoWPAN	</a:t>
            </a:r>
            <a:endParaRPr b="1">
              <a:latin typeface="Arial"/>
              <a:ea typeface="Arial"/>
              <a:cs typeface="Arial"/>
              <a:sym typeface="Arial"/>
            </a:endParaRPr>
          </a:p>
        </p:txBody>
      </p:sp>
      <p:sp>
        <p:nvSpPr>
          <p:cNvPr id="91" name="Google Shape;91;p2"/>
          <p:cNvSpPr txBox="1"/>
          <p:nvPr>
            <p:ph idx="1" type="body"/>
          </p:nvPr>
        </p:nvSpPr>
        <p:spPr>
          <a:xfrm>
            <a:off x="838200" y="1825625"/>
            <a:ext cx="10515600" cy="484021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lang="en-US" sz="2000">
                <a:latin typeface="Times New Roman"/>
                <a:ea typeface="Times New Roman"/>
                <a:cs typeface="Times New Roman"/>
                <a:sym typeface="Times New Roman"/>
              </a:rPr>
              <a:t>6LoWPAN is an acronym of IPv6 over Low -Power Wireless Personal Area Networks.</a:t>
            </a:r>
            <a:endParaRPr sz="20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The 6LoWPAN concept originated from the idea that "the Internet Protocol could and should be applied even to the smallest devices," and that low-power devices with limited processing capabilities should be able to participate in the Internet of Things.</a:t>
            </a:r>
            <a:endParaRPr sz="20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Devices in the network typically work together to connect the physical environment to real world applications, e.g., wireless sensors networks</a:t>
            </a:r>
            <a:endParaRPr sz="20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Wireless Sensor Networks (WSN) adopts IEEE 802.15.4 standard which specifies the characteristic of a wireless link for low-power personal area networks</a:t>
            </a:r>
            <a:endParaRPr sz="20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Common topologies include – star, mesh, and combinations of star and mesh.</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Arial"/>
              <a:buNone/>
            </a:pPr>
            <a:r>
              <a:rPr b="1" i="0" lang="en-US" u="none" strike="noStrike">
                <a:solidFill>
                  <a:srgbClr val="000000"/>
                </a:solidFill>
                <a:latin typeface="Arial"/>
                <a:ea typeface="Arial"/>
                <a:cs typeface="Arial"/>
                <a:sym typeface="Arial"/>
              </a:rPr>
              <a:t>Constraints on the definition of REST</a:t>
            </a:r>
            <a:endParaRPr/>
          </a:p>
        </p:txBody>
      </p:sp>
      <p:sp>
        <p:nvSpPr>
          <p:cNvPr id="203" name="Google Shape;203;p20"/>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273239"/>
              </a:buClr>
              <a:buSzPts val="2000"/>
              <a:buFont typeface="Times New Roman"/>
              <a:buNone/>
            </a:pPr>
            <a:r>
              <a:rPr b="0" i="0" lang="en-US" sz="2000">
                <a:solidFill>
                  <a:srgbClr val="273239"/>
                </a:solidFill>
                <a:latin typeface="Times New Roman"/>
                <a:ea typeface="Times New Roman"/>
                <a:cs typeface="Times New Roman"/>
                <a:sym typeface="Times New Roman"/>
              </a:rPr>
              <a:t>- Client will return the data from its cache for any subsequent request and there would be no need to send the request again to the server</a:t>
            </a:r>
            <a:endParaRPr b="0" i="0" sz="2000">
              <a:solidFill>
                <a:srgbClr val="273239"/>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b="0" i="0" sz="2000">
              <a:solidFill>
                <a:srgbClr val="273239"/>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 Client-Server</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273239"/>
              </a:buClr>
              <a:buSzPts val="2000"/>
              <a:buFont typeface="Times New Roman"/>
              <a:buChar char="–"/>
            </a:pPr>
            <a:r>
              <a:rPr b="0" i="0" lang="en-US" sz="2000" u="none" strike="noStrike">
                <a:solidFill>
                  <a:srgbClr val="273239"/>
                </a:solidFill>
                <a:latin typeface="Times New Roman"/>
                <a:ea typeface="Times New Roman"/>
                <a:cs typeface="Times New Roman"/>
                <a:sym typeface="Times New Roman"/>
              </a:rPr>
              <a:t>REST application should have a client-server architecture. A Client is someone who is requesting resources and are not concerned with data storage, which remains internal to each server, and server is someone who holds the resources and are not concerned with the user interface or user state.</a:t>
            </a:r>
            <a:endParaRPr b="0" i="0" sz="2000">
              <a:solidFill>
                <a:srgbClr val="273239"/>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 Layered System</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360"/>
              </a:spcBef>
              <a:spcAft>
                <a:spcPts val="0"/>
              </a:spcAft>
              <a:buClr>
                <a:srgbClr val="273239"/>
              </a:buClr>
              <a:buSzPts val="1800"/>
              <a:buFont typeface="Times New Roman"/>
              <a:buChar char="–"/>
            </a:pPr>
            <a:r>
              <a:rPr b="0" i="0" lang="en-US" sz="1800" u="none" strike="noStrike">
                <a:solidFill>
                  <a:srgbClr val="273239"/>
                </a:solidFill>
                <a:latin typeface="Times New Roman"/>
                <a:ea typeface="Times New Roman"/>
                <a:cs typeface="Times New Roman"/>
                <a:sym typeface="Times New Roman"/>
              </a:rPr>
              <a:t>An application architecture needs to be composed of multiple layers. Each layer doesn’t know any thing about any layer other than that of immediate layer and there can be lot of intermediate servers between client and the end server</a:t>
            </a:r>
            <a:endParaRPr b="0" i="0" sz="1600">
              <a:solidFill>
                <a:srgbClr val="273239"/>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rgbClr val="273239"/>
              </a:buClr>
              <a:buSzPts val="2000"/>
              <a:buFont typeface="Times New Roman"/>
              <a:buChar char="•"/>
            </a:pPr>
            <a:r>
              <a:rPr b="0" i="0" lang="en-US" sz="2000">
                <a:solidFill>
                  <a:srgbClr val="273239"/>
                </a:solidFill>
                <a:latin typeface="Times New Roman"/>
                <a:ea typeface="Times New Roman"/>
                <a:cs typeface="Times New Roman"/>
                <a:sym typeface="Times New Roman"/>
              </a:rPr>
              <a:t> Code on Demand</a:t>
            </a:r>
            <a:endParaRPr b="0" i="0" sz="2000">
              <a:solidFill>
                <a:srgbClr val="273239"/>
              </a:solidFill>
              <a:latin typeface="Times New Roman"/>
              <a:ea typeface="Times New Roman"/>
              <a:cs typeface="Times New Roman"/>
              <a:sym typeface="Times New Roman"/>
            </a:endParaRPr>
          </a:p>
          <a:p>
            <a:pPr indent="-285750" lvl="1" marL="742950" rtl="0" algn="l">
              <a:lnSpc>
                <a:spcPct val="100000"/>
              </a:lnSpc>
              <a:spcBef>
                <a:spcPts val="360"/>
              </a:spcBef>
              <a:spcAft>
                <a:spcPts val="0"/>
              </a:spcAft>
              <a:buClr>
                <a:srgbClr val="273239"/>
              </a:buClr>
              <a:buSzPts val="1800"/>
              <a:buFont typeface="Times New Roman"/>
              <a:buChar char="–"/>
            </a:pPr>
            <a:r>
              <a:rPr b="0" i="0" lang="en-US" sz="1800" u="none" strike="noStrike">
                <a:solidFill>
                  <a:srgbClr val="273239"/>
                </a:solidFill>
                <a:latin typeface="Times New Roman"/>
                <a:ea typeface="Times New Roman"/>
                <a:cs typeface="Times New Roman"/>
                <a:sym typeface="Times New Roman"/>
              </a:rPr>
              <a:t> It is an optional feature. According to this, servers can also provide executable code to the client</a:t>
            </a:r>
            <a:endParaRPr b="0" i="0" sz="1600">
              <a:solidFill>
                <a:srgbClr val="273239"/>
              </a:solidFill>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400"/>
              <a:buFont typeface="Arial"/>
              <a:buNone/>
            </a:pPr>
            <a:r>
              <a:rPr b="1" i="0" lang="en-US" u="none" strike="noStrike">
                <a:solidFill>
                  <a:srgbClr val="000000"/>
                </a:solidFill>
                <a:latin typeface="Arial"/>
                <a:ea typeface="Arial"/>
                <a:cs typeface="Arial"/>
                <a:sym typeface="Arial"/>
              </a:rPr>
              <a:t>Anatomy of REST</a:t>
            </a:r>
            <a:endParaRPr b="1"/>
          </a:p>
        </p:txBody>
      </p:sp>
      <p:sp>
        <p:nvSpPr>
          <p:cNvPr id="209" name="Google Shape;209;p21"/>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2000"/>
              <a:buFont typeface="Times New Roman"/>
              <a:buChar char="•"/>
            </a:pPr>
            <a:r>
              <a:rPr b="0" i="0" lang="en-US" sz="2000" u="none" strike="noStrike">
                <a:solidFill>
                  <a:srgbClr val="595959"/>
                </a:solidFill>
                <a:latin typeface="Times New Roman"/>
                <a:ea typeface="Times New Roman"/>
                <a:cs typeface="Times New Roman"/>
                <a:sym typeface="Times New Roman"/>
              </a:rPr>
              <a:t>Data can be requested by the client and the server will respond appropriately.</a:t>
            </a:r>
            <a:endParaRPr b="0" sz="2000">
              <a:latin typeface="Times New Roman"/>
              <a:ea typeface="Times New Roman"/>
              <a:cs typeface="Times New Roman"/>
              <a:sym typeface="Times New Roman"/>
            </a:endParaRPr>
          </a:p>
          <a:p>
            <a:pPr indent="-342900" lvl="0" marL="342900" rtl="0" algn="l">
              <a:lnSpc>
                <a:spcPct val="100000"/>
              </a:lnSpc>
              <a:spcBef>
                <a:spcPts val="160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Endpoint : URL where the REST server is listening.</a:t>
            </a:r>
            <a:endParaRPr b="0" i="0" sz="2000" u="none" strike="noStrike">
              <a:solidFill>
                <a:srgbClr val="59595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Font typeface="Arial"/>
              <a:buNone/>
            </a:pPr>
            <a:r>
              <a:t/>
            </a:r>
            <a:endParaRPr b="0" i="0" sz="2000" u="none" strike="noStrike">
              <a:solidFill>
                <a:srgbClr val="595959"/>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Method :</a:t>
            </a:r>
            <a:endParaRPr b="0" i="0" sz="2000" u="none" strike="noStrike">
              <a:solidFill>
                <a:srgbClr val="595959"/>
              </a:solidFill>
              <a:latin typeface="Times New Roman"/>
              <a:ea typeface="Times New Roman"/>
              <a:cs typeface="Times New Roman"/>
              <a:sym typeface="Times New Roman"/>
            </a:endParaRPr>
          </a:p>
          <a:p>
            <a:pPr indent="-285750" lvl="1" marL="742950" rtl="0" algn="l">
              <a:lnSpc>
                <a:spcPct val="100000"/>
              </a:lnSpc>
              <a:spcBef>
                <a:spcPts val="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GET : Get resource from server.</a:t>
            </a:r>
            <a:endParaRPr b="0" i="0" sz="2000" u="none" strike="noStrike">
              <a:solidFill>
                <a:srgbClr val="595959"/>
              </a:solidFill>
              <a:latin typeface="Times New Roman"/>
              <a:ea typeface="Times New Roman"/>
              <a:cs typeface="Times New Roman"/>
              <a:sym typeface="Times New Roman"/>
            </a:endParaRPr>
          </a:p>
          <a:p>
            <a:pPr indent="-285750" lvl="1" marL="742950" rtl="0" algn="l">
              <a:lnSpc>
                <a:spcPct val="100000"/>
              </a:lnSpc>
              <a:spcBef>
                <a:spcPts val="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POST : Create resource to the server.</a:t>
            </a:r>
            <a:endParaRPr b="0" i="0" sz="2000" u="none" strike="noStrike">
              <a:solidFill>
                <a:srgbClr val="595959"/>
              </a:solidFill>
              <a:latin typeface="Times New Roman"/>
              <a:ea typeface="Times New Roman"/>
              <a:cs typeface="Times New Roman"/>
              <a:sym typeface="Times New Roman"/>
            </a:endParaRPr>
          </a:p>
          <a:p>
            <a:pPr indent="-285750" lvl="1" marL="742950" rtl="0" algn="l">
              <a:lnSpc>
                <a:spcPct val="100000"/>
              </a:lnSpc>
              <a:spcBef>
                <a:spcPts val="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PATCH or PUT : Update existing resource from the server.</a:t>
            </a:r>
            <a:endParaRPr b="0" i="0" sz="2000" u="none" strike="noStrike">
              <a:solidFill>
                <a:srgbClr val="595959"/>
              </a:solidFill>
              <a:latin typeface="Times New Roman"/>
              <a:ea typeface="Times New Roman"/>
              <a:cs typeface="Times New Roman"/>
              <a:sym typeface="Times New Roman"/>
            </a:endParaRPr>
          </a:p>
          <a:p>
            <a:pPr indent="-285750" lvl="1" marL="742950" rtl="0" algn="l">
              <a:lnSpc>
                <a:spcPct val="100000"/>
              </a:lnSpc>
              <a:spcBef>
                <a:spcPts val="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DELETE : Delete existing resource from the server.</a:t>
            </a:r>
            <a:endParaRPr b="0" i="0" sz="2000" u="none" strike="noStrike">
              <a:solidFill>
                <a:srgbClr val="595959"/>
              </a:solidFill>
              <a:latin typeface="Times New Roman"/>
              <a:ea typeface="Times New Roman"/>
              <a:cs typeface="Times New Roman"/>
              <a:sym typeface="Times New Roman"/>
            </a:endParaRPr>
          </a:p>
          <a:p>
            <a:pPr indent="0" lvl="1" marL="457200" rtl="0" algn="l">
              <a:lnSpc>
                <a:spcPct val="100000"/>
              </a:lnSpc>
              <a:spcBef>
                <a:spcPts val="0"/>
              </a:spcBef>
              <a:spcAft>
                <a:spcPts val="0"/>
              </a:spcAft>
              <a:buClr>
                <a:schemeClr val="dk1"/>
              </a:buClr>
              <a:buSzPts val="2000"/>
              <a:buFont typeface="Arial"/>
              <a:buNone/>
            </a:pPr>
            <a:r>
              <a:t/>
            </a:r>
            <a:endParaRPr b="0" i="0" sz="2000" u="none" strike="noStrike">
              <a:solidFill>
                <a:srgbClr val="595959"/>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Headers : The additional details provided for communication between client and server.</a:t>
            </a:r>
            <a:endParaRPr b="0" i="0" sz="2000" u="none" strike="noStrike">
              <a:solidFill>
                <a:srgbClr val="595959"/>
              </a:solidFill>
              <a:latin typeface="Times New Roman"/>
              <a:ea typeface="Times New Roman"/>
              <a:cs typeface="Times New Roman"/>
              <a:sym typeface="Times New Roman"/>
            </a:endParaRPr>
          </a:p>
          <a:p>
            <a:pPr indent="-342900" lvl="0" marL="342900" rtl="0" algn="l">
              <a:lnSpc>
                <a:spcPct val="100000"/>
              </a:lnSpc>
              <a:spcBef>
                <a:spcPts val="1600"/>
              </a:spcBef>
              <a:spcAft>
                <a:spcPts val="0"/>
              </a:spcAft>
              <a:buClr>
                <a:srgbClr val="595959"/>
              </a:buClr>
              <a:buSzPts val="2000"/>
              <a:buFont typeface="Arial"/>
              <a:buChar char="•"/>
            </a:pPr>
            <a:r>
              <a:rPr b="0" i="0" lang="en-US" sz="2000" u="none" strike="noStrike">
                <a:solidFill>
                  <a:srgbClr val="595959"/>
                </a:solidFill>
                <a:latin typeface="Times New Roman"/>
                <a:ea typeface="Times New Roman"/>
                <a:cs typeface="Times New Roman"/>
                <a:sym typeface="Times New Roman"/>
              </a:rPr>
              <a:t>Data : Contains information you want to send to the server. </a:t>
            </a:r>
            <a:endParaRPr b="0" i="0" sz="2000" u="none" strike="noStrike">
              <a:solidFill>
                <a:srgbClr val="595959"/>
              </a:solidFill>
              <a:latin typeface="Times New Roman"/>
              <a:ea typeface="Times New Roman"/>
              <a:cs typeface="Times New Roman"/>
              <a:sym typeface="Times New Roman"/>
            </a:endParaRPr>
          </a:p>
          <a:p>
            <a:pPr indent="-215900" lvl="0" marL="342900" rtl="0" algn="l">
              <a:lnSpc>
                <a:spcPct val="100000"/>
              </a:lnSpc>
              <a:spcBef>
                <a:spcPts val="20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Requests &amp; Responses </a:t>
            </a:r>
            <a:endParaRPr b="1">
              <a:latin typeface="Arial"/>
              <a:ea typeface="Arial"/>
              <a:cs typeface="Arial"/>
              <a:sym typeface="Arial"/>
            </a:endParaRPr>
          </a:p>
        </p:txBody>
      </p:sp>
      <p:sp>
        <p:nvSpPr>
          <p:cNvPr id="215" name="Google Shape;215;p22"/>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REQUEST</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GET /news/ HTTP/1.1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Host: example.org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Accept-Encoding: compress, gzip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User-Agent: Python-httplib2</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Here is a GET request to «http://example.org/news/»</a:t>
            </a:r>
            <a:endParaRPr>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 Method = GET</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Requests &amp; Responses</a:t>
            </a:r>
            <a:endParaRPr b="1">
              <a:latin typeface="Arial"/>
              <a:ea typeface="Arial"/>
              <a:cs typeface="Arial"/>
              <a:sym typeface="Arial"/>
            </a:endParaRPr>
          </a:p>
        </p:txBody>
      </p:sp>
      <p:sp>
        <p:nvSpPr>
          <p:cNvPr id="221" name="Google Shape;221;p23"/>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And here is the response…</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RESPONSE</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HTTP/1.1 200 Ok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Date: Thu, 07 Aug 2008 15:06:24 GMT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Server: Apache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ETag: "85a1b765e8c01dbf872651d7a5"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Content-Type: text/html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Cache-Control: max-age=3600 </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&lt;!DOCTYPE HTML&gt;</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ec1cbdd1c7_0_1"/>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
        <p:nvSpPr>
          <p:cNvPr id="227" name="Google Shape;227;gec1cbdd1c7_0_1"/>
          <p:cNvSpPr txBox="1"/>
          <p:nvPr>
            <p:ph idx="1" type="body"/>
          </p:nvPr>
        </p:nvSpPr>
        <p:spPr>
          <a:xfrm>
            <a:off x="609600" y="1600200"/>
            <a:ext cx="10972800" cy="4526100"/>
          </a:xfrm>
          <a:prstGeom prst="rect">
            <a:avLst/>
          </a:prstGeom>
        </p:spPr>
        <p:txBody>
          <a:bodyPr anchorCtr="0" anchor="t" bIns="45700" lIns="91425" spcFirstLastPara="1" rIns="91425" wrap="square" tIns="45700">
            <a:noAutofit/>
          </a:bodyPr>
          <a:lstStyle/>
          <a:p>
            <a:pPr indent="457200" lvl="0" marL="1828800" rtl="0" algn="l">
              <a:spcBef>
                <a:spcPts val="360"/>
              </a:spcBef>
              <a:spcAft>
                <a:spcPts val="0"/>
              </a:spcAft>
              <a:buNone/>
            </a:pPr>
            <a:r>
              <a:t/>
            </a:r>
            <a:endParaRPr/>
          </a:p>
          <a:p>
            <a:pPr indent="457200" lvl="0" marL="1828800" rtl="0" algn="l">
              <a:spcBef>
                <a:spcPts val="360"/>
              </a:spcBef>
              <a:spcAft>
                <a:spcPts val="0"/>
              </a:spcAft>
              <a:buNone/>
            </a:pPr>
            <a:r>
              <a:t/>
            </a:r>
            <a:endParaRPr/>
          </a:p>
          <a:p>
            <a:pPr indent="457200" lvl="0" marL="2286000" rtl="0" algn="l">
              <a:spcBef>
                <a:spcPts val="360"/>
              </a:spcBef>
              <a:spcAft>
                <a:spcPts val="0"/>
              </a:spcAft>
              <a:buNone/>
            </a:pPr>
            <a:r>
              <a:rPr b="1" lang="en-US" sz="3400"/>
              <a:t>Thank You…!!!</a:t>
            </a:r>
            <a:endParaRPr b="1"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a:t> </a:t>
            </a:r>
            <a:endParaRPr/>
          </a:p>
        </p:txBody>
      </p:sp>
      <p:pic>
        <p:nvPicPr>
          <p:cNvPr id="97" name="Google Shape;97;p3"/>
          <p:cNvPicPr preferRelativeResize="0"/>
          <p:nvPr>
            <p:ph idx="1" type="body"/>
          </p:nvPr>
        </p:nvPicPr>
        <p:blipFill rotWithShape="1">
          <a:blip r:embed="rId3">
            <a:alphaModFix/>
          </a:blip>
          <a:srcRect b="0" l="0" r="0" t="0"/>
          <a:stretch/>
        </p:blipFill>
        <p:spPr>
          <a:xfrm>
            <a:off x="1467522" y="365124"/>
            <a:ext cx="9041452" cy="6027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6LoWPAN characteristics </a:t>
            </a:r>
            <a:endParaRPr b="1">
              <a:latin typeface="Arial"/>
              <a:ea typeface="Arial"/>
              <a:cs typeface="Arial"/>
              <a:sym typeface="Arial"/>
            </a:endParaRPr>
          </a:p>
        </p:txBody>
      </p:sp>
      <p:sp>
        <p:nvSpPr>
          <p:cNvPr id="103" name="Google Shape;103;p4"/>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Small packet size </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16-bit short or IEEE 64-bit extended media access control addresses</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Low bandwidth. (250/40/20 kbps)</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Topologies include star and mesh</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Low power, typically battery operated </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Relatively low cost</a:t>
            </a:r>
            <a:endParaRPr sz="2400">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Networks are ad hoc &amp; devices have limited accessibility and user interfaces</a:t>
            </a:r>
            <a:endParaRPr sz="2400">
              <a:latin typeface="Times New Roman"/>
              <a:ea typeface="Times New Roman"/>
              <a:cs typeface="Times New Roman"/>
              <a:sym typeface="Times New Roman"/>
            </a:endParaRPr>
          </a:p>
          <a:p>
            <a:pPr indent="0" lvl="0" marL="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lnSpc>
                <a:spcPct val="8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6LoWPAN ARCHITECTURE</a:t>
            </a:r>
            <a:endParaRPr b="1">
              <a:latin typeface="Arial"/>
              <a:ea typeface="Arial"/>
              <a:cs typeface="Arial"/>
              <a:sym typeface="Arial"/>
            </a:endParaRPr>
          </a:p>
        </p:txBody>
      </p:sp>
      <p:sp>
        <p:nvSpPr>
          <p:cNvPr id="109" name="Google Shape;109;p5"/>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lang="en-US"/>
              <a:t> </a:t>
            </a:r>
            <a:endParaRPr/>
          </a:p>
        </p:txBody>
      </p:sp>
      <p:pic>
        <p:nvPicPr>
          <p:cNvPr descr="Comparison between TCP/IP and 6LoWPAN protocol stacks  " id="110" name="Google Shape;110;p5"/>
          <p:cNvPicPr preferRelativeResize="0"/>
          <p:nvPr/>
        </p:nvPicPr>
        <p:blipFill rotWithShape="1">
          <a:blip r:embed="rId3">
            <a:alphaModFix/>
          </a:blip>
          <a:srcRect b="0" l="0" r="0" t="0"/>
          <a:stretch/>
        </p:blipFill>
        <p:spPr>
          <a:xfrm>
            <a:off x="669925" y="2164080"/>
            <a:ext cx="5322570" cy="3543300"/>
          </a:xfrm>
          <a:prstGeom prst="rect">
            <a:avLst/>
          </a:prstGeom>
          <a:noFill/>
          <a:ln>
            <a:noFill/>
          </a:ln>
        </p:spPr>
      </p:pic>
      <p:pic>
        <p:nvPicPr>
          <p:cNvPr id="111" name="Google Shape;111;p5"/>
          <p:cNvPicPr preferRelativeResize="0"/>
          <p:nvPr/>
        </p:nvPicPr>
        <p:blipFill rotWithShape="1">
          <a:blip r:embed="rId4">
            <a:alphaModFix/>
          </a:blip>
          <a:srcRect b="0" l="0" r="0" t="0"/>
          <a:stretch/>
        </p:blipFill>
        <p:spPr>
          <a:xfrm>
            <a:off x="6940550" y="2164080"/>
            <a:ext cx="4139565" cy="362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6LoWPAN ARCHITECTURE</a:t>
            </a:r>
            <a:endParaRPr/>
          </a:p>
        </p:txBody>
      </p:sp>
      <p:sp>
        <p:nvSpPr>
          <p:cNvPr id="117" name="Google Shape;117;p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Physical (PHY) layer provides the basic communication capabilities of the medium.</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key function of PHY data services is to provide transmission and reception of data packets between MAC and PHY through the physical radio channel.</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PHY management service interface, offers access to every layer management function and maintains a database of information on related personal area networks.</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Data Link layer provides services to enable reliable, single-hop communication links between 6LoWPAN nodes.</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MAC Protocol Data Unit (PDU) is IEEE 802.15.4 compliant which operates in non beacon-enabled mode.</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In non-beacon - enabled networks, data frames (including those carrying IPv6 packets) are transmitted via the contention-based channel access method such as un-slotted CSMA/CA.</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Adaptation Layer</a:t>
            </a:r>
            <a:endParaRPr b="1">
              <a:latin typeface="Arial"/>
              <a:ea typeface="Arial"/>
              <a:cs typeface="Arial"/>
              <a:sym typeface="Arial"/>
            </a:endParaRPr>
          </a:p>
        </p:txBody>
      </p:sp>
      <p:sp>
        <p:nvSpPr>
          <p:cNvPr id="123" name="Google Shape;123;p7"/>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adaptation layer is the main component of 6LoWPAN.</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major function of this layer is the TCP/IP header compression.</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To enable the efficient transmission of payload, header compression is mandatory.</a:t>
            </a:r>
            <a:endParaRPr sz="2000">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IEEE 802.15.4 frame has a maximum packet size of 128 bytes, whereas IPv6 header size is 40 bytes, User Datagram Protocol (UDP) and Internet Control Message Protocol (ICMP) header sizes are both 4 bytes, fragmentation header adds another 5 bytes overhead. However, without compression, it is not possible to transmit any payload effectively.</a:t>
            </a:r>
            <a:endParaRPr b="0" i="0" sz="2000" u="none" strike="noStrike">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A second major function of the adaptation layer is to handle packet fragmentation and reassembling</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IEEE 802.15.4 has a maximum frame size of 128 bytes, while IPv6 requires a maximum transmission unit (MTU) of 1280 bytes. This mismatch is handled in the adaptation layer.</a:t>
            </a:r>
            <a:endParaRPr sz="2000">
              <a:latin typeface="Times New Roman"/>
              <a:ea typeface="Times New Roman"/>
              <a:cs typeface="Times New Roman"/>
              <a:sym typeface="Times New Roman"/>
            </a:endParaRPr>
          </a:p>
          <a:p>
            <a:pPr indent="-158750" lvl="1" marL="742950" rtl="0" algn="l">
              <a:lnSpc>
                <a:spcPct val="100000"/>
              </a:lnSpc>
              <a:spcBef>
                <a:spcPts val="400"/>
              </a:spcBef>
              <a:spcAft>
                <a:spcPts val="0"/>
              </a:spcAft>
              <a:buClr>
                <a:schemeClr val="dk1"/>
              </a:buClr>
              <a:buSzPts val="2000"/>
              <a:buFont typeface="Arial"/>
              <a:buNone/>
            </a:pPr>
            <a:r>
              <a:t/>
            </a:r>
            <a:endParaRPr b="0" i="0" sz="2000" u="none" strike="noStrike">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Adaptation Layer</a:t>
            </a:r>
            <a:endParaRPr/>
          </a:p>
        </p:txBody>
      </p:sp>
      <p:sp>
        <p:nvSpPr>
          <p:cNvPr id="129" name="Google Shape;129;p8"/>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next major function of the adaptation layer is routing</a:t>
            </a:r>
            <a:endParaRPr b="0" i="0" sz="2000" u="none" strike="noStrike">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strike="noStrike">
                <a:latin typeface="Times New Roman"/>
                <a:ea typeface="Times New Roman"/>
                <a:cs typeface="Times New Roman"/>
                <a:sym typeface="Times New Roman"/>
              </a:rPr>
              <a:t>The 6LoWPAN network layer provides the internetworking capability to sensor nodes. The main considerations of this layer are addressing, mapping and routing protocols.</a:t>
            </a:r>
            <a:endParaRPr b="0" i="0" u="none" strike="noStrike">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SzPts val="2400"/>
              <a:buFont typeface="Arial"/>
              <a:buNone/>
            </a:pPr>
            <a:r>
              <a:t/>
            </a:r>
            <a:endParaRPr b="0" i="0" sz="2400" u="none" strike="noStrike">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strike="noStrike">
              <a:latin typeface="Times New Roman"/>
              <a:ea typeface="Times New Roman"/>
              <a:cs typeface="Times New Roman"/>
              <a:sym typeface="Times New Roman"/>
            </a:endParaRPr>
          </a:p>
          <a:p>
            <a:pPr indent="0" lvl="1" marL="457200" rtl="0" algn="l">
              <a:lnSpc>
                <a:spcPct val="10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07950" lvl="1" marL="742950" rtl="0" algn="l">
              <a:lnSpc>
                <a:spcPct val="10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lang="en-US">
                <a:latin typeface="Arial"/>
                <a:ea typeface="Arial"/>
                <a:cs typeface="Arial"/>
                <a:sym typeface="Arial"/>
              </a:rPr>
              <a:t>Brief overview of Packet Transmission</a:t>
            </a:r>
            <a:endParaRPr b="1">
              <a:latin typeface="Arial"/>
              <a:ea typeface="Arial"/>
              <a:cs typeface="Arial"/>
              <a:sym typeface="Arial"/>
            </a:endParaRPr>
          </a:p>
        </p:txBody>
      </p:sp>
      <p:sp>
        <p:nvSpPr>
          <p:cNvPr id="135" name="Google Shape;135;p9"/>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lang="en-US" sz="2000"/>
              <a:t>The payload packet is encapsulated with IP header. Later, IP packet is fragmented and is sent to the next hop node based on routing table information.</a:t>
            </a:r>
            <a:endParaRPr sz="2000"/>
          </a:p>
          <a:p>
            <a:pPr indent="-342900" lvl="0" marL="342900" rtl="0" algn="l">
              <a:lnSpc>
                <a:spcPct val="100000"/>
              </a:lnSpc>
              <a:spcBef>
                <a:spcPts val="400"/>
              </a:spcBef>
              <a:spcAft>
                <a:spcPts val="0"/>
              </a:spcAft>
              <a:buClr>
                <a:schemeClr val="dk1"/>
              </a:buClr>
              <a:buSzPts val="2000"/>
              <a:buFont typeface="Arial"/>
              <a:buChar char="•"/>
            </a:pPr>
            <a:r>
              <a:rPr lang="en-US" sz="2000"/>
              <a:t>when the adaptation layer in the next hop receives all the fragments successfully, it creates an IP packet from fragments and forwards it to the network layer. Further, the network layer sends the packet to the upper layer (transport layer), conditional tothe desired destination being reached. </a:t>
            </a:r>
            <a:endParaRPr sz="2000"/>
          </a:p>
          <a:p>
            <a:pPr indent="-342900" lvl="0" marL="342900" rtl="0" algn="l">
              <a:lnSpc>
                <a:spcPct val="100000"/>
              </a:lnSpc>
              <a:spcBef>
                <a:spcPts val="400"/>
              </a:spcBef>
              <a:spcAft>
                <a:spcPts val="0"/>
              </a:spcAft>
              <a:buClr>
                <a:schemeClr val="dk1"/>
              </a:buClr>
              <a:buSzPts val="2000"/>
              <a:buFont typeface="Arial"/>
              <a:buChar char="•"/>
            </a:pPr>
            <a:r>
              <a:rPr lang="en-US" sz="2000"/>
              <a:t>Otherwise, it forwards the packet to the next hop node according to the routing table information.</a:t>
            </a:r>
            <a:endParaRPr sz="2000"/>
          </a:p>
          <a:p>
            <a:pPr indent="-342900" lvl="0" marL="342900" rtl="0" algn="l">
              <a:lnSpc>
                <a:spcPct val="100000"/>
              </a:lnSpc>
              <a:spcBef>
                <a:spcPts val="400"/>
              </a:spcBef>
              <a:spcAft>
                <a:spcPts val="0"/>
              </a:spcAft>
              <a:buClr>
                <a:schemeClr val="dk1"/>
              </a:buClr>
              <a:buSzPts val="2000"/>
              <a:buFont typeface="Arial"/>
              <a:buChar char="•"/>
            </a:pPr>
            <a:r>
              <a:rPr lang="en-US" sz="2000"/>
              <a:t> Whenever fragment loss is encountered, all fragments are retransmitted to one hop distance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2021-08-26T05:14:26Z</dcterms:created>
  <dc:creator>umesh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