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FsjVgf1eWfHPDd30Obm6MR0A1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2060"/>
                </a:solidFill>
              </a:rPr>
              <a:t>Privacy – the state of being kept away from observation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17" name="Google Shape;1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8" name="Google Shape;10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9" name="Google Shape;1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0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0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14" name="Google Shape;114;p30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3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9" name="Google Shape;11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0" name="Google Shape;1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1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5" name="Google Shape;125;p3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1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9" name="Google Shape;12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0" name="Google Shape;13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2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2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32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p3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32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0" name="Google Shape;140;p32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en-US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2" name="Google Shape;14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3" name="Google Shape;1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3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3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3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2" name="Google Shape;15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3" name="Google Shape;1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4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34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34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34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1" name="Google Shape;161;p34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34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3" name="Google Shape;163;p3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7" name="Google Shape;16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8" name="Google Shape;1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5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5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35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4" name="Google Shape;174;p35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5" name="Google Shape;175;p35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35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7" name="Google Shape;177;p35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8" name="Google Shape;178;p35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35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80" name="Google Shape;180;p35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3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5" name="Google Shape;18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6" name="Google Shape;1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6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7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7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7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10" name="Google Shape;21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11" name="Google Shape;2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2" name="Google Shape;4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3" name="Google Shape;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4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4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4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8" name="Google Shape;48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2" name="Google Shape;5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3" name="Google Shape;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5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5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5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2" name="Google Shape;6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3" name="Google Shape;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3" name="Google Shape;7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4" name="Google Shape;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7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27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27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6" name="Google Shape;8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7" name="Google Shape;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8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2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7" name="Google Shape;9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8" name="Google Shape;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9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03" name="Google Shape;103;p29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Google Shape;10;p18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50000">
              <a:srgbClr val="FEFFFF"/>
            </a:gs>
            <a:gs pos="100000">
              <a:srgbClr val="918888"/>
            </a:gs>
          </a:gsLst>
          <a:lin ang="2520000" scaled="0"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203" name="Google Shape;203;p22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6" name="Google Shape;206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7" name="Google Shape;207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9" name="Google Shape;229;p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-820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1" name="Google Shape;23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" y="5006045"/>
            <a:ext cx="4965192" cy="1440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"/>
          <p:cNvSpPr txBox="1"/>
          <p:nvPr>
            <p:ph idx="4294967295" type="title"/>
          </p:nvPr>
        </p:nvSpPr>
        <p:spPr>
          <a:xfrm>
            <a:off x="7969" y="2017176"/>
            <a:ext cx="4948625" cy="1158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en-US" sz="4000"/>
              <a:t>IOT Security</a:t>
            </a:r>
            <a:endParaRPr/>
          </a:p>
        </p:txBody>
      </p:sp>
      <p:pic>
        <p:nvPicPr>
          <p:cNvPr descr="Head with Gears" id="234" name="Google Shape;234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32079" y="759623"/>
            <a:ext cx="5577840" cy="557784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  <p:sp>
        <p:nvSpPr>
          <p:cNvPr id="235" name="Google Shape;235;p1"/>
          <p:cNvSpPr txBox="1"/>
          <p:nvPr/>
        </p:nvSpPr>
        <p:spPr>
          <a:xfrm>
            <a:off x="31882" y="3455090"/>
            <a:ext cx="4932684" cy="1539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By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 Jaya Shravan</a:t>
            </a:r>
            <a:endParaRPr/>
          </a:p>
        </p:txBody>
      </p:sp>
      <p:pic>
        <p:nvPicPr>
          <p:cNvPr descr="C-DAC_LogoTransp" id="236" name="Google Shape;236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123135" y="6080865"/>
            <a:ext cx="891648" cy="62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Attack Scenarios</a:t>
            </a:r>
            <a:endParaRPr/>
          </a:p>
        </p:txBody>
      </p:sp>
      <p:sp>
        <p:nvSpPr>
          <p:cNvPr id="350" name="Google Shape;350;p10"/>
          <p:cNvSpPr txBox="1"/>
          <p:nvPr>
            <p:ph idx="1" type="body"/>
          </p:nvPr>
        </p:nvSpPr>
        <p:spPr>
          <a:xfrm>
            <a:off x="493007" y="2040265"/>
            <a:ext cx="5720883" cy="2229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Consider a system, which has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Heart Sensor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Bluetooth Module (Connectivity)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Raspberry PI (Decision Processing)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Pacemaker (Actuator)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Graphical user interface&#10;&#10;Description automatically generated with low confidence" id="351" name="Google Shape;351;p10"/>
          <p:cNvPicPr preferRelativeResize="0"/>
          <p:nvPr/>
        </p:nvPicPr>
        <p:blipFill rotWithShape="1">
          <a:blip r:embed="rId3">
            <a:alphaModFix/>
          </a:blip>
          <a:srcRect b="0" l="-411" r="0" t="0"/>
          <a:stretch/>
        </p:blipFill>
        <p:spPr>
          <a:xfrm>
            <a:off x="6401204" y="2137083"/>
            <a:ext cx="4106912" cy="305732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  <p:pic>
        <p:nvPicPr>
          <p:cNvPr descr="Application&#10;&#10;Description automatically generated with low confidence" id="352" name="Google Shape;35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007" y="4709748"/>
            <a:ext cx="5720883" cy="150173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  <p:sp>
        <p:nvSpPr>
          <p:cNvPr id="353" name="Google Shape;353;p10"/>
          <p:cNvSpPr txBox="1"/>
          <p:nvPr/>
        </p:nvSpPr>
        <p:spPr>
          <a:xfrm>
            <a:off x="1663356" y="6160403"/>
            <a:ext cx="292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MITM Attack on Pacemaker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C-DAC_LogoTransp" id="354" name="Google Shape;35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23135" y="6080865"/>
            <a:ext cx="891648" cy="62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/>
          <p:nvPr/>
        </p:nvSpPr>
        <p:spPr>
          <a:xfrm>
            <a:off x="634277" y="609600"/>
            <a:ext cx="9659904" cy="560493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rotWithShape="0" algn="ctr" dir="5040000" dist="63500">
              <a:srgbClr val="000000">
                <a:alpha val="4078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Graphical user interface, application, Teams&#10;&#10;Description automatically generated" id="360" name="Google Shape;3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5794" y="1315745"/>
            <a:ext cx="8078934" cy="3756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-DAC_LogoTransp" id="363" name="Google Shape;36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23135" y="6080865"/>
            <a:ext cx="891648" cy="62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"/>
          <p:cNvSpPr/>
          <p:nvPr/>
        </p:nvSpPr>
        <p:spPr>
          <a:xfrm>
            <a:off x="634277" y="609600"/>
            <a:ext cx="9659904" cy="560493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rotWithShape="0" algn="ctr" dir="5040000" dist="63500">
              <a:srgbClr val="000000">
                <a:alpha val="4078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Graphical user interface&#10;&#10;Description automatically generated" id="369" name="Google Shape;3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009" y="1518615"/>
            <a:ext cx="9016437" cy="3786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-DAC_LogoTransp" id="372" name="Google Shape;37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23135" y="6080865"/>
            <a:ext cx="891648" cy="62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"/>
          <p:cNvSpPr txBox="1"/>
          <p:nvPr>
            <p:ph type="title"/>
          </p:nvPr>
        </p:nvSpPr>
        <p:spPr>
          <a:xfrm>
            <a:off x="101601" y="753228"/>
            <a:ext cx="1019258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Providing Security for IOT System</a:t>
            </a:r>
            <a:endParaRPr/>
          </a:p>
        </p:txBody>
      </p:sp>
      <p:sp>
        <p:nvSpPr>
          <p:cNvPr id="378" name="Google Shape;378;p13"/>
          <p:cNvSpPr txBox="1"/>
          <p:nvPr>
            <p:ph idx="1" type="body"/>
          </p:nvPr>
        </p:nvSpPr>
        <p:spPr>
          <a:xfrm>
            <a:off x="101601" y="2017486"/>
            <a:ext cx="10305142" cy="451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Security majorly provided at 4 levels: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Hardware/Product Level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Protecting physically (Anti Tamper Mechanisms, Hardware Security Modules, Blockage of external interfaces, Good Housing)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Firmware Level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Encrypting the firmware, prevention of firmware rollback, memory corruption etc.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Software Level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Securing services/application (TEE, Secure Boot, H/W Assisted Protection (TPM)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Network Level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Securing Wired and Wireless Communications (TLS, Firewall, VPN, Reducing no.of open ports)</a:t>
            </a:r>
            <a:endParaRPr/>
          </a:p>
        </p:txBody>
      </p:sp>
      <p:pic>
        <p:nvPicPr>
          <p:cNvPr descr="C-DAC_LogoTransp" id="379" name="Google Shape;3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3135" y="6080865"/>
            <a:ext cx="891648" cy="62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Security Implemented at different levels</a:t>
            </a:r>
            <a:endParaRPr/>
          </a:p>
        </p:txBody>
      </p:sp>
      <p:pic>
        <p:nvPicPr>
          <p:cNvPr descr="IOT security: Keep hardware in mind when securing MQTT with TLS" id="385" name="Google Shape;3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469" y="2408112"/>
            <a:ext cx="7238290" cy="3141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End to End IOT Security</a:t>
            </a:r>
            <a:endParaRPr/>
          </a:p>
        </p:txBody>
      </p:sp>
      <p:pic>
        <p:nvPicPr>
          <p:cNvPr descr="Diagram&#10;&#10;Description automatically generated" id="391" name="Google Shape;39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624" y="2284362"/>
            <a:ext cx="7211253" cy="3820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1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6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6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6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2" name="Google Shape;40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368291"/>
            <a:ext cx="12192000" cy="275942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6"/>
          <p:cNvSpPr/>
          <p:nvPr/>
        </p:nvSpPr>
        <p:spPr>
          <a:xfrm>
            <a:off x="0" y="0"/>
            <a:ext cx="12192000" cy="53795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 rot="-813950">
            <a:off x="4049733" y="1882950"/>
            <a:ext cx="51471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Queries</a:t>
            </a:r>
            <a:r>
              <a:rPr lang="en-US" sz="6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6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17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17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7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7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5" name="Google Shape;4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368291"/>
            <a:ext cx="12192000" cy="275942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7"/>
          <p:cNvSpPr/>
          <p:nvPr/>
        </p:nvSpPr>
        <p:spPr>
          <a:xfrm>
            <a:off x="0" y="0"/>
            <a:ext cx="12192000" cy="53795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7" name="Google Shape;417;p17"/>
          <p:cNvSpPr txBox="1"/>
          <p:nvPr>
            <p:ph type="title"/>
          </p:nvPr>
        </p:nvSpPr>
        <p:spPr>
          <a:xfrm>
            <a:off x="-51304" y="2344578"/>
            <a:ext cx="12185647" cy="1270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/>
          <p:nvPr>
            <p:ph type="title"/>
          </p:nvPr>
        </p:nvSpPr>
        <p:spPr>
          <a:xfrm>
            <a:off x="1" y="753228"/>
            <a:ext cx="10294182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en-US" sz="4000"/>
              <a:t>Security – What, Why, When</a:t>
            </a:r>
            <a:endParaRPr sz="4000"/>
          </a:p>
        </p:txBody>
      </p:sp>
      <p:sp>
        <p:nvSpPr>
          <p:cNvPr id="243" name="Google Shape;243;p2"/>
          <p:cNvSpPr txBox="1"/>
          <p:nvPr>
            <p:ph idx="1" type="body"/>
          </p:nvPr>
        </p:nvSpPr>
        <p:spPr>
          <a:xfrm>
            <a:off x="1" y="1996580"/>
            <a:ext cx="10444293" cy="4773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What?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No single definition in the literature, but broadly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</a:pPr>
            <a:r>
              <a:rPr lang="en-US" sz="1400">
                <a:solidFill>
                  <a:srgbClr val="002060"/>
                </a:solidFill>
              </a:rPr>
              <a:t>Security – the state of being protected from harm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Why?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To protect from malicious intent users.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To Maintain Confidentiality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To Maintain Integrity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To Provide Authenticity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When?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When the information is Private.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When data enters the outer world for communication, analysis and processing.</a:t>
            </a:r>
            <a:endParaRPr/>
          </a:p>
        </p:txBody>
      </p:sp>
      <p:pic>
        <p:nvPicPr>
          <p:cNvPr descr="C-DAC_LogoTransp" id="244" name="Google Shape;2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3135" y="6080865"/>
            <a:ext cx="891648" cy="62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5" name="Google Shape;255;p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-820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7" name="Google Shape;25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" y="5006045"/>
            <a:ext cx="4965192" cy="14404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"/>
          <p:cNvSpPr txBox="1"/>
          <p:nvPr>
            <p:ph type="title"/>
          </p:nvPr>
        </p:nvSpPr>
        <p:spPr>
          <a:xfrm>
            <a:off x="680322" y="2063262"/>
            <a:ext cx="3739278" cy="2661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 sz="5400"/>
              <a:t>Broad View of Security</a:t>
            </a:r>
            <a:endParaRPr/>
          </a:p>
        </p:txBody>
      </p:sp>
      <p:pic>
        <p:nvPicPr>
          <p:cNvPr id="260" name="Google Shape;26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77723" y="1510109"/>
            <a:ext cx="6140453" cy="383778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  <p:pic>
        <p:nvPicPr>
          <p:cNvPr descr="C-DAC_LogoTransp" id="261" name="Google Shape;261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123135" y="6080865"/>
            <a:ext cx="891648" cy="62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"/>
          <p:cNvSpPr txBox="1"/>
          <p:nvPr>
            <p:ph type="title"/>
          </p:nvPr>
        </p:nvSpPr>
        <p:spPr>
          <a:xfrm>
            <a:off x="1" y="753228"/>
            <a:ext cx="10294182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en-US" sz="4000"/>
              <a:t>What is IOT Security</a:t>
            </a:r>
            <a:endParaRPr/>
          </a:p>
        </p:txBody>
      </p:sp>
      <p:sp>
        <p:nvSpPr>
          <p:cNvPr id="267" name="Google Shape;267;p4"/>
          <p:cNvSpPr txBox="1"/>
          <p:nvPr>
            <p:ph idx="1" type="body"/>
          </p:nvPr>
        </p:nvSpPr>
        <p:spPr>
          <a:xfrm>
            <a:off x="1" y="1996580"/>
            <a:ext cx="10444293" cy="4773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>
                <a:solidFill>
                  <a:srgbClr val="002060"/>
                </a:solidFill>
              </a:rPr>
              <a:t>IOT Security = Embedded Device Security + Network Security 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Protecting IOT System Resources from being harmed.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Hardware, firmware, software, cloud.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IoT Security is very important since it deals with public data, process.</a:t>
            </a:r>
            <a:endParaRPr b="1" sz="2000"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lang="en-US" sz="2000"/>
              <a:t>IOT Security - Protects from four types of vulnerabilities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Communication attacks on the data transmitted between IoT devices and servers.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Lifecycle attacks on the IoT device as it changes hands from user to maintenance.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Attacks on the device software.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Physical attacks, which directly target the chip in the device.</a:t>
            </a:r>
            <a:endParaRPr sz="1600"/>
          </a:p>
        </p:txBody>
      </p:sp>
      <p:pic>
        <p:nvPicPr>
          <p:cNvPr descr="C-DAC_LogoTransp" id="268" name="Google Shape;2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3135" y="6080865"/>
            <a:ext cx="891648" cy="62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"/>
          <p:cNvSpPr txBox="1"/>
          <p:nvPr>
            <p:ph type="title"/>
          </p:nvPr>
        </p:nvSpPr>
        <p:spPr>
          <a:xfrm>
            <a:off x="0" y="753228"/>
            <a:ext cx="1041073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en-US" sz="4000"/>
              <a:t>Security – Embedded v/s IOT</a:t>
            </a:r>
            <a:endParaRPr/>
          </a:p>
        </p:txBody>
      </p:sp>
      <p:sp>
        <p:nvSpPr>
          <p:cNvPr id="274" name="Google Shape;274;p5"/>
          <p:cNvSpPr txBox="1"/>
          <p:nvPr>
            <p:ph idx="1" type="body"/>
          </p:nvPr>
        </p:nvSpPr>
        <p:spPr>
          <a:xfrm>
            <a:off x="63375" y="1955550"/>
            <a:ext cx="10230808" cy="4713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Char char="•"/>
            </a:pPr>
            <a:r>
              <a:rPr b="1" lang="en-US" sz="2000">
                <a:solidFill>
                  <a:srgbClr val="00B0F0"/>
                </a:solidFill>
              </a:rPr>
              <a:t>Embedded System (Standalone)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Do not require a host system like a computer, it works by itself. 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400"/>
              <a:t>Ex: </a:t>
            </a:r>
            <a:r>
              <a:rPr lang="en-US" sz="1400"/>
              <a:t>Mp3 players, Microwave ovens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Very Less prone to threats  - Less security is needed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Wired IOT systems are moderately prone to threats.</a:t>
            </a:r>
            <a:endParaRPr sz="2000"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000"/>
              <a:buChar char="•"/>
            </a:pPr>
            <a:r>
              <a:rPr b="1" lang="en-US" sz="2000">
                <a:solidFill>
                  <a:srgbClr val="00B0F0"/>
                </a:solidFill>
              </a:rPr>
              <a:t>IOT Systems (Embedded System + Network) </a:t>
            </a:r>
            <a:endParaRPr sz="2000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These types of systems needs a network to access/report/analyse/process/ a resources, to complete desired task.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 connection can be any wired or wireless. 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b="1" lang="en-US" sz="1400"/>
              <a:t>Ex: </a:t>
            </a:r>
            <a:r>
              <a:rPr lang="en-US" sz="1400"/>
              <a:t>Smart Watch, Smart microwave oven.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These systems are highly prone to threats.</a:t>
            </a:r>
            <a:endParaRPr/>
          </a:p>
        </p:txBody>
      </p:sp>
      <p:pic>
        <p:nvPicPr>
          <p:cNvPr descr="C-DAC_LogoTransp" id="275" name="Google Shape;27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3135" y="6080865"/>
            <a:ext cx="891648" cy="62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6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6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6" name="Google Shape;286;p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-820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6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8" name="Google Shape;28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" y="5006045"/>
            <a:ext cx="4965192" cy="14404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6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6"/>
          <p:cNvSpPr txBox="1"/>
          <p:nvPr>
            <p:ph type="title"/>
          </p:nvPr>
        </p:nvSpPr>
        <p:spPr>
          <a:xfrm>
            <a:off x="680322" y="2063262"/>
            <a:ext cx="3739278" cy="2661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 sz="5400"/>
              <a:t>Typical IOT System</a:t>
            </a:r>
            <a:endParaRPr/>
          </a:p>
        </p:txBody>
      </p:sp>
      <p:pic>
        <p:nvPicPr>
          <p:cNvPr descr="Diagram&#10;&#10;Description automatically generated" id="291" name="Google Shape;29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84606" y="1010703"/>
            <a:ext cx="6260963" cy="4836593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  <p:pic>
        <p:nvPicPr>
          <p:cNvPr descr="C-DAC_LogoTransp" id="292" name="Google Shape;292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123135" y="6080865"/>
            <a:ext cx="891648" cy="62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7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7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7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3" name="Google Shape;303;p7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-820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7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5" name="Google Shape;30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" y="5006045"/>
            <a:ext cx="4965192" cy="14404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7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7"/>
          <p:cNvSpPr txBox="1"/>
          <p:nvPr>
            <p:ph type="title"/>
          </p:nvPr>
        </p:nvSpPr>
        <p:spPr>
          <a:xfrm>
            <a:off x="67113" y="2063262"/>
            <a:ext cx="4681056" cy="2661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rebuchet MS"/>
              <a:buNone/>
            </a:pPr>
            <a:r>
              <a:rPr lang="en-US" sz="3800"/>
              <a:t>IOT Communication Models</a:t>
            </a:r>
            <a:endParaRPr/>
          </a:p>
        </p:txBody>
      </p:sp>
      <p:pic>
        <p:nvPicPr>
          <p:cNvPr descr="Graphical user interface, application&#10;&#10;Description automatically generated" id="308" name="Google Shape;30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34155" y="941560"/>
            <a:ext cx="7263316" cy="4825497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  <p:pic>
        <p:nvPicPr>
          <p:cNvPr descr="C-DAC_LogoTransp" id="309" name="Google Shape;309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123135" y="6080865"/>
            <a:ext cx="891648" cy="62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8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8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0" name="Google Shape;320;p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-820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8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2" name="Google Shape;32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" y="5006045"/>
            <a:ext cx="4965192" cy="14404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8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8"/>
          <p:cNvSpPr txBox="1"/>
          <p:nvPr>
            <p:ph type="title"/>
          </p:nvPr>
        </p:nvSpPr>
        <p:spPr>
          <a:xfrm>
            <a:off x="680322" y="2063262"/>
            <a:ext cx="3739278" cy="2661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Trebuchet MS"/>
              <a:buNone/>
            </a:pPr>
            <a:r>
              <a:rPr lang="en-US" sz="4600"/>
              <a:t>IOT Technologies and Protocols</a:t>
            </a:r>
            <a:endParaRPr/>
          </a:p>
        </p:txBody>
      </p:sp>
      <p:pic>
        <p:nvPicPr>
          <p:cNvPr descr="Graphical user interface, application&#10;&#10;Description automatically generated" id="325" name="Google Shape;325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08196" y="1838764"/>
            <a:ext cx="6839729" cy="3180473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  <p:pic>
        <p:nvPicPr>
          <p:cNvPr descr="C-DAC_LogoTransp" id="326" name="Google Shape;326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123135" y="6080865"/>
            <a:ext cx="891648" cy="62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9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  <a:ln>
            <a:noFill/>
          </a:ln>
        </p:spPr>
      </p:pic>
      <p:pic>
        <p:nvPicPr>
          <p:cNvPr id="337" name="Google Shape;337;p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9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9" name="Google Shape;33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" y="5006045"/>
            <a:ext cx="4965192" cy="14404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9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9"/>
          <p:cNvSpPr txBox="1"/>
          <p:nvPr>
            <p:ph type="title"/>
          </p:nvPr>
        </p:nvSpPr>
        <p:spPr>
          <a:xfrm>
            <a:off x="1" y="1851955"/>
            <a:ext cx="3506597" cy="3167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</a:pPr>
            <a:r>
              <a:rPr lang="en-US" sz="5400">
                <a:solidFill>
                  <a:srgbClr val="FFFFFF"/>
                </a:solidFill>
              </a:rPr>
              <a:t>Attacks on IOT System</a:t>
            </a:r>
            <a:endParaRPr/>
          </a:p>
        </p:txBody>
      </p:sp>
      <p:sp>
        <p:nvSpPr>
          <p:cNvPr id="342" name="Google Shape;342;p9"/>
          <p:cNvSpPr/>
          <p:nvPr/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rotWithShape="0" algn="t" dir="5040000" dist="63500">
              <a:srgbClr val="000000">
                <a:alpha val="4078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3" name="Google Shape;343;p9"/>
          <p:cNvPicPr preferRelativeResize="0"/>
          <p:nvPr/>
        </p:nvPicPr>
        <p:blipFill rotWithShape="1">
          <a:blip r:embed="rId7">
            <a:alphaModFix/>
          </a:blip>
          <a:srcRect b="0" l="-100" r="2721" t="1468"/>
          <a:stretch/>
        </p:blipFill>
        <p:spPr>
          <a:xfrm>
            <a:off x="3565064" y="1"/>
            <a:ext cx="862376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-DAC_LogoTransp" id="344" name="Google Shape;344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123135" y="6080865"/>
            <a:ext cx="891648" cy="62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2021-05-31T12:28:32Z</dcterms:created>
  <dc:creator>3122</dc:creator>
</cp:coreProperties>
</file>